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8" r:id="rId5"/>
    <p:sldId id="269" r:id="rId6"/>
    <p:sldId id="270" r:id="rId7"/>
    <p:sldId id="271" r:id="rId8"/>
    <p:sldId id="258" r:id="rId9"/>
    <p:sldId id="259" r:id="rId10"/>
    <p:sldId id="260" r:id="rId11"/>
    <p:sldId id="261" r:id="rId12"/>
    <p:sldId id="262" r:id="rId13"/>
    <p:sldId id="263" r:id="rId14"/>
    <p:sldId id="264" r:id="rId15"/>
    <p:sldId id="265" r:id="rId16"/>
    <p:sldId id="266"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10" d="100"/>
          <a:sy n="110" d="100"/>
        </p:scale>
        <p:origin x="55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40A940A-55D4-4901-B855-EFF18E5DB7C5}" type="datetimeFigureOut">
              <a:rPr lang="fr-FR" smtClean="0"/>
              <a:t>30/03/2015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D3CF5C-569C-4370-8AC1-30A84C697A37}" type="slidenum">
              <a:rPr lang="fr-FR" smtClean="0"/>
              <a:t>‹N°›</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6200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B40A940A-55D4-4901-B855-EFF18E5DB7C5}" type="datetimeFigureOut">
              <a:rPr lang="fr-FR" smtClean="0"/>
              <a:t>30/03/2015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7D3CF5C-569C-4370-8AC1-30A84C697A37}" type="slidenum">
              <a:rPr lang="fr-FR" smtClean="0"/>
              <a:t>‹N°›</a:t>
            </a:fld>
            <a:endParaRPr lang="fr-FR"/>
          </a:p>
        </p:txBody>
      </p:sp>
    </p:spTree>
    <p:extLst>
      <p:ext uri="{BB962C8B-B14F-4D97-AF65-F5344CB8AC3E}">
        <p14:creationId xmlns:p14="http://schemas.microsoft.com/office/powerpoint/2010/main" val="3211210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40A940A-55D4-4901-B855-EFF18E5DB7C5}" type="datetimeFigureOut">
              <a:rPr lang="fr-FR" smtClean="0"/>
              <a:t>30/03/2015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D3CF5C-569C-4370-8AC1-30A84C697A37}" type="slidenum">
              <a:rPr lang="fr-FR" smtClean="0"/>
              <a:t>‹N°›</a:t>
            </a:fld>
            <a:endParaRPr lang="fr-FR"/>
          </a:p>
        </p:txBody>
      </p:sp>
    </p:spTree>
    <p:extLst>
      <p:ext uri="{BB962C8B-B14F-4D97-AF65-F5344CB8AC3E}">
        <p14:creationId xmlns:p14="http://schemas.microsoft.com/office/powerpoint/2010/main" val="2880491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40A940A-55D4-4901-B855-EFF18E5DB7C5}" type="datetimeFigureOut">
              <a:rPr lang="fr-FR" smtClean="0"/>
              <a:t>30/03/2015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D3CF5C-569C-4370-8AC1-30A84C697A37}" type="slidenum">
              <a:rPr lang="fr-FR" smtClean="0"/>
              <a:t>‹N°›</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66987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40A940A-55D4-4901-B855-EFF18E5DB7C5}" type="datetimeFigureOut">
              <a:rPr lang="fr-FR" smtClean="0"/>
              <a:t>30/03/2015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D3CF5C-569C-4370-8AC1-30A84C697A37}" type="slidenum">
              <a:rPr lang="fr-FR" smtClean="0"/>
              <a:t>‹N°›</a:t>
            </a:fld>
            <a:endParaRPr lang="fr-FR"/>
          </a:p>
        </p:txBody>
      </p:sp>
    </p:spTree>
    <p:extLst>
      <p:ext uri="{BB962C8B-B14F-4D97-AF65-F5344CB8AC3E}">
        <p14:creationId xmlns:p14="http://schemas.microsoft.com/office/powerpoint/2010/main" val="1243522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40A940A-55D4-4901-B855-EFF18E5DB7C5}" type="datetimeFigureOut">
              <a:rPr lang="fr-FR" smtClean="0"/>
              <a:t>30/03/2015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D3CF5C-569C-4370-8AC1-30A84C697A37}" type="slidenum">
              <a:rPr lang="fr-FR" smtClean="0"/>
              <a:t>‹N°›</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6580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40A940A-55D4-4901-B855-EFF18E5DB7C5}" type="datetimeFigureOut">
              <a:rPr lang="fr-FR" smtClean="0"/>
              <a:t>30/03/2015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D3CF5C-569C-4370-8AC1-30A84C697A37}" type="slidenum">
              <a:rPr lang="fr-FR" smtClean="0"/>
              <a:t>‹N°›</a:t>
            </a:fld>
            <a:endParaRPr lang="fr-FR"/>
          </a:p>
        </p:txBody>
      </p:sp>
    </p:spTree>
    <p:extLst>
      <p:ext uri="{BB962C8B-B14F-4D97-AF65-F5344CB8AC3E}">
        <p14:creationId xmlns:p14="http://schemas.microsoft.com/office/powerpoint/2010/main" val="1929333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40A940A-55D4-4901-B855-EFF18E5DB7C5}" type="datetimeFigureOut">
              <a:rPr lang="fr-FR" smtClean="0"/>
              <a:t>30/03/2015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D3CF5C-569C-4370-8AC1-30A84C697A37}" type="slidenum">
              <a:rPr lang="fr-FR" smtClean="0"/>
              <a:t>‹N°›</a:t>
            </a:fld>
            <a:endParaRPr lang="fr-FR"/>
          </a:p>
        </p:txBody>
      </p:sp>
    </p:spTree>
    <p:extLst>
      <p:ext uri="{BB962C8B-B14F-4D97-AF65-F5344CB8AC3E}">
        <p14:creationId xmlns:p14="http://schemas.microsoft.com/office/powerpoint/2010/main" val="2131798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40A940A-55D4-4901-B855-EFF18E5DB7C5}" type="datetimeFigureOut">
              <a:rPr lang="fr-FR" smtClean="0"/>
              <a:t>30/03/2015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D3CF5C-569C-4370-8AC1-30A84C697A37}" type="slidenum">
              <a:rPr lang="fr-FR" smtClean="0"/>
              <a:t>‹N°›</a:t>
            </a:fld>
            <a:endParaRPr lang="fr-FR"/>
          </a:p>
        </p:txBody>
      </p:sp>
    </p:spTree>
    <p:extLst>
      <p:ext uri="{BB962C8B-B14F-4D97-AF65-F5344CB8AC3E}">
        <p14:creationId xmlns:p14="http://schemas.microsoft.com/office/powerpoint/2010/main" val="297582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40A940A-55D4-4901-B855-EFF18E5DB7C5}" type="datetimeFigureOut">
              <a:rPr lang="fr-FR" smtClean="0"/>
              <a:t>30/03/2015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D3CF5C-569C-4370-8AC1-30A84C697A37}" type="slidenum">
              <a:rPr lang="fr-FR" smtClean="0"/>
              <a:t>‹N°›</a:t>
            </a:fld>
            <a:endParaRPr lang="fr-FR"/>
          </a:p>
        </p:txBody>
      </p:sp>
    </p:spTree>
    <p:extLst>
      <p:ext uri="{BB962C8B-B14F-4D97-AF65-F5344CB8AC3E}">
        <p14:creationId xmlns:p14="http://schemas.microsoft.com/office/powerpoint/2010/main" val="136006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40A940A-55D4-4901-B855-EFF18E5DB7C5}" type="datetimeFigureOut">
              <a:rPr lang="fr-FR" smtClean="0"/>
              <a:t>30/03/2015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D3CF5C-569C-4370-8AC1-30A84C697A37}" type="slidenum">
              <a:rPr lang="fr-FR" smtClean="0"/>
              <a:t>‹N°›</a:t>
            </a:fld>
            <a:endParaRPr lang="fr-FR"/>
          </a:p>
        </p:txBody>
      </p:sp>
    </p:spTree>
    <p:extLst>
      <p:ext uri="{BB962C8B-B14F-4D97-AF65-F5344CB8AC3E}">
        <p14:creationId xmlns:p14="http://schemas.microsoft.com/office/powerpoint/2010/main" val="2479980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40A940A-55D4-4901-B855-EFF18E5DB7C5}" type="datetimeFigureOut">
              <a:rPr lang="fr-FR" smtClean="0"/>
              <a:t>30/03/2015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7D3CF5C-569C-4370-8AC1-30A84C697A37}" type="slidenum">
              <a:rPr lang="fr-FR" smtClean="0"/>
              <a:t>‹N°›</a:t>
            </a:fld>
            <a:endParaRPr lang="fr-FR"/>
          </a:p>
        </p:txBody>
      </p:sp>
    </p:spTree>
    <p:extLst>
      <p:ext uri="{BB962C8B-B14F-4D97-AF65-F5344CB8AC3E}">
        <p14:creationId xmlns:p14="http://schemas.microsoft.com/office/powerpoint/2010/main" val="3447234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40A940A-55D4-4901-B855-EFF18E5DB7C5}" type="datetimeFigureOut">
              <a:rPr lang="fr-FR" smtClean="0"/>
              <a:t>30/03/2015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7D3CF5C-569C-4370-8AC1-30A84C697A37}" type="slidenum">
              <a:rPr lang="fr-FR" smtClean="0"/>
              <a:t>‹N°›</a:t>
            </a:fld>
            <a:endParaRPr lang="fr-FR"/>
          </a:p>
        </p:txBody>
      </p:sp>
    </p:spTree>
    <p:extLst>
      <p:ext uri="{BB962C8B-B14F-4D97-AF65-F5344CB8AC3E}">
        <p14:creationId xmlns:p14="http://schemas.microsoft.com/office/powerpoint/2010/main" val="2002886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40A940A-55D4-4901-B855-EFF18E5DB7C5}" type="datetimeFigureOut">
              <a:rPr lang="fr-FR" smtClean="0"/>
              <a:t>30/03/2015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7D3CF5C-569C-4370-8AC1-30A84C697A37}" type="slidenum">
              <a:rPr lang="fr-FR" smtClean="0"/>
              <a:t>‹N°›</a:t>
            </a:fld>
            <a:endParaRPr lang="fr-FR"/>
          </a:p>
        </p:txBody>
      </p:sp>
    </p:spTree>
    <p:extLst>
      <p:ext uri="{BB962C8B-B14F-4D97-AF65-F5344CB8AC3E}">
        <p14:creationId xmlns:p14="http://schemas.microsoft.com/office/powerpoint/2010/main" val="2965079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0A940A-55D4-4901-B855-EFF18E5DB7C5}" type="datetimeFigureOut">
              <a:rPr lang="fr-FR" smtClean="0"/>
              <a:t>30/03/2015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7D3CF5C-569C-4370-8AC1-30A84C697A37}" type="slidenum">
              <a:rPr lang="fr-FR" smtClean="0"/>
              <a:t>‹N°›</a:t>
            </a:fld>
            <a:endParaRPr lang="fr-FR"/>
          </a:p>
        </p:txBody>
      </p:sp>
    </p:spTree>
    <p:extLst>
      <p:ext uri="{BB962C8B-B14F-4D97-AF65-F5344CB8AC3E}">
        <p14:creationId xmlns:p14="http://schemas.microsoft.com/office/powerpoint/2010/main" val="4159106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40A940A-55D4-4901-B855-EFF18E5DB7C5}" type="datetimeFigureOut">
              <a:rPr lang="fr-FR" smtClean="0"/>
              <a:t>30/03/2015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7D3CF5C-569C-4370-8AC1-30A84C697A37}" type="slidenum">
              <a:rPr lang="fr-FR" smtClean="0"/>
              <a:t>‹N°›</a:t>
            </a:fld>
            <a:endParaRPr lang="fr-FR"/>
          </a:p>
        </p:txBody>
      </p:sp>
    </p:spTree>
    <p:extLst>
      <p:ext uri="{BB962C8B-B14F-4D97-AF65-F5344CB8AC3E}">
        <p14:creationId xmlns:p14="http://schemas.microsoft.com/office/powerpoint/2010/main" val="3181809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40A940A-55D4-4901-B855-EFF18E5DB7C5}" type="datetimeFigureOut">
              <a:rPr lang="fr-FR" smtClean="0"/>
              <a:t>30/03/2015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7D3CF5C-569C-4370-8AC1-30A84C697A37}" type="slidenum">
              <a:rPr lang="fr-FR" smtClean="0"/>
              <a:t>‹N°›</a:t>
            </a:fld>
            <a:endParaRPr lang="fr-FR"/>
          </a:p>
        </p:txBody>
      </p:sp>
    </p:spTree>
    <p:extLst>
      <p:ext uri="{BB962C8B-B14F-4D97-AF65-F5344CB8AC3E}">
        <p14:creationId xmlns:p14="http://schemas.microsoft.com/office/powerpoint/2010/main" val="287809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40A940A-55D4-4901-B855-EFF18E5DB7C5}" type="datetimeFigureOut">
              <a:rPr lang="fr-FR" smtClean="0"/>
              <a:t>30/03/2015</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7D3CF5C-569C-4370-8AC1-30A84C697A37}" type="slidenum">
              <a:rPr lang="fr-FR" smtClean="0"/>
              <a:t>‹N°›</a:t>
            </a:fld>
            <a:endParaRPr lang="fr-FR"/>
          </a:p>
        </p:txBody>
      </p:sp>
    </p:spTree>
    <p:extLst>
      <p:ext uri="{BB962C8B-B14F-4D97-AF65-F5344CB8AC3E}">
        <p14:creationId xmlns:p14="http://schemas.microsoft.com/office/powerpoint/2010/main" val="21806528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71679" y="590908"/>
            <a:ext cx="9848641" cy="2971801"/>
          </a:xfrm>
        </p:spPr>
        <p:txBody>
          <a:bodyPr/>
          <a:lstStyle/>
          <a:p>
            <a:r>
              <a:rPr lang="fr-FR" dirty="0" smtClean="0"/>
              <a:t>   Expose base de </a:t>
            </a:r>
            <a:r>
              <a:rPr lang="fr-FR" dirty="0" err="1" smtClean="0"/>
              <a:t>donnees</a:t>
            </a:r>
            <a:r>
              <a:rPr lang="fr-FR" dirty="0" smtClean="0"/>
              <a:t> :</a:t>
            </a:r>
            <a:br>
              <a:rPr lang="fr-FR" dirty="0" smtClean="0"/>
            </a:br>
            <a:r>
              <a:rPr lang="fr-FR" dirty="0" smtClean="0"/>
              <a:t/>
            </a:r>
            <a:br>
              <a:rPr lang="fr-FR" dirty="0" smtClean="0"/>
            </a:br>
            <a:r>
              <a:rPr lang="fr-FR" dirty="0" smtClean="0"/>
              <a:t>            LES  </a:t>
            </a:r>
            <a:r>
              <a:rPr lang="fr-FR" dirty="0" err="1" smtClean="0"/>
              <a:t>fONCTIONS</a:t>
            </a:r>
            <a:endParaRPr lang="fr-FR" dirty="0"/>
          </a:p>
        </p:txBody>
      </p:sp>
      <p:sp>
        <p:nvSpPr>
          <p:cNvPr id="3" name="Sous-titre 2"/>
          <p:cNvSpPr>
            <a:spLocks noGrp="1"/>
          </p:cNvSpPr>
          <p:nvPr>
            <p:ph type="subTitle" idx="1"/>
          </p:nvPr>
        </p:nvSpPr>
        <p:spPr>
          <a:xfrm>
            <a:off x="7643004" y="4991180"/>
            <a:ext cx="4548996" cy="1947333"/>
          </a:xfrm>
        </p:spPr>
        <p:txBody>
          <a:bodyPr>
            <a:normAutofit fontScale="77500" lnSpcReduction="20000"/>
          </a:bodyPr>
          <a:lstStyle/>
          <a:p>
            <a:r>
              <a:rPr lang="fr-FR" dirty="0" smtClean="0"/>
              <a:t>Exposants:</a:t>
            </a:r>
          </a:p>
          <a:p>
            <a:r>
              <a:rPr lang="fr-FR" dirty="0" err="1" smtClean="0"/>
              <a:t>Foze</a:t>
            </a:r>
            <a:r>
              <a:rPr lang="fr-FR" dirty="0" smtClean="0"/>
              <a:t> </a:t>
            </a:r>
            <a:r>
              <a:rPr lang="fr-FR" dirty="0" err="1" smtClean="0"/>
              <a:t>Tamo</a:t>
            </a:r>
            <a:r>
              <a:rPr lang="fr-FR" dirty="0" smtClean="0"/>
              <a:t> </a:t>
            </a:r>
            <a:r>
              <a:rPr lang="fr-FR" dirty="0" err="1" smtClean="0"/>
              <a:t>Berenge</a:t>
            </a:r>
            <a:r>
              <a:rPr lang="fr-FR" dirty="0" smtClean="0"/>
              <a:t> D.</a:t>
            </a:r>
          </a:p>
          <a:p>
            <a:r>
              <a:rPr lang="fr-FR" dirty="0" err="1" smtClean="0"/>
              <a:t>Sanang</a:t>
            </a:r>
            <a:r>
              <a:rPr lang="fr-FR" dirty="0" smtClean="0"/>
              <a:t> Patrick Mendel</a:t>
            </a:r>
          </a:p>
          <a:p>
            <a:r>
              <a:rPr lang="fr-FR" dirty="0" err="1" smtClean="0"/>
              <a:t>Noyessie</a:t>
            </a:r>
            <a:r>
              <a:rPr lang="fr-FR" dirty="0" smtClean="0"/>
              <a:t> Hubert</a:t>
            </a:r>
          </a:p>
          <a:p>
            <a:r>
              <a:rPr lang="fr-FR" dirty="0" err="1" smtClean="0"/>
              <a:t>Ngouh</a:t>
            </a:r>
            <a:r>
              <a:rPr lang="fr-FR" dirty="0" smtClean="0"/>
              <a:t> </a:t>
            </a:r>
            <a:r>
              <a:rPr lang="fr-FR" dirty="0" err="1" smtClean="0"/>
              <a:t>Mfone</a:t>
            </a:r>
            <a:r>
              <a:rPr lang="fr-FR" dirty="0" smtClean="0"/>
              <a:t> Abdel Aziz</a:t>
            </a:r>
          </a:p>
          <a:p>
            <a:r>
              <a:rPr lang="fr-FR" dirty="0" smtClean="0"/>
              <a:t>Sous la supervision de : DR </a:t>
            </a:r>
            <a:r>
              <a:rPr lang="fr-FR" dirty="0" err="1" smtClean="0"/>
              <a:t>Mbinkeu</a:t>
            </a:r>
            <a:r>
              <a:rPr lang="fr-FR" dirty="0" smtClean="0"/>
              <a:t> </a:t>
            </a:r>
            <a:endParaRPr lang="fr-FR" dirty="0"/>
          </a:p>
        </p:txBody>
      </p:sp>
    </p:spTree>
    <p:extLst>
      <p:ext uri="{BB962C8B-B14F-4D97-AF65-F5344CB8AC3E}">
        <p14:creationId xmlns:p14="http://schemas.microsoft.com/office/powerpoint/2010/main" val="5964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1902440" cy="6858000"/>
          </a:xfrm>
        </p:spPr>
        <p:txBody>
          <a:bodyPr>
            <a:normAutofit/>
          </a:bodyPr>
          <a:lstStyle/>
          <a:p>
            <a:r>
              <a:rPr lang="fr-FR" sz="2800" dirty="0">
                <a:latin typeface="Times New Roman" panose="02020603050405020304" pitchFamily="18" charset="0"/>
                <a:cs typeface="Times New Roman" panose="02020603050405020304" pitchFamily="18" charset="0"/>
              </a:rPr>
              <a:t>(sauf pour l’opérateur &lt;=&gt; qui renvoie vrai si les deux valeurs sont NULL).</a:t>
            </a:r>
            <a:br>
              <a:rPr lang="fr-FR" sz="2800" dirty="0">
                <a:latin typeface="Times New Roman" panose="02020603050405020304" pitchFamily="18" charset="0"/>
                <a:cs typeface="Times New Roman" panose="02020603050405020304" pitchFamily="18" charset="0"/>
              </a:rPr>
            </a:br>
            <a:r>
              <a:rPr lang="fr-FR" sz="2800" dirty="0">
                <a:latin typeface="Times New Roman" panose="02020603050405020304" pitchFamily="18" charset="0"/>
                <a:cs typeface="Times New Roman" panose="02020603050405020304" pitchFamily="18" charset="0"/>
              </a:rPr>
              <a:t>• Si les deux valeurs sont des chaînes, elles sont comparées en tant que telles.</a:t>
            </a:r>
            <a:br>
              <a:rPr lang="fr-FR" sz="2800" dirty="0">
                <a:latin typeface="Times New Roman" panose="02020603050405020304" pitchFamily="18" charset="0"/>
                <a:cs typeface="Times New Roman" panose="02020603050405020304" pitchFamily="18" charset="0"/>
              </a:rPr>
            </a:br>
            <a:r>
              <a:rPr lang="fr-FR" sz="2800" dirty="0">
                <a:latin typeface="Times New Roman" panose="02020603050405020304" pitchFamily="18" charset="0"/>
                <a:cs typeface="Times New Roman" panose="02020603050405020304" pitchFamily="18" charset="0"/>
              </a:rPr>
              <a:t>• Si les deux valeurs sont des numériques, elles sont comparées en tant que telles.</a:t>
            </a:r>
            <a:br>
              <a:rPr lang="fr-FR" sz="2800" dirty="0">
                <a:latin typeface="Times New Roman" panose="02020603050405020304" pitchFamily="18" charset="0"/>
                <a:cs typeface="Times New Roman" panose="02020603050405020304" pitchFamily="18" charset="0"/>
              </a:rPr>
            </a:br>
            <a:r>
              <a:rPr lang="fr-FR" sz="2800" dirty="0">
                <a:latin typeface="Times New Roman" panose="02020603050405020304" pitchFamily="18" charset="0"/>
                <a:cs typeface="Times New Roman" panose="02020603050405020304" pitchFamily="18" charset="0"/>
              </a:rPr>
              <a:t>• Les valeurs hexadécimales sont traitées comme des chaînes de bits si elles ne sont pas</a:t>
            </a:r>
            <a:br>
              <a:rPr lang="fr-FR" sz="2800" dirty="0">
                <a:latin typeface="Times New Roman" panose="02020603050405020304" pitchFamily="18" charset="0"/>
                <a:cs typeface="Times New Roman" panose="02020603050405020304" pitchFamily="18" charset="0"/>
              </a:rPr>
            </a:br>
            <a:r>
              <a:rPr lang="fr-FR" sz="2800" dirty="0">
                <a:latin typeface="Times New Roman" panose="02020603050405020304" pitchFamily="18" charset="0"/>
                <a:cs typeface="Times New Roman" panose="02020603050405020304" pitchFamily="18" charset="0"/>
              </a:rPr>
              <a:t>Comparées à des numériques.</a:t>
            </a:r>
            <a:br>
              <a:rPr lang="fr-FR" sz="2800" dirty="0">
                <a:latin typeface="Times New Roman" panose="02020603050405020304" pitchFamily="18" charset="0"/>
                <a:cs typeface="Times New Roman" panose="02020603050405020304" pitchFamily="18" charset="0"/>
              </a:rPr>
            </a:br>
            <a:r>
              <a:rPr lang="fr-FR" sz="2800" dirty="0">
                <a:latin typeface="Times New Roman" panose="02020603050405020304" pitchFamily="18" charset="0"/>
                <a:cs typeface="Times New Roman" panose="02020603050405020304" pitchFamily="18" charset="0"/>
              </a:rPr>
              <a:t>• Si l’une des valeurs est TIMESTAMP ou DATETIME et si l’autre est une constante, cette dernière est convertie en TIMESTAMP.</a:t>
            </a:r>
            <a:br>
              <a:rPr lang="fr-FR" sz="2800" dirty="0">
                <a:latin typeface="Times New Roman" panose="02020603050405020304" pitchFamily="18" charset="0"/>
                <a:cs typeface="Times New Roman" panose="02020603050405020304" pitchFamily="18" charset="0"/>
              </a:rPr>
            </a:br>
            <a:r>
              <a:rPr lang="fr-FR" sz="2800" dirty="0">
                <a:latin typeface="Times New Roman" panose="02020603050405020304" pitchFamily="18" charset="0"/>
                <a:cs typeface="Times New Roman" panose="02020603050405020304" pitchFamily="18" charset="0"/>
              </a:rPr>
              <a:t>• Dans les autres cas, les valeurs sont comparées comme des numériques (flottants).</a:t>
            </a:r>
          </a:p>
        </p:txBody>
      </p:sp>
    </p:spTree>
    <p:extLst>
      <p:ext uri="{BB962C8B-B14F-4D97-AF65-F5344CB8AC3E}">
        <p14:creationId xmlns:p14="http://schemas.microsoft.com/office/powerpoint/2010/main" val="1869970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563880"/>
            <a:ext cx="11887200" cy="6294120"/>
          </a:xfrm>
        </p:spPr>
        <p:txBody>
          <a:bodyPr>
            <a:noAutofit/>
          </a:bodyPr>
          <a:lstStyle/>
          <a:p>
            <a:r>
              <a:rPr lang="fr-FR" sz="2400" dirty="0">
                <a:latin typeface="Times New Roman" panose="02020603050405020304" pitchFamily="18" charset="0"/>
                <a:cs typeface="Times New Roman" panose="02020603050405020304" pitchFamily="18" charset="0"/>
              </a:rPr>
              <a:t> </a:t>
            </a:r>
            <a:r>
              <a:rPr lang="fr-FR" sz="2400" dirty="0" smtClean="0">
                <a:latin typeface="Times New Roman" panose="02020603050405020304" pitchFamily="18" charset="0"/>
                <a:cs typeface="Times New Roman" panose="02020603050405020304" pitchFamily="18" charset="0"/>
              </a:rPr>
              <a:t>1.   Type </a:t>
            </a:r>
            <a:r>
              <a:rPr lang="fr-FR" sz="2400" dirty="0">
                <a:latin typeface="Times New Roman" panose="02020603050405020304" pitchFamily="18" charset="0"/>
                <a:cs typeface="Times New Roman" panose="02020603050405020304" pitchFamily="18" charset="0"/>
              </a:rPr>
              <a:t>ENUM</a:t>
            </a: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Chaque valeur de l’énumération est associée à un indice commençant à 1. Ainsi il est possible</a:t>
            </a: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De retrouver la position d’une valeur au sein de son énumération comme l’illustre l’exemple</a:t>
            </a: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Table de données colonne ENUM</a:t>
            </a:r>
            <a:br>
              <a:rPr lang="fr-FR" sz="2400" dirty="0">
                <a:latin typeface="Times New Roman" panose="02020603050405020304" pitchFamily="18" charset="0"/>
                <a:cs typeface="Times New Roman" panose="02020603050405020304" pitchFamily="18" charset="0"/>
              </a:rPr>
            </a:br>
            <a:r>
              <a:rPr lang="fr-FR" sz="2400" dirty="0" err="1">
                <a:latin typeface="Times New Roman" panose="02020603050405020304" pitchFamily="18" charset="0"/>
                <a:cs typeface="Times New Roman" panose="02020603050405020304" pitchFamily="18" charset="0"/>
              </a:rPr>
              <a:t>UnCursus</a:t>
            </a:r>
            <a:r>
              <a:rPr lang="fr-FR" sz="2400" dirty="0">
                <a:latin typeface="Times New Roman" panose="02020603050405020304" pitchFamily="18" charset="0"/>
                <a:cs typeface="Times New Roman" panose="02020603050405020304" pitchFamily="18" charset="0"/>
              </a:rPr>
              <a:t/>
            </a:r>
            <a:br>
              <a:rPr lang="fr-FR" sz="2400" dirty="0">
                <a:latin typeface="Times New Roman" panose="02020603050405020304" pitchFamily="18" charset="0"/>
                <a:cs typeface="Times New Roman" panose="02020603050405020304" pitchFamily="18" charset="0"/>
              </a:rPr>
            </a:br>
            <a:r>
              <a:rPr lang="fr-FR" sz="2400" dirty="0" err="1">
                <a:latin typeface="Times New Roman" panose="02020603050405020304" pitchFamily="18" charset="0"/>
                <a:cs typeface="Times New Roman" panose="02020603050405020304" pitchFamily="18" charset="0"/>
              </a:rPr>
              <a:t>Num</a:t>
            </a:r>
            <a:r>
              <a:rPr lang="fr-FR" sz="2400" dirty="0">
                <a:latin typeface="Times New Roman" panose="02020603050405020304" pitchFamily="18" charset="0"/>
                <a:cs typeface="Times New Roman" panose="02020603050405020304" pitchFamily="18" charset="0"/>
              </a:rPr>
              <a:t>                     nom                                           </a:t>
            </a:r>
            <a:r>
              <a:rPr lang="fr-FR" sz="2400" dirty="0" smtClean="0">
                <a:latin typeface="Times New Roman" panose="02020603050405020304" pitchFamily="18" charset="0"/>
                <a:cs typeface="Times New Roman" panose="02020603050405020304" pitchFamily="18" charset="0"/>
              </a:rPr>
              <a:t>  </a:t>
            </a:r>
            <a:r>
              <a:rPr lang="fr-FR" sz="2400" dirty="0" err="1" smtClean="0">
                <a:latin typeface="Times New Roman" panose="02020603050405020304" pitchFamily="18" charset="0"/>
                <a:cs typeface="Times New Roman" panose="02020603050405020304" pitchFamily="18" charset="0"/>
              </a:rPr>
              <a:t>diplome</a:t>
            </a:r>
            <a:r>
              <a:rPr lang="fr-FR" sz="2400" dirty="0">
                <a:latin typeface="Times New Roman" panose="02020603050405020304" pitchFamily="18" charset="0"/>
                <a:cs typeface="Times New Roman" panose="02020603050405020304" pitchFamily="18" charset="0"/>
              </a:rPr>
              <a:t/>
            </a: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E1                         F. </a:t>
            </a:r>
            <a:r>
              <a:rPr lang="fr-FR" sz="2400" dirty="0" err="1">
                <a:latin typeface="Times New Roman" panose="02020603050405020304" pitchFamily="18" charset="0"/>
                <a:cs typeface="Times New Roman" panose="02020603050405020304" pitchFamily="18" charset="0"/>
              </a:rPr>
              <a:t>Brouard</a:t>
            </a:r>
            <a:r>
              <a:rPr lang="fr-FR" sz="2400" dirty="0">
                <a:latin typeface="Times New Roman" panose="02020603050405020304" pitchFamily="18" charset="0"/>
                <a:cs typeface="Times New Roman" panose="02020603050405020304" pitchFamily="18" charset="0"/>
              </a:rPr>
              <a:t>                                  BTS</a:t>
            </a: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E2                         F. Degrelle                                  Licence</a:t>
            </a: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ENUM</a:t>
            </a: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BTS, DUT, Licence INSA</a:t>
            </a: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Extraction</a:t>
            </a: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SELECT nom, diplôme, diplôme+0 FROM </a:t>
            </a:r>
            <a:r>
              <a:rPr lang="fr-FR" sz="2400" dirty="0" err="1">
                <a:latin typeface="Times New Roman" panose="02020603050405020304" pitchFamily="18" charset="0"/>
                <a:cs typeface="Times New Roman" panose="02020603050405020304" pitchFamily="18" charset="0"/>
              </a:rPr>
              <a:t>UnCursus</a:t>
            </a:r>
            <a:r>
              <a:rPr lang="fr-FR" sz="2400" dirty="0">
                <a:latin typeface="Times New Roman" panose="02020603050405020304" pitchFamily="18" charset="0"/>
                <a:cs typeface="Times New Roman" panose="02020603050405020304" pitchFamily="18" charset="0"/>
              </a:rPr>
              <a:t> ;</a:t>
            </a: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L’indice d’une valeur vide (colonne </a:t>
            </a:r>
            <a:r>
              <a:rPr lang="fr-FR" sz="2400" dirty="0" err="1">
                <a:latin typeface="Times New Roman" panose="02020603050405020304" pitchFamily="18" charset="0"/>
                <a:cs typeface="Times New Roman" panose="02020603050405020304" pitchFamily="18" charset="0"/>
              </a:rPr>
              <a:t>valuée</a:t>
            </a:r>
            <a:r>
              <a:rPr lang="fr-FR" sz="2400" dirty="0">
                <a:latin typeface="Times New Roman" panose="02020603050405020304" pitchFamily="18" charset="0"/>
                <a:cs typeface="Times New Roman" panose="02020603050405020304" pitchFamily="18" charset="0"/>
              </a:rPr>
              <a:t> à ('') ou '' dans l’INSERT) est 0, celui d’une valeur NULL est NULL.</a:t>
            </a:r>
            <a:endParaRPr lang="fr-FR" sz="2400"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0" y="0"/>
            <a:ext cx="8534400" cy="746760"/>
          </a:xfrm>
        </p:spPr>
        <p:txBody>
          <a:bodyPr>
            <a:normAutofit/>
          </a:bodyPr>
          <a:lstStyle/>
          <a:p>
            <a:pPr marL="0" indent="0">
              <a:buNone/>
            </a:pPr>
            <a:r>
              <a:rPr lang="fr-FR" sz="2800" dirty="0"/>
              <a:t> </a:t>
            </a:r>
            <a:r>
              <a:rPr lang="fr-FR" sz="2800" dirty="0" smtClean="0">
                <a:solidFill>
                  <a:schemeClr val="tx1"/>
                </a:solidFill>
              </a:rPr>
              <a:t> VII. </a:t>
            </a:r>
            <a:r>
              <a:rPr lang="fr-FR" sz="2800" dirty="0" err="1" smtClean="0">
                <a:solidFill>
                  <a:schemeClr val="tx1"/>
                </a:solidFill>
              </a:rPr>
              <a:t>Enumerations</a:t>
            </a:r>
            <a:r>
              <a:rPr lang="fr-FR" sz="2800" dirty="0" smtClean="0">
                <a:solidFill>
                  <a:schemeClr val="tx1"/>
                </a:solidFill>
              </a:rPr>
              <a:t>:</a:t>
            </a:r>
            <a:endParaRPr lang="fr-FR" sz="2800" dirty="0">
              <a:solidFill>
                <a:schemeClr val="tx1"/>
              </a:solidFill>
            </a:endParaRPr>
          </a:p>
        </p:txBody>
      </p:sp>
    </p:spTree>
    <p:extLst>
      <p:ext uri="{BB962C8B-B14F-4D97-AF65-F5344CB8AC3E}">
        <p14:creationId xmlns:p14="http://schemas.microsoft.com/office/powerpoint/2010/main" val="3512637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1902440" cy="6858000"/>
          </a:xfrm>
        </p:spPr>
        <p:txBody>
          <a:bodyPr>
            <a:noAutofit/>
          </a:bodyPr>
          <a:lstStyle/>
          <a:p>
            <a:r>
              <a:rPr lang="fr-FR" sz="2200" dirty="0" smtClean="0">
                <a:latin typeface="Times New Roman" panose="02020603050405020304" pitchFamily="18" charset="0"/>
                <a:cs typeface="Times New Roman" panose="02020603050405020304" pitchFamily="18" charset="0"/>
              </a:rPr>
              <a:t> 2.  Type SET</a:t>
            </a:r>
            <a:br>
              <a:rPr lang="fr-FR" sz="2200" dirty="0" smtClean="0">
                <a:latin typeface="Times New Roman" panose="02020603050405020304" pitchFamily="18" charset="0"/>
                <a:cs typeface="Times New Roman" panose="02020603050405020304" pitchFamily="18" charset="0"/>
              </a:rPr>
            </a:br>
            <a:r>
              <a:rPr lang="fr-FR" sz="2200" dirty="0" smtClean="0">
                <a:latin typeface="Times New Roman" panose="02020603050405020304" pitchFamily="18" charset="0"/>
                <a:cs typeface="Times New Roman" panose="02020603050405020304" pitchFamily="18" charset="0"/>
              </a:rPr>
              <a:t>Il est possible d’extraire des enregistrements en comparant des ensembles entre eux ou en testant l’appartenance d’éléments au sein d’une énumération SET. L’exemple suivant illustre deux possibilités d’extraction.</a:t>
            </a:r>
            <a:br>
              <a:rPr lang="fr-FR" sz="2200" dirty="0" smtClean="0">
                <a:latin typeface="Times New Roman" panose="02020603050405020304" pitchFamily="18" charset="0"/>
                <a:cs typeface="Times New Roman" panose="02020603050405020304" pitchFamily="18" charset="0"/>
              </a:rPr>
            </a:br>
            <a:r>
              <a:rPr lang="fr-FR" sz="2200" dirty="0" smtClean="0">
                <a:latin typeface="Times New Roman" panose="02020603050405020304" pitchFamily="18" charset="0"/>
                <a:cs typeface="Times New Roman" panose="02020603050405020304" pitchFamily="18" charset="0"/>
              </a:rPr>
              <a:t>Table et données colonne SET</a:t>
            </a:r>
            <a:br>
              <a:rPr lang="fr-FR" sz="2200" dirty="0" smtClean="0">
                <a:latin typeface="Times New Roman" panose="02020603050405020304" pitchFamily="18" charset="0"/>
                <a:cs typeface="Times New Roman" panose="02020603050405020304" pitchFamily="18" charset="0"/>
              </a:rPr>
            </a:br>
            <a:r>
              <a:rPr lang="fr-FR" sz="2200" dirty="0" smtClean="0">
                <a:latin typeface="Times New Roman" panose="02020603050405020304" pitchFamily="18" charset="0"/>
                <a:cs typeface="Times New Roman" panose="02020603050405020304" pitchFamily="18" charset="0"/>
              </a:rPr>
              <a:t>Cursus</a:t>
            </a:r>
            <a:br>
              <a:rPr lang="fr-FR" sz="2200" dirty="0" smtClean="0">
                <a:latin typeface="Times New Roman" panose="02020603050405020304" pitchFamily="18" charset="0"/>
                <a:cs typeface="Times New Roman" panose="02020603050405020304" pitchFamily="18" charset="0"/>
              </a:rPr>
            </a:br>
            <a:r>
              <a:rPr lang="fr-FR" sz="2200" dirty="0" err="1" smtClean="0">
                <a:latin typeface="Times New Roman" panose="02020603050405020304" pitchFamily="18" charset="0"/>
                <a:cs typeface="Times New Roman" panose="02020603050405020304" pitchFamily="18" charset="0"/>
              </a:rPr>
              <a:t>num</a:t>
            </a:r>
            <a:r>
              <a:rPr lang="fr-FR" sz="2200" dirty="0" smtClean="0">
                <a:latin typeface="Times New Roman" panose="02020603050405020304" pitchFamily="18" charset="0"/>
                <a:cs typeface="Times New Roman" panose="02020603050405020304" pitchFamily="18" charset="0"/>
              </a:rPr>
              <a:t>                        nom                                                {</a:t>
            </a:r>
            <a:r>
              <a:rPr lang="fr-FR" sz="2200" dirty="0" err="1" smtClean="0">
                <a:latin typeface="Times New Roman" panose="02020603050405020304" pitchFamily="18" charset="0"/>
                <a:cs typeface="Times New Roman" panose="02020603050405020304" pitchFamily="18" charset="0"/>
              </a:rPr>
              <a:t>diplomes</a:t>
            </a:r>
            <a:r>
              <a:rPr lang="fr-FR" sz="2200" dirty="0" smtClean="0">
                <a:latin typeface="Times New Roman" panose="02020603050405020304" pitchFamily="18" charset="0"/>
                <a:cs typeface="Times New Roman" panose="02020603050405020304" pitchFamily="18" charset="0"/>
              </a:rPr>
              <a:t>}</a:t>
            </a:r>
            <a:br>
              <a:rPr lang="fr-FR" sz="2200" dirty="0" smtClean="0">
                <a:latin typeface="Times New Roman" panose="02020603050405020304" pitchFamily="18" charset="0"/>
                <a:cs typeface="Times New Roman" panose="02020603050405020304" pitchFamily="18" charset="0"/>
              </a:rPr>
            </a:br>
            <a:r>
              <a:rPr lang="fr-FR" sz="2200" dirty="0" smtClean="0">
                <a:latin typeface="Times New Roman" panose="02020603050405020304" pitchFamily="18" charset="0"/>
                <a:cs typeface="Times New Roman" panose="02020603050405020304" pitchFamily="18" charset="0"/>
              </a:rPr>
              <a:t>E1                            F. </a:t>
            </a:r>
            <a:r>
              <a:rPr lang="fr-FR" sz="2200" dirty="0" err="1" smtClean="0">
                <a:latin typeface="Times New Roman" panose="02020603050405020304" pitchFamily="18" charset="0"/>
                <a:cs typeface="Times New Roman" panose="02020603050405020304" pitchFamily="18" charset="0"/>
              </a:rPr>
              <a:t>Brouard</a:t>
            </a:r>
            <a:r>
              <a:rPr lang="fr-FR" sz="2200" dirty="0" smtClean="0">
                <a:latin typeface="Times New Roman" panose="02020603050405020304" pitchFamily="18" charset="0"/>
                <a:cs typeface="Times New Roman" panose="02020603050405020304" pitchFamily="18" charset="0"/>
              </a:rPr>
              <a:t>                                      BTS, Licence</a:t>
            </a:r>
            <a:br>
              <a:rPr lang="fr-FR" sz="2200" dirty="0" smtClean="0">
                <a:latin typeface="Times New Roman" panose="02020603050405020304" pitchFamily="18" charset="0"/>
                <a:cs typeface="Times New Roman" panose="02020603050405020304" pitchFamily="18" charset="0"/>
              </a:rPr>
            </a:br>
            <a:r>
              <a:rPr lang="fr-FR" sz="2200" dirty="0" smtClean="0">
                <a:latin typeface="Times New Roman" panose="02020603050405020304" pitchFamily="18" charset="0"/>
                <a:cs typeface="Times New Roman" panose="02020603050405020304" pitchFamily="18" charset="0"/>
              </a:rPr>
              <a:t>E2                            F. Degrelle                                      Licence, INSA, DUT</a:t>
            </a:r>
            <a:br>
              <a:rPr lang="fr-FR" sz="2200" dirty="0" smtClean="0">
                <a:latin typeface="Times New Roman" panose="02020603050405020304" pitchFamily="18" charset="0"/>
                <a:cs typeface="Times New Roman" panose="02020603050405020304" pitchFamily="18" charset="0"/>
              </a:rPr>
            </a:br>
            <a:r>
              <a:rPr lang="fr-FR" sz="2200" dirty="0" smtClean="0">
                <a:latin typeface="Times New Roman" panose="02020603050405020304" pitchFamily="18" charset="0"/>
                <a:cs typeface="Times New Roman" panose="02020603050405020304" pitchFamily="18" charset="0"/>
              </a:rPr>
              <a:t>E0                            F. Peyrard                                       INSA, DUT</a:t>
            </a:r>
            <a:br>
              <a:rPr lang="fr-FR" sz="2200" dirty="0" smtClean="0">
                <a:latin typeface="Times New Roman" panose="02020603050405020304" pitchFamily="18" charset="0"/>
                <a:cs typeface="Times New Roman" panose="02020603050405020304" pitchFamily="18" charset="0"/>
              </a:rPr>
            </a:br>
            <a:r>
              <a:rPr lang="fr-FR" sz="2200" dirty="0" smtClean="0">
                <a:latin typeface="Times New Roman" panose="02020603050405020304" pitchFamily="18" charset="0"/>
                <a:cs typeface="Times New Roman" panose="02020603050405020304" pitchFamily="18" charset="0"/>
              </a:rPr>
              <a:t>SET	</a:t>
            </a:r>
            <a:br>
              <a:rPr lang="fr-FR" sz="2200" dirty="0" smtClean="0">
                <a:latin typeface="Times New Roman" panose="02020603050405020304" pitchFamily="18" charset="0"/>
                <a:cs typeface="Times New Roman" panose="02020603050405020304" pitchFamily="18" charset="0"/>
              </a:rPr>
            </a:br>
            <a:r>
              <a:rPr lang="fr-FR" sz="2200" dirty="0" smtClean="0">
                <a:latin typeface="Times New Roman" panose="02020603050405020304" pitchFamily="18" charset="0"/>
                <a:cs typeface="Times New Roman" panose="02020603050405020304" pitchFamily="18" charset="0"/>
              </a:rPr>
              <a:t>BTS, DUT, Licence INSA</a:t>
            </a:r>
            <a:br>
              <a:rPr lang="fr-FR" sz="2200" dirty="0" smtClean="0">
                <a:latin typeface="Times New Roman" panose="02020603050405020304" pitchFamily="18" charset="0"/>
                <a:cs typeface="Times New Roman" panose="02020603050405020304" pitchFamily="18" charset="0"/>
              </a:rPr>
            </a:br>
            <a:r>
              <a:rPr lang="en-CA" sz="2200" dirty="0" smtClean="0">
                <a:latin typeface="Times New Roman" panose="02020603050405020304" pitchFamily="18" charset="0"/>
                <a:cs typeface="Times New Roman" panose="02020603050405020304" pitchFamily="18" charset="0"/>
              </a:rPr>
              <a:t>Extraction</a:t>
            </a:r>
            <a:r>
              <a:rPr lang="fr-FR" sz="2200" dirty="0" smtClean="0">
                <a:latin typeface="Times New Roman" panose="02020603050405020304" pitchFamily="18" charset="0"/>
                <a:cs typeface="Times New Roman" panose="02020603050405020304" pitchFamily="18" charset="0"/>
              </a:rPr>
              <a:t/>
            </a:r>
            <a:br>
              <a:rPr lang="fr-FR" sz="2200" dirty="0" smtClean="0">
                <a:latin typeface="Times New Roman" panose="02020603050405020304" pitchFamily="18" charset="0"/>
                <a:cs typeface="Times New Roman" panose="02020603050405020304" pitchFamily="18" charset="0"/>
              </a:rPr>
            </a:br>
            <a:r>
              <a:rPr lang="en-CA" sz="2200" dirty="0" smtClean="0">
                <a:latin typeface="Times New Roman" panose="02020603050405020304" pitchFamily="18" charset="0"/>
                <a:cs typeface="Times New Roman" panose="02020603050405020304" pitchFamily="18" charset="0"/>
              </a:rPr>
              <a:t>SELECT nom, </a:t>
            </a:r>
            <a:r>
              <a:rPr lang="en-CA" sz="2200" dirty="0" err="1" smtClean="0">
                <a:latin typeface="Times New Roman" panose="02020603050405020304" pitchFamily="18" charset="0"/>
                <a:cs typeface="Times New Roman" panose="02020603050405020304" pitchFamily="18" charset="0"/>
              </a:rPr>
              <a:t>diplomes</a:t>
            </a:r>
            <a:r>
              <a:rPr lang="en-CA" sz="2200" dirty="0" smtClean="0">
                <a:latin typeface="Times New Roman" panose="02020603050405020304" pitchFamily="18" charset="0"/>
                <a:cs typeface="Times New Roman" panose="02020603050405020304" pitchFamily="18" charset="0"/>
              </a:rPr>
              <a:t> FROM </a:t>
            </a:r>
            <a:r>
              <a:rPr lang="en-CA" sz="2200" dirty="0" err="1" smtClean="0">
                <a:latin typeface="Times New Roman" panose="02020603050405020304" pitchFamily="18" charset="0"/>
                <a:cs typeface="Times New Roman" panose="02020603050405020304" pitchFamily="18" charset="0"/>
              </a:rPr>
              <a:t>Cursus</a:t>
            </a:r>
            <a:r>
              <a:rPr lang="en-CA" sz="2200" dirty="0" smtClean="0">
                <a:latin typeface="Times New Roman" panose="02020603050405020304" pitchFamily="18" charset="0"/>
                <a:cs typeface="Times New Roman" panose="02020603050405020304" pitchFamily="18" charset="0"/>
              </a:rPr>
              <a:t> WHERE FIND_IN_SET (‘Licence’, </a:t>
            </a:r>
            <a:r>
              <a:rPr lang="en-CA" sz="2200" dirty="0" err="1" smtClean="0">
                <a:latin typeface="Times New Roman" panose="02020603050405020304" pitchFamily="18" charset="0"/>
                <a:cs typeface="Times New Roman" panose="02020603050405020304" pitchFamily="18" charset="0"/>
              </a:rPr>
              <a:t>diplome</a:t>
            </a:r>
            <a:r>
              <a:rPr lang="en-CA" sz="2200" dirty="0" smtClean="0">
                <a:latin typeface="Times New Roman" panose="02020603050405020304" pitchFamily="18" charset="0"/>
                <a:cs typeface="Times New Roman" panose="02020603050405020304" pitchFamily="18" charset="0"/>
              </a:rPr>
              <a:t>)&gt;0;</a:t>
            </a:r>
            <a:r>
              <a:rPr lang="fr-FR" sz="2200" dirty="0" smtClean="0">
                <a:latin typeface="Times New Roman" panose="02020603050405020304" pitchFamily="18" charset="0"/>
                <a:cs typeface="Times New Roman" panose="02020603050405020304" pitchFamily="18" charset="0"/>
              </a:rPr>
              <a:t/>
            </a:r>
            <a:br>
              <a:rPr lang="fr-FR" sz="2200" dirty="0" smtClean="0">
                <a:latin typeface="Times New Roman" panose="02020603050405020304" pitchFamily="18" charset="0"/>
                <a:cs typeface="Times New Roman" panose="02020603050405020304" pitchFamily="18" charset="0"/>
              </a:rPr>
            </a:br>
            <a:r>
              <a:rPr lang="fr-FR" sz="2200" dirty="0" smtClean="0">
                <a:latin typeface="Times New Roman" panose="02020603050405020304" pitchFamily="18" charset="0"/>
                <a:cs typeface="Times New Roman" panose="02020603050405020304" pitchFamily="18" charset="0"/>
              </a:rPr>
              <a:t>Il est possible d’écrire des extractions basées sur l’opérateur LIKE (exemple : « SELECT …</a:t>
            </a:r>
            <a:br>
              <a:rPr lang="fr-FR" sz="2200" dirty="0" smtClean="0">
                <a:latin typeface="Times New Roman" panose="02020603050405020304" pitchFamily="18" charset="0"/>
                <a:cs typeface="Times New Roman" panose="02020603050405020304" pitchFamily="18" charset="0"/>
              </a:rPr>
            </a:br>
            <a:r>
              <a:rPr lang="en-CA" sz="2200" dirty="0" smtClean="0">
                <a:latin typeface="Times New Roman" panose="02020603050405020304" pitchFamily="18" charset="0"/>
                <a:cs typeface="Times New Roman" panose="02020603050405020304" pitchFamily="18" charset="0"/>
              </a:rPr>
              <a:t>FROM </a:t>
            </a:r>
            <a:r>
              <a:rPr lang="en-CA" sz="2200" dirty="0" err="1" smtClean="0">
                <a:latin typeface="Times New Roman" panose="02020603050405020304" pitchFamily="18" charset="0"/>
                <a:cs typeface="Times New Roman" panose="02020603050405020304" pitchFamily="18" charset="0"/>
              </a:rPr>
              <a:t>Cursus</a:t>
            </a:r>
            <a:r>
              <a:rPr lang="en-CA" sz="2200" dirty="0" smtClean="0">
                <a:latin typeface="Times New Roman" panose="02020603050405020304" pitchFamily="18" charset="0"/>
                <a:cs typeface="Times New Roman" panose="02020603050405020304" pitchFamily="18" charset="0"/>
              </a:rPr>
              <a:t> WHERE </a:t>
            </a:r>
            <a:r>
              <a:rPr lang="en-CA" sz="2200" dirty="0" err="1" smtClean="0">
                <a:latin typeface="Times New Roman" panose="02020603050405020304" pitchFamily="18" charset="0"/>
                <a:cs typeface="Times New Roman" panose="02020603050405020304" pitchFamily="18" charset="0"/>
              </a:rPr>
              <a:t>diplomes</a:t>
            </a:r>
            <a:r>
              <a:rPr lang="en-CA" sz="2200" dirty="0" smtClean="0">
                <a:latin typeface="Times New Roman" panose="02020603050405020304" pitchFamily="18" charset="0"/>
                <a:cs typeface="Times New Roman" panose="02020603050405020304" pitchFamily="18" charset="0"/>
              </a:rPr>
              <a:t> LIKE ('%Licence%')»). </a:t>
            </a:r>
            <a:r>
              <a:rPr lang="fr-FR" sz="2200" dirty="0" smtClean="0">
                <a:latin typeface="Times New Roman" panose="02020603050405020304" pitchFamily="18" charset="0"/>
                <a:cs typeface="Times New Roman" panose="02020603050405020304" pitchFamily="18" charset="0"/>
              </a:rPr>
              <a:t>Cela n’est cependant pas recommandé, car le mot 'Licence' peut être présent dans l’ensemble non pas en tant qu’élément, mais en tant que sous-chaîne d’un élément.</a:t>
            </a:r>
            <a:endParaRPr lang="fr-F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809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1902440" cy="1554480"/>
          </a:xfrm>
        </p:spPr>
        <p:txBody>
          <a:bodyPr>
            <a:normAutofit fontScale="90000"/>
          </a:bodyPr>
          <a:lstStyle/>
          <a:p>
            <a:r>
              <a:rPr lang="fr-FR" dirty="0" smtClean="0">
                <a:latin typeface="Times New Roman" panose="02020603050405020304" pitchFamily="18" charset="0"/>
                <a:cs typeface="Times New Roman" panose="02020603050405020304" pitchFamily="18" charset="0"/>
              </a:rPr>
              <a:t>    </a:t>
            </a:r>
            <a:r>
              <a:rPr lang="fr-FR" dirty="0" err="1" smtClean="0">
                <a:latin typeface="Times New Roman" panose="02020603050405020304" pitchFamily="18" charset="0"/>
                <a:cs typeface="Times New Roman" panose="02020603050405020304" pitchFamily="18" charset="0"/>
              </a:rPr>
              <a:t>VIIi</a:t>
            </a:r>
            <a:r>
              <a:rPr lang="fr-FR" dirty="0" smtClean="0">
                <a:latin typeface="Times New Roman" panose="02020603050405020304" pitchFamily="18" charset="0"/>
                <a:cs typeface="Times New Roman" panose="02020603050405020304" pitchFamily="18" charset="0"/>
              </a:rPr>
              <a:t>. Autres </a:t>
            </a:r>
            <a:r>
              <a:rPr lang="fr-FR" dirty="0">
                <a:latin typeface="Times New Roman" panose="02020603050405020304" pitchFamily="18" charset="0"/>
                <a:cs typeface="Times New Roman" panose="02020603050405020304" pitchFamily="18" charset="0"/>
              </a:rPr>
              <a:t>fonctions</a:t>
            </a:r>
            <a:br>
              <a:rPr lang="fr-FR" dirty="0">
                <a:latin typeface="Times New Roman" panose="02020603050405020304" pitchFamily="18" charset="0"/>
                <a:cs typeface="Times New Roman" panose="02020603050405020304" pitchFamily="18" charset="0"/>
              </a:rPr>
            </a:br>
            <a:r>
              <a:rPr lang="fr-FR" sz="2800" dirty="0">
                <a:latin typeface="Times New Roman" panose="02020603050405020304" pitchFamily="18" charset="0"/>
                <a:cs typeface="Times New Roman" panose="02020603050405020304" pitchFamily="18" charset="0"/>
              </a:rPr>
              <a:t>D’autres fonctions n’appartenant pas à la classification précédente sont présentées dans le tableau suivant :</a:t>
            </a:r>
            <a:br>
              <a:rPr lang="fr-FR" sz="2800" dirty="0">
                <a:latin typeface="Times New Roman" panose="02020603050405020304" pitchFamily="18" charset="0"/>
                <a:cs typeface="Times New Roman" panose="02020603050405020304" pitchFamily="18" charset="0"/>
              </a:rPr>
            </a:br>
            <a:endParaRPr lang="fr-FR" dirty="0">
              <a:latin typeface="Times New Roman" panose="02020603050405020304" pitchFamily="18" charset="0"/>
              <a:cs typeface="Times New Roman" panose="02020603050405020304" pitchFamily="18" charset="0"/>
            </a:endParaRPr>
          </a:p>
        </p:txBody>
      </p:sp>
      <p:graphicFrame>
        <p:nvGraphicFramePr>
          <p:cNvPr id="4" name="Tableau 3"/>
          <p:cNvGraphicFramePr>
            <a:graphicFrameLocks noGrp="1"/>
          </p:cNvGraphicFramePr>
          <p:nvPr>
            <p:extLst>
              <p:ext uri="{D42A27DB-BD31-4B8C-83A1-F6EECF244321}">
                <p14:modId xmlns:p14="http://schemas.microsoft.com/office/powerpoint/2010/main" val="2467692110"/>
              </p:ext>
            </p:extLst>
          </p:nvPr>
        </p:nvGraphicFramePr>
        <p:xfrm>
          <a:off x="-1" y="1752599"/>
          <a:ext cx="11902440" cy="4968240"/>
        </p:xfrm>
        <a:graphic>
          <a:graphicData uri="http://schemas.openxmlformats.org/drawingml/2006/table">
            <a:tbl>
              <a:tblPr firstRow="1" firstCol="1" bandRow="1">
                <a:tableStyleId>{5C22544A-7EE6-4342-B048-85BDC9FD1C3A}</a:tableStyleId>
              </a:tblPr>
              <a:tblGrid>
                <a:gridCol w="3966604"/>
                <a:gridCol w="3967918"/>
                <a:gridCol w="3967918"/>
              </a:tblGrid>
              <a:tr h="277602">
                <a:tc>
                  <a:txBody>
                    <a:bodyPr/>
                    <a:lstStyle/>
                    <a:p>
                      <a:pPr>
                        <a:lnSpc>
                          <a:spcPct val="107000"/>
                        </a:lnSpc>
                        <a:spcAft>
                          <a:spcPts val="0"/>
                        </a:spcAft>
                      </a:pPr>
                      <a:r>
                        <a:rPr lang="fr-FR" sz="1100">
                          <a:effectLst/>
                        </a:rPr>
                        <a:t>Fonction </a:t>
                      </a:r>
                      <a:endParaRPr lang="fr-FR" sz="1000">
                        <a:effectLst/>
                        <a:latin typeface="Calibri" panose="020F0502020204030204" pitchFamily="34" charset="0"/>
                        <a:ea typeface="Calibri" panose="020F0502020204030204" pitchFamily="34" charset="0"/>
                        <a:cs typeface="Times New Roman" panose="02020603050405020304" pitchFamily="18" charset="0"/>
                      </a:endParaRPr>
                    </a:p>
                  </a:txBody>
                  <a:tcPr marL="63334" marR="63334" marT="0" marB="0"/>
                </a:tc>
                <a:tc>
                  <a:txBody>
                    <a:bodyPr/>
                    <a:lstStyle/>
                    <a:p>
                      <a:pPr>
                        <a:lnSpc>
                          <a:spcPct val="107000"/>
                        </a:lnSpc>
                        <a:spcAft>
                          <a:spcPts val="0"/>
                        </a:spcAft>
                      </a:pPr>
                      <a:r>
                        <a:rPr lang="fr-FR" sz="1100">
                          <a:effectLst/>
                        </a:rPr>
                        <a:t>Objectif</a:t>
                      </a:r>
                      <a:endParaRPr lang="fr-FR" sz="1000">
                        <a:effectLst/>
                        <a:latin typeface="Calibri" panose="020F0502020204030204" pitchFamily="34" charset="0"/>
                        <a:ea typeface="Calibri" panose="020F0502020204030204" pitchFamily="34" charset="0"/>
                        <a:cs typeface="Times New Roman" panose="02020603050405020304" pitchFamily="18" charset="0"/>
                      </a:endParaRPr>
                    </a:p>
                  </a:txBody>
                  <a:tcPr marL="63334" marR="63334" marT="0" marB="0"/>
                </a:tc>
                <a:tc>
                  <a:txBody>
                    <a:bodyPr/>
                    <a:lstStyle/>
                    <a:p>
                      <a:pPr>
                        <a:lnSpc>
                          <a:spcPct val="107000"/>
                        </a:lnSpc>
                        <a:spcAft>
                          <a:spcPts val="0"/>
                        </a:spcAft>
                      </a:pPr>
                      <a:r>
                        <a:rPr lang="fr-FR" sz="1100">
                          <a:effectLst/>
                        </a:rPr>
                        <a:t>Exemple</a:t>
                      </a:r>
                      <a:endParaRPr lang="fr-FR" sz="1000">
                        <a:effectLst/>
                        <a:latin typeface="Calibri" panose="020F0502020204030204" pitchFamily="34" charset="0"/>
                        <a:ea typeface="Calibri" panose="020F0502020204030204" pitchFamily="34" charset="0"/>
                        <a:cs typeface="Times New Roman" panose="02020603050405020304" pitchFamily="18" charset="0"/>
                      </a:endParaRPr>
                    </a:p>
                  </a:txBody>
                  <a:tcPr marL="63334" marR="63334" marT="0" marB="0"/>
                </a:tc>
              </a:tr>
              <a:tr h="570649">
                <a:tc>
                  <a:txBody>
                    <a:bodyPr/>
                    <a:lstStyle/>
                    <a:p>
                      <a:pPr>
                        <a:lnSpc>
                          <a:spcPct val="107000"/>
                        </a:lnSpc>
                        <a:spcAft>
                          <a:spcPts val="0"/>
                        </a:spcAft>
                      </a:pPr>
                      <a:r>
                        <a:rPr lang="fr-FR" sz="1100">
                          <a:effectLst/>
                        </a:rPr>
                        <a:t>DEFAULT (colonne)</a:t>
                      </a:r>
                      <a:endParaRPr lang="fr-FR" sz="1000">
                        <a:effectLst/>
                        <a:latin typeface="Calibri" panose="020F0502020204030204" pitchFamily="34" charset="0"/>
                        <a:ea typeface="Calibri" panose="020F0502020204030204" pitchFamily="34" charset="0"/>
                        <a:cs typeface="Times New Roman" panose="02020603050405020304" pitchFamily="18" charset="0"/>
                      </a:endParaRPr>
                    </a:p>
                  </a:txBody>
                  <a:tcPr marL="63334" marR="63334" marT="0" marB="0"/>
                </a:tc>
                <a:tc>
                  <a:txBody>
                    <a:bodyPr/>
                    <a:lstStyle/>
                    <a:p>
                      <a:pPr>
                        <a:lnSpc>
                          <a:spcPct val="107000"/>
                        </a:lnSpc>
                        <a:spcAft>
                          <a:spcPts val="0"/>
                        </a:spcAft>
                      </a:pPr>
                      <a:r>
                        <a:rPr lang="fr-FR" sz="1100">
                          <a:effectLst/>
                        </a:rPr>
                        <a:t>Valeur par défaut d’une </a:t>
                      </a:r>
                      <a:endParaRPr lang="fr-FR" sz="1000">
                        <a:effectLst/>
                      </a:endParaRPr>
                    </a:p>
                    <a:p>
                      <a:pPr>
                        <a:lnSpc>
                          <a:spcPct val="107000"/>
                        </a:lnSpc>
                        <a:spcAft>
                          <a:spcPts val="0"/>
                        </a:spcAft>
                      </a:pPr>
                      <a:r>
                        <a:rPr lang="fr-FR" sz="1100">
                          <a:effectLst/>
                        </a:rPr>
                        <a:t>colonne (NULL si aucune).</a:t>
                      </a:r>
                      <a:endParaRPr lang="fr-FR" sz="1000">
                        <a:effectLst/>
                        <a:latin typeface="Calibri" panose="020F0502020204030204" pitchFamily="34" charset="0"/>
                        <a:ea typeface="Calibri" panose="020F0502020204030204" pitchFamily="34" charset="0"/>
                        <a:cs typeface="Times New Roman" panose="02020603050405020304" pitchFamily="18" charset="0"/>
                      </a:endParaRPr>
                    </a:p>
                  </a:txBody>
                  <a:tcPr marL="63334" marR="63334" marT="0" marB="0"/>
                </a:tc>
                <a:tc>
                  <a:txBody>
                    <a:bodyPr/>
                    <a:lstStyle/>
                    <a:p>
                      <a:pPr>
                        <a:lnSpc>
                          <a:spcPct val="107000"/>
                        </a:lnSpc>
                        <a:spcAft>
                          <a:spcPts val="0"/>
                        </a:spcAft>
                      </a:pPr>
                      <a:r>
                        <a:rPr lang="fr-FR" sz="1100">
                          <a:effectLst/>
                        </a:rPr>
                        <a:t> </a:t>
                      </a:r>
                      <a:endParaRPr lang="fr-FR" sz="1000">
                        <a:effectLst/>
                        <a:latin typeface="Calibri" panose="020F0502020204030204" pitchFamily="34" charset="0"/>
                        <a:ea typeface="Calibri" panose="020F0502020204030204" pitchFamily="34" charset="0"/>
                        <a:cs typeface="Times New Roman" panose="02020603050405020304" pitchFamily="18" charset="0"/>
                      </a:endParaRPr>
                    </a:p>
                  </a:txBody>
                  <a:tcPr marL="63334" marR="63334" marT="0" marB="0"/>
                </a:tc>
              </a:tr>
              <a:tr h="969409">
                <a:tc>
                  <a:txBody>
                    <a:bodyPr/>
                    <a:lstStyle/>
                    <a:p>
                      <a:pPr>
                        <a:lnSpc>
                          <a:spcPct val="107000"/>
                        </a:lnSpc>
                        <a:spcAft>
                          <a:spcPts val="0"/>
                        </a:spcAft>
                      </a:pPr>
                      <a:r>
                        <a:rPr lang="fr-FR" sz="1100">
                          <a:effectLst/>
                        </a:rPr>
                        <a:t>FORMAT (numerique,nb)</a:t>
                      </a:r>
                      <a:endParaRPr lang="fr-FR" sz="1000">
                        <a:effectLst/>
                        <a:latin typeface="Calibri" panose="020F0502020204030204" pitchFamily="34" charset="0"/>
                        <a:ea typeface="Calibri" panose="020F0502020204030204" pitchFamily="34" charset="0"/>
                        <a:cs typeface="Times New Roman" panose="02020603050405020304" pitchFamily="18" charset="0"/>
                      </a:endParaRPr>
                    </a:p>
                  </a:txBody>
                  <a:tcPr marL="63334" marR="63334" marT="0" marB="0"/>
                </a:tc>
                <a:tc>
                  <a:txBody>
                    <a:bodyPr/>
                    <a:lstStyle/>
                    <a:p>
                      <a:pPr>
                        <a:lnSpc>
                          <a:spcPct val="107000"/>
                        </a:lnSpc>
                        <a:spcAft>
                          <a:spcPts val="0"/>
                        </a:spcAft>
                      </a:pPr>
                      <a:r>
                        <a:rPr lang="fr-FR" sz="1100">
                          <a:effectLst/>
                        </a:rPr>
                        <a:t>Formate un nombre arrondi à </a:t>
                      </a:r>
                      <a:endParaRPr lang="fr-FR" sz="1000">
                        <a:effectLst/>
                      </a:endParaRPr>
                    </a:p>
                    <a:p>
                      <a:pPr>
                        <a:lnSpc>
                          <a:spcPct val="107000"/>
                        </a:lnSpc>
                        <a:spcAft>
                          <a:spcPts val="0"/>
                        </a:spcAft>
                      </a:pPr>
                      <a:r>
                        <a:rPr lang="fr-FR" sz="1100">
                          <a:effectLst/>
                        </a:rPr>
                        <a:t>nb décimales de la manière </a:t>
                      </a:r>
                      <a:endParaRPr lang="fr-FR" sz="1000">
                        <a:effectLst/>
                      </a:endParaRPr>
                    </a:p>
                    <a:p>
                      <a:pPr>
                        <a:lnSpc>
                          <a:spcPct val="107000"/>
                        </a:lnSpc>
                        <a:spcAft>
                          <a:spcPts val="0"/>
                        </a:spcAft>
                      </a:pPr>
                      <a:r>
                        <a:rPr lang="fr-FR" sz="1100">
                          <a:effectLst/>
                        </a:rPr>
                        <a:t>suivante :'#, ###, ###. ##'</a:t>
                      </a:r>
                      <a:endParaRPr lang="fr-FR" sz="1000">
                        <a:effectLst/>
                        <a:latin typeface="Calibri" panose="020F0502020204030204" pitchFamily="34" charset="0"/>
                        <a:ea typeface="Calibri" panose="020F0502020204030204" pitchFamily="34" charset="0"/>
                        <a:cs typeface="Times New Roman" panose="02020603050405020304" pitchFamily="18" charset="0"/>
                      </a:endParaRPr>
                    </a:p>
                  </a:txBody>
                  <a:tcPr marL="63334" marR="63334" marT="0" marB="0"/>
                </a:tc>
                <a:tc>
                  <a:txBody>
                    <a:bodyPr/>
                    <a:lstStyle/>
                    <a:p>
                      <a:pPr>
                        <a:lnSpc>
                          <a:spcPct val="107000"/>
                        </a:lnSpc>
                        <a:spcAft>
                          <a:spcPts val="0"/>
                        </a:spcAft>
                      </a:pPr>
                      <a:r>
                        <a:rPr lang="fr-FR" sz="1100">
                          <a:effectLst/>
                        </a:rPr>
                        <a:t>FORMAT (1234567.8901, 1) retourne « 1.234.567.9’.</a:t>
                      </a:r>
                      <a:endParaRPr lang="fr-FR" sz="1000">
                        <a:effectLst/>
                        <a:latin typeface="Calibri" panose="020F0502020204030204" pitchFamily="34" charset="0"/>
                        <a:ea typeface="Calibri" panose="020F0502020204030204" pitchFamily="34" charset="0"/>
                        <a:cs typeface="Times New Roman" panose="02020603050405020304" pitchFamily="18" charset="0"/>
                      </a:endParaRPr>
                    </a:p>
                  </a:txBody>
                  <a:tcPr marL="63334" marR="63334" marT="0" marB="0"/>
                </a:tc>
              </a:tr>
              <a:tr h="727057">
                <a:tc>
                  <a:txBody>
                    <a:bodyPr/>
                    <a:lstStyle/>
                    <a:p>
                      <a:pPr>
                        <a:lnSpc>
                          <a:spcPct val="107000"/>
                        </a:lnSpc>
                        <a:spcAft>
                          <a:spcPts val="0"/>
                        </a:spcAft>
                      </a:pPr>
                      <a:r>
                        <a:rPr lang="fr-FR" sz="1100">
                          <a:effectLst/>
                        </a:rPr>
                        <a:t>GREATEST (expression [, expression]...)</a:t>
                      </a:r>
                      <a:endParaRPr lang="fr-FR" sz="1000">
                        <a:effectLst/>
                        <a:latin typeface="Calibri" panose="020F0502020204030204" pitchFamily="34" charset="0"/>
                        <a:ea typeface="Calibri" panose="020F0502020204030204" pitchFamily="34" charset="0"/>
                        <a:cs typeface="Times New Roman" panose="02020603050405020304" pitchFamily="18" charset="0"/>
                      </a:endParaRPr>
                    </a:p>
                  </a:txBody>
                  <a:tcPr marL="63334" marR="63334" marT="0" marB="0"/>
                </a:tc>
                <a:tc>
                  <a:txBody>
                    <a:bodyPr/>
                    <a:lstStyle/>
                    <a:p>
                      <a:pPr>
                        <a:lnSpc>
                          <a:spcPct val="107000"/>
                        </a:lnSpc>
                        <a:spcAft>
                          <a:spcPts val="0"/>
                        </a:spcAft>
                      </a:pPr>
                      <a:r>
                        <a:rPr lang="fr-FR" sz="1100">
                          <a:effectLst/>
                        </a:rPr>
                        <a:t>Retourne la plus grande des </a:t>
                      </a:r>
                      <a:endParaRPr lang="fr-FR" sz="1000">
                        <a:effectLst/>
                      </a:endParaRPr>
                    </a:p>
                    <a:p>
                      <a:pPr>
                        <a:lnSpc>
                          <a:spcPct val="107000"/>
                        </a:lnSpc>
                        <a:spcAft>
                          <a:spcPts val="0"/>
                        </a:spcAft>
                      </a:pPr>
                      <a:r>
                        <a:rPr lang="fr-FR" sz="1100">
                          <a:effectLst/>
                        </a:rPr>
                        <a:t>expressions.</a:t>
                      </a:r>
                      <a:endParaRPr lang="fr-FR" sz="1000">
                        <a:effectLst/>
                        <a:latin typeface="Calibri" panose="020F0502020204030204" pitchFamily="34" charset="0"/>
                        <a:ea typeface="Calibri" panose="020F0502020204030204" pitchFamily="34" charset="0"/>
                        <a:cs typeface="Times New Roman" panose="02020603050405020304" pitchFamily="18" charset="0"/>
                      </a:endParaRPr>
                    </a:p>
                  </a:txBody>
                  <a:tcPr marL="63334" marR="63334" marT="0" marB="0"/>
                </a:tc>
                <a:tc>
                  <a:txBody>
                    <a:bodyPr/>
                    <a:lstStyle/>
                    <a:p>
                      <a:pPr>
                        <a:lnSpc>
                          <a:spcPct val="107000"/>
                        </a:lnSpc>
                        <a:spcAft>
                          <a:spcPts val="0"/>
                        </a:spcAft>
                      </a:pPr>
                      <a:r>
                        <a:rPr lang="fr-FR" sz="1100">
                          <a:effectLst/>
                        </a:rPr>
                        <a:t>GREATEST (‘Raffarin’,’Chirac’,’X-Men’) retourne ‘X-Men’.</a:t>
                      </a:r>
                      <a:endParaRPr lang="fr-FR" sz="1000">
                        <a:effectLst/>
                        <a:latin typeface="Calibri" panose="020F0502020204030204" pitchFamily="34" charset="0"/>
                        <a:ea typeface="Calibri" panose="020F0502020204030204" pitchFamily="34" charset="0"/>
                        <a:cs typeface="Times New Roman" panose="02020603050405020304" pitchFamily="18" charset="0"/>
                      </a:endParaRPr>
                    </a:p>
                  </a:txBody>
                  <a:tcPr marL="63334" marR="63334" marT="0" marB="0"/>
                </a:tc>
              </a:tr>
              <a:tr h="727057">
                <a:tc>
                  <a:txBody>
                    <a:bodyPr/>
                    <a:lstStyle/>
                    <a:p>
                      <a:pPr>
                        <a:lnSpc>
                          <a:spcPct val="107000"/>
                        </a:lnSpc>
                        <a:spcAft>
                          <a:spcPts val="0"/>
                        </a:spcAft>
                      </a:pPr>
                      <a:r>
                        <a:rPr lang="fr-FR" sz="1100">
                          <a:effectLst/>
                        </a:rPr>
                        <a:t>LEAST (expression [, </a:t>
                      </a:r>
                      <a:endParaRPr lang="fr-FR" sz="1000">
                        <a:effectLst/>
                      </a:endParaRPr>
                    </a:p>
                    <a:p>
                      <a:pPr>
                        <a:lnSpc>
                          <a:spcPct val="107000"/>
                        </a:lnSpc>
                        <a:spcAft>
                          <a:spcPts val="0"/>
                        </a:spcAft>
                      </a:pPr>
                      <a:r>
                        <a:rPr lang="fr-FR" sz="1100">
                          <a:effectLst/>
                        </a:rPr>
                        <a:t>expression]...)</a:t>
                      </a:r>
                      <a:endParaRPr lang="fr-FR" sz="1000">
                        <a:effectLst/>
                        <a:latin typeface="Calibri" panose="020F0502020204030204" pitchFamily="34" charset="0"/>
                        <a:ea typeface="Calibri" panose="020F0502020204030204" pitchFamily="34" charset="0"/>
                        <a:cs typeface="Times New Roman" panose="02020603050405020304" pitchFamily="18" charset="0"/>
                      </a:endParaRPr>
                    </a:p>
                  </a:txBody>
                  <a:tcPr marL="63334" marR="63334" marT="0" marB="0"/>
                </a:tc>
                <a:tc>
                  <a:txBody>
                    <a:bodyPr/>
                    <a:lstStyle/>
                    <a:p>
                      <a:pPr>
                        <a:lnSpc>
                          <a:spcPct val="107000"/>
                        </a:lnSpc>
                        <a:spcAft>
                          <a:spcPts val="0"/>
                        </a:spcAft>
                      </a:pPr>
                      <a:r>
                        <a:rPr lang="fr-FR" sz="1100">
                          <a:effectLst/>
                        </a:rPr>
                        <a:t>Retourne la plus petite des </a:t>
                      </a:r>
                      <a:endParaRPr lang="fr-FR" sz="1000">
                        <a:effectLst/>
                      </a:endParaRPr>
                    </a:p>
                    <a:p>
                      <a:pPr>
                        <a:lnSpc>
                          <a:spcPct val="107000"/>
                        </a:lnSpc>
                        <a:spcAft>
                          <a:spcPts val="0"/>
                        </a:spcAft>
                      </a:pPr>
                      <a:r>
                        <a:rPr lang="fr-FR" sz="1100">
                          <a:effectLst/>
                        </a:rPr>
                        <a:t>expressions.</a:t>
                      </a:r>
                      <a:endParaRPr lang="fr-FR" sz="1000">
                        <a:effectLst/>
                        <a:latin typeface="Calibri" panose="020F0502020204030204" pitchFamily="34" charset="0"/>
                        <a:ea typeface="Calibri" panose="020F0502020204030204" pitchFamily="34" charset="0"/>
                        <a:cs typeface="Times New Roman" panose="02020603050405020304" pitchFamily="18" charset="0"/>
                      </a:endParaRPr>
                    </a:p>
                  </a:txBody>
                  <a:tcPr marL="63334" marR="63334" marT="0" marB="0"/>
                </a:tc>
                <a:tc>
                  <a:txBody>
                    <a:bodyPr/>
                    <a:lstStyle/>
                    <a:p>
                      <a:pPr>
                        <a:lnSpc>
                          <a:spcPct val="107000"/>
                        </a:lnSpc>
                        <a:spcAft>
                          <a:spcPts val="0"/>
                        </a:spcAft>
                        <a:tabLst>
                          <a:tab pos="893445" algn="ctr"/>
                        </a:tabLst>
                      </a:pPr>
                      <a:r>
                        <a:rPr lang="fr-FR" sz="1100">
                          <a:effectLst/>
                        </a:rPr>
                        <a:t>LEAST (‘Villepin’,’Sarkozy’,’X-Men’) retourne ‘Sarkozy’</a:t>
                      </a:r>
                      <a:endParaRPr lang="fr-FR" sz="1000">
                        <a:effectLst/>
                        <a:latin typeface="Calibri" panose="020F0502020204030204" pitchFamily="34" charset="0"/>
                        <a:ea typeface="Calibri" panose="020F0502020204030204" pitchFamily="34" charset="0"/>
                        <a:cs typeface="Times New Roman" panose="02020603050405020304" pitchFamily="18" charset="0"/>
                      </a:endParaRPr>
                    </a:p>
                  </a:txBody>
                  <a:tcPr marL="63334" marR="63334" marT="0" marB="0"/>
                </a:tc>
              </a:tr>
              <a:tr h="727057">
                <a:tc>
                  <a:txBody>
                    <a:bodyPr/>
                    <a:lstStyle/>
                    <a:p>
                      <a:pPr>
                        <a:lnSpc>
                          <a:spcPct val="107000"/>
                        </a:lnSpc>
                        <a:spcAft>
                          <a:spcPts val="0"/>
                        </a:spcAft>
                      </a:pPr>
                      <a:r>
                        <a:rPr lang="fr-FR" sz="1100">
                          <a:effectLst/>
                        </a:rPr>
                        <a:t>NULLIF(expr1,expr2)</a:t>
                      </a:r>
                      <a:endParaRPr lang="fr-FR" sz="1000">
                        <a:effectLst/>
                        <a:latin typeface="Calibri" panose="020F0502020204030204" pitchFamily="34" charset="0"/>
                        <a:ea typeface="Calibri" panose="020F0502020204030204" pitchFamily="34" charset="0"/>
                        <a:cs typeface="Times New Roman" panose="02020603050405020304" pitchFamily="18" charset="0"/>
                      </a:endParaRPr>
                    </a:p>
                  </a:txBody>
                  <a:tcPr marL="63334" marR="63334" marT="0" marB="0"/>
                </a:tc>
                <a:tc>
                  <a:txBody>
                    <a:bodyPr/>
                    <a:lstStyle/>
                    <a:p>
                      <a:pPr>
                        <a:lnSpc>
                          <a:spcPct val="107000"/>
                        </a:lnSpc>
                        <a:spcAft>
                          <a:spcPts val="0"/>
                        </a:spcAft>
                      </a:pPr>
                      <a:r>
                        <a:rPr lang="fr-FR" sz="1100">
                          <a:effectLst/>
                        </a:rPr>
                        <a:t>Si expr1 = expr2retourne </a:t>
                      </a:r>
                      <a:endParaRPr lang="fr-FR" sz="1000">
                        <a:effectLst/>
                      </a:endParaRPr>
                    </a:p>
                    <a:p>
                      <a:pPr>
                        <a:lnSpc>
                          <a:spcPct val="107000"/>
                        </a:lnSpc>
                        <a:spcAft>
                          <a:spcPts val="0"/>
                        </a:spcAft>
                      </a:pPr>
                      <a:r>
                        <a:rPr lang="fr-FR" sz="1100">
                          <a:effectLst/>
                        </a:rPr>
                        <a:t>NULL, sinon retourne expr1.</a:t>
                      </a:r>
                      <a:endParaRPr lang="fr-FR" sz="1000">
                        <a:effectLst/>
                        <a:latin typeface="Calibri" panose="020F0502020204030204" pitchFamily="34" charset="0"/>
                        <a:ea typeface="Calibri" panose="020F0502020204030204" pitchFamily="34" charset="0"/>
                        <a:cs typeface="Times New Roman" panose="02020603050405020304" pitchFamily="18" charset="0"/>
                      </a:endParaRPr>
                    </a:p>
                  </a:txBody>
                  <a:tcPr marL="63334" marR="63334" marT="0" marB="0"/>
                </a:tc>
                <a:tc>
                  <a:txBody>
                    <a:bodyPr/>
                    <a:lstStyle/>
                    <a:p>
                      <a:pPr>
                        <a:lnSpc>
                          <a:spcPct val="107000"/>
                        </a:lnSpc>
                        <a:spcAft>
                          <a:spcPts val="0"/>
                        </a:spcAft>
                      </a:pPr>
                      <a:r>
                        <a:rPr lang="fr-FR" sz="1100">
                          <a:effectLst/>
                        </a:rPr>
                        <a:t>NULLIF(‘Raffarine’,’Pa</a:t>
                      </a:r>
                      <a:endParaRPr lang="fr-FR" sz="1000">
                        <a:effectLst/>
                        <a:latin typeface="Calibri" panose="020F0502020204030204" pitchFamily="34" charset="0"/>
                        <a:ea typeface="Calibri" panose="020F0502020204030204" pitchFamily="34" charset="0"/>
                        <a:cs typeface="Times New Roman" panose="02020603050405020304" pitchFamily="18" charset="0"/>
                      </a:endParaRPr>
                    </a:p>
                  </a:txBody>
                  <a:tcPr marL="63334" marR="63334" marT="0" marB="0"/>
                </a:tc>
              </a:tr>
              <a:tr h="969409">
                <a:tc>
                  <a:txBody>
                    <a:bodyPr/>
                    <a:lstStyle/>
                    <a:p>
                      <a:pPr>
                        <a:lnSpc>
                          <a:spcPct val="107000"/>
                        </a:lnSpc>
                        <a:spcAft>
                          <a:spcPts val="0"/>
                        </a:spcAft>
                      </a:pPr>
                      <a:r>
                        <a:rPr lang="fr-FR" sz="1100">
                          <a:effectLst/>
                        </a:rPr>
                        <a:t>IFNULL(expr1,expr2)</a:t>
                      </a:r>
                      <a:endParaRPr lang="fr-FR" sz="1000">
                        <a:effectLst/>
                        <a:latin typeface="Calibri" panose="020F0502020204030204" pitchFamily="34" charset="0"/>
                        <a:ea typeface="Calibri" panose="020F0502020204030204" pitchFamily="34" charset="0"/>
                        <a:cs typeface="Times New Roman" panose="02020603050405020304" pitchFamily="18" charset="0"/>
                      </a:endParaRPr>
                    </a:p>
                  </a:txBody>
                  <a:tcPr marL="63334" marR="63334" marT="0" marB="0"/>
                </a:tc>
                <a:tc>
                  <a:txBody>
                    <a:bodyPr/>
                    <a:lstStyle/>
                    <a:p>
                      <a:pPr>
                        <a:lnSpc>
                          <a:spcPct val="107000"/>
                        </a:lnSpc>
                        <a:spcAft>
                          <a:spcPts val="0"/>
                        </a:spcAft>
                      </a:pPr>
                      <a:r>
                        <a:rPr lang="fr-FR" sz="1100">
                          <a:effectLst/>
                        </a:rPr>
                        <a:t>Convertit expr1susceptible </a:t>
                      </a:r>
                      <a:endParaRPr lang="fr-FR" sz="1000">
                        <a:effectLst/>
                      </a:endParaRPr>
                    </a:p>
                    <a:p>
                      <a:pPr>
                        <a:lnSpc>
                          <a:spcPct val="107000"/>
                        </a:lnSpc>
                        <a:spcAft>
                          <a:spcPts val="0"/>
                        </a:spcAft>
                      </a:pPr>
                      <a:r>
                        <a:rPr lang="fr-FR" sz="1100">
                          <a:effectLst/>
                        </a:rPr>
                        <a:t>d’être nul en une valeur réelle </a:t>
                      </a:r>
                      <a:endParaRPr lang="fr-FR" sz="1000">
                        <a:effectLst/>
                      </a:endParaRPr>
                    </a:p>
                    <a:p>
                      <a:pPr>
                        <a:lnSpc>
                          <a:spcPct val="107000"/>
                        </a:lnSpc>
                        <a:spcAft>
                          <a:spcPts val="0"/>
                        </a:spcAft>
                      </a:pPr>
                      <a:r>
                        <a:rPr lang="fr-FR" sz="1100">
                          <a:effectLst/>
                        </a:rPr>
                        <a:t>(expr2).</a:t>
                      </a:r>
                      <a:endParaRPr lang="fr-FR" sz="1000">
                        <a:effectLst/>
                        <a:latin typeface="Calibri" panose="020F0502020204030204" pitchFamily="34" charset="0"/>
                        <a:ea typeface="Calibri" panose="020F0502020204030204" pitchFamily="34" charset="0"/>
                        <a:cs typeface="Times New Roman" panose="02020603050405020304" pitchFamily="18" charset="0"/>
                      </a:endParaRPr>
                    </a:p>
                  </a:txBody>
                  <a:tcPr marL="63334" marR="63334" marT="0" marB="0"/>
                </a:tc>
                <a:tc>
                  <a:txBody>
                    <a:bodyPr/>
                    <a:lstStyle/>
                    <a:p>
                      <a:pPr>
                        <a:lnSpc>
                          <a:spcPct val="107000"/>
                        </a:lnSpc>
                        <a:spcAft>
                          <a:spcPts val="0"/>
                        </a:spcAft>
                      </a:pPr>
                      <a:r>
                        <a:rPr lang="fr-FR" sz="1100" dirty="0">
                          <a:effectLst/>
                        </a:rPr>
                        <a:t>IFNULL(</a:t>
                      </a:r>
                      <a:r>
                        <a:rPr lang="fr-FR" sz="1100" dirty="0" err="1">
                          <a:effectLst/>
                        </a:rPr>
                        <a:t>diplôme,’Aucun</a:t>
                      </a:r>
                      <a:r>
                        <a:rPr lang="fr-FR" sz="1100" dirty="0">
                          <a:effectLst/>
                        </a:rPr>
                        <a:t> !’) retourne 'Aucun !'si diplôme est NULL.</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334" marR="63334" marT="0" marB="0"/>
                </a:tc>
              </a:tr>
            </a:tbl>
          </a:graphicData>
        </a:graphic>
      </p:graphicFrame>
      <p:sp>
        <p:nvSpPr>
          <p:cNvPr id="5" name="Rectangle 1"/>
          <p:cNvSpPr>
            <a:spLocks noChangeArrowheads="1"/>
          </p:cNvSpPr>
          <p:nvPr/>
        </p:nvSpPr>
        <p:spPr bwMode="auto">
          <a:xfrm>
            <a:off x="-2713319" y="1110654"/>
            <a:ext cx="2730691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1763938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1902440" cy="6858000"/>
          </a:xfrm>
        </p:spPr>
        <p:txBody>
          <a:bodyPr>
            <a:noAutofit/>
          </a:bodyPr>
          <a:lstStyle/>
          <a:p>
            <a:r>
              <a:rPr lang="fr-FR"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fr-FR" sz="2000" dirty="0" err="1" smtClean="0">
                <a:latin typeface="Times New Roman" panose="02020603050405020304" pitchFamily="18" charset="0"/>
                <a:ea typeface="Calibri" panose="020F0502020204030204" pitchFamily="34" charset="0"/>
                <a:cs typeface="Times New Roman" panose="02020603050405020304" pitchFamily="18" charset="0"/>
              </a:rPr>
              <a:t>iX</a:t>
            </a:r>
            <a:r>
              <a:rPr lang="fr-FR" sz="2000" dirty="0" smtClean="0">
                <a:latin typeface="Times New Roman" panose="02020603050405020304" pitchFamily="18" charset="0"/>
                <a:ea typeface="Calibri" panose="020F0502020204030204" pitchFamily="34" charset="0"/>
                <a:cs typeface="Times New Roman" panose="02020603050405020304" pitchFamily="18" charset="0"/>
              </a:rPr>
              <a:t>.   Regroupements</a:t>
            </a:r>
            <a:br>
              <a:rPr lang="fr-FR" sz="2000" dirty="0" smtClean="0">
                <a:latin typeface="Times New Roman" panose="02020603050405020304" pitchFamily="18" charset="0"/>
                <a:ea typeface="Calibri" panose="020F0502020204030204" pitchFamily="34"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Cette section traite à la fois des regroupements de lignes (agrégats) et des fonctions de groupe</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(Ou multi lignes). Nous étudierons les parties surlignées de l’instruction SELECT suivante :</a:t>
            </a:r>
            <a:br>
              <a:rPr lang="fr-FR" sz="2000" dirty="0">
                <a:latin typeface="Times New Roman" panose="02020603050405020304" pitchFamily="18" charset="0"/>
                <a:cs typeface="Times New Roman" panose="02020603050405020304" pitchFamily="18" charset="0"/>
              </a:rPr>
            </a:br>
            <a:r>
              <a:rPr lang="en-CA" sz="2000" dirty="0">
                <a:latin typeface="Times New Roman" panose="02020603050405020304" pitchFamily="18" charset="0"/>
                <a:cs typeface="Times New Roman" panose="02020603050405020304" pitchFamily="18" charset="0"/>
              </a:rPr>
              <a:t>SELECT [{DISTINCT | DISTINCTROW} | ALL] </a:t>
            </a:r>
            <a:r>
              <a:rPr lang="en-CA" sz="2000" dirty="0" err="1">
                <a:latin typeface="Times New Roman" panose="02020603050405020304" pitchFamily="18" charset="0"/>
                <a:cs typeface="Times New Roman" panose="02020603050405020304" pitchFamily="18" charset="0"/>
              </a:rPr>
              <a:t>listeColonnes</a:t>
            </a:r>
            <a:r>
              <a:rPr lang="fr-FR" sz="2000" dirty="0">
                <a:latin typeface="Times New Roman" panose="02020603050405020304" pitchFamily="18" charset="0"/>
                <a:cs typeface="Times New Roman" panose="02020603050405020304" pitchFamily="18" charset="0"/>
              </a:rPr>
              <a:t/>
            </a:r>
            <a:br>
              <a:rPr lang="fr-FR" sz="2000" dirty="0">
                <a:latin typeface="Times New Roman" panose="02020603050405020304" pitchFamily="18" charset="0"/>
                <a:cs typeface="Times New Roman" panose="02020603050405020304" pitchFamily="18" charset="0"/>
              </a:rPr>
            </a:br>
            <a:r>
              <a:rPr lang="en-CA" sz="2000" dirty="0">
                <a:latin typeface="Times New Roman" panose="02020603050405020304" pitchFamily="18" charset="0"/>
                <a:cs typeface="Times New Roman" panose="02020603050405020304" pitchFamily="18" charset="0"/>
              </a:rPr>
              <a:t>FROM </a:t>
            </a:r>
            <a:r>
              <a:rPr lang="en-CA" sz="2000" dirty="0" err="1">
                <a:latin typeface="Times New Roman" panose="02020603050405020304" pitchFamily="18" charset="0"/>
                <a:cs typeface="Times New Roman" panose="02020603050405020304" pitchFamily="18" charset="0"/>
              </a:rPr>
              <a:t>nomTable</a:t>
            </a:r>
            <a:r>
              <a:rPr lang="en-CA" sz="2000" dirty="0">
                <a:latin typeface="Times New Roman" panose="02020603050405020304" pitchFamily="18" charset="0"/>
                <a:cs typeface="Times New Roman" panose="02020603050405020304" pitchFamily="18" charset="0"/>
              </a:rPr>
              <a:t> [WHERE condition]</a:t>
            </a:r>
            <a:r>
              <a:rPr lang="fr-FR" sz="2000" dirty="0">
                <a:latin typeface="Times New Roman" panose="02020603050405020304" pitchFamily="18" charset="0"/>
                <a:cs typeface="Times New Roman" panose="02020603050405020304" pitchFamily="18" charset="0"/>
              </a:rPr>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clauseRegroupement</a:t>
            </a:r>
            <a:r>
              <a:rPr lang="fr-FR" sz="2000" dirty="0">
                <a:latin typeface="Times New Roman" panose="02020603050405020304" pitchFamily="18" charset="0"/>
                <a:cs typeface="Times New Roman" panose="02020603050405020304" pitchFamily="18" charset="0"/>
              </a:rPr>
              <a:t>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HAVING condition]</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clauseOrdonnancement</a:t>
            </a:r>
            <a:r>
              <a:rPr lang="fr-FR" sz="2000" dirty="0">
                <a:latin typeface="Times New Roman" panose="02020603050405020304" pitchFamily="18" charset="0"/>
                <a:cs typeface="Times New Roman" panose="02020603050405020304" pitchFamily="18" charset="0"/>
              </a:rPr>
              <a:t>]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LIMIT [</a:t>
            </a:r>
            <a:r>
              <a:rPr lang="fr-FR" sz="2000" dirty="0" err="1">
                <a:latin typeface="Times New Roman" panose="02020603050405020304" pitchFamily="18" charset="0"/>
                <a:cs typeface="Times New Roman" panose="02020603050405020304" pitchFamily="18" charset="0"/>
              </a:rPr>
              <a:t>rangDépart</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nbLignes</a:t>
            </a:r>
            <a:r>
              <a:rPr lang="fr-FR" sz="2000" dirty="0">
                <a:latin typeface="Times New Roman" panose="02020603050405020304" pitchFamily="18" charset="0"/>
                <a:cs typeface="Times New Roman" panose="02020603050405020304" pitchFamily="18" charset="0"/>
              </a:rPr>
              <a:t>]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listeColonnes</a:t>
            </a:r>
            <a:r>
              <a:rPr lang="fr-FR" sz="2000" dirty="0">
                <a:latin typeface="Times New Roman" panose="02020603050405020304" pitchFamily="18" charset="0"/>
                <a:cs typeface="Times New Roman" panose="02020603050405020304" pitchFamily="18" charset="0"/>
              </a:rPr>
              <a:t>: peut inclure des expressions (présentes dans la clause de regroupement) ou des fonctions de groupe.</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clauseRegroupement</a:t>
            </a:r>
            <a:r>
              <a:rPr lang="fr-FR" sz="2000" dirty="0">
                <a:latin typeface="Times New Roman" panose="02020603050405020304" pitchFamily="18" charset="0"/>
                <a:cs typeface="Times New Roman" panose="02020603050405020304" pitchFamily="18" charset="0"/>
              </a:rPr>
              <a:t>: GROUP BY (expression1[,expression2]...)permet</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de regrouper des lignes selon la valeur des expressions (colonnes, fonction, constante, calcul).</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HAVING condition: pour inclure ou exclure des lignes aux groupes (la condition ne</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peut faire intervenir que des expressions du GROUP BY).</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ClauseOrdonnancement</a:t>
            </a:r>
            <a:r>
              <a:rPr lang="fr-FR" sz="2000" dirty="0">
                <a:latin typeface="Times New Roman" panose="02020603050405020304" pitchFamily="18" charset="0"/>
                <a:cs typeface="Times New Roman" panose="02020603050405020304" pitchFamily="18" charset="0"/>
              </a:rPr>
              <a:t> : déjà étudié (ORDER </a:t>
            </a:r>
            <a:r>
              <a:rPr lang="fr-FR" sz="2000" dirty="0" err="1">
                <a:latin typeface="Times New Roman" panose="02020603050405020304" pitchFamily="18" charset="0"/>
                <a:cs typeface="Times New Roman" panose="02020603050405020304" pitchFamily="18" charset="0"/>
              </a:rPr>
              <a:t>BYdans</a:t>
            </a:r>
            <a:r>
              <a:rPr lang="fr-FR" sz="2000" dirty="0">
                <a:latin typeface="Times New Roman" panose="02020603050405020304" pitchFamily="18" charset="0"/>
                <a:cs typeface="Times New Roman" panose="02020603050405020304" pitchFamily="18" charset="0"/>
              </a:rPr>
              <a:t> la section Projection/Ordonnancement).</a:t>
            </a:r>
            <a:br>
              <a:rPr lang="fr-FR" sz="2000" dirty="0">
                <a:latin typeface="Times New Roman" panose="02020603050405020304" pitchFamily="18" charset="0"/>
                <a:cs typeface="Times New Roman" panose="02020603050405020304" pitchFamily="18" charset="0"/>
              </a:rPr>
            </a:br>
            <a:endParaRPr lang="fr-FR"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71544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1902440" cy="6858000"/>
          </a:xfrm>
        </p:spPr>
        <p:txBody>
          <a:bodyPr>
            <a:noAutofit/>
          </a:bodyPr>
          <a:lstStyle/>
          <a:p>
            <a:r>
              <a:rPr lang="fr-FR" sz="2800" dirty="0" smtClean="0">
                <a:latin typeface="Times New Roman" panose="02020603050405020304" pitchFamily="18" charset="0"/>
                <a:cs typeface="Times New Roman" panose="02020603050405020304" pitchFamily="18" charset="0"/>
              </a:rPr>
              <a:t>X.    Fonctions </a:t>
            </a:r>
            <a:r>
              <a:rPr lang="fr-FR" sz="2800" dirty="0">
                <a:latin typeface="Times New Roman" panose="02020603050405020304" pitchFamily="18" charset="0"/>
                <a:cs typeface="Times New Roman" panose="02020603050405020304" pitchFamily="18" charset="0"/>
              </a:rPr>
              <a:t>de </a:t>
            </a:r>
            <a:r>
              <a:rPr lang="fr-FR" sz="2800" dirty="0" smtClean="0">
                <a:latin typeface="Times New Roman" panose="02020603050405020304" pitchFamily="18" charset="0"/>
                <a:cs typeface="Times New Roman" panose="02020603050405020304" pitchFamily="18" charset="0"/>
              </a:rPr>
              <a:t>groupe</a:t>
            </a:r>
            <a:br>
              <a:rPr lang="fr-FR" sz="2800" dirty="0" smtClean="0">
                <a:latin typeface="Times New Roman" panose="02020603050405020304" pitchFamily="18" charset="0"/>
                <a:cs typeface="Times New Roman" panose="02020603050405020304" pitchFamily="18" charset="0"/>
              </a:rPr>
            </a:br>
            <a:r>
              <a:rPr lang="fr-FR" sz="2000" dirty="0" smtClean="0">
                <a:latin typeface="Times New Roman" panose="02020603050405020304" pitchFamily="18" charset="0"/>
                <a:cs typeface="Times New Roman" panose="02020603050405020304" pitchFamily="18" charset="0"/>
              </a:rPr>
              <a:t/>
            </a:r>
            <a:br>
              <a:rPr lang="fr-FR" sz="2000" dirty="0" smtClean="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Nous étudions dans cette section les fonctions usuelles. D’autres sont proposées pour manipuler des cubes (</a:t>
            </a:r>
            <a:r>
              <a:rPr lang="fr-FR" sz="2000" dirty="0" err="1">
                <a:latin typeface="Times New Roman" panose="02020603050405020304" pitchFamily="18" charset="0"/>
                <a:cs typeface="Times New Roman" panose="02020603050405020304" pitchFamily="18" charset="0"/>
              </a:rPr>
              <a:t>datawarehouse</a:t>
            </a:r>
            <a:r>
              <a:rPr lang="fr-FR" sz="2000" dirty="0">
                <a:latin typeface="Times New Roman" panose="02020603050405020304" pitchFamily="18" charset="0"/>
                <a:cs typeface="Times New Roman" panose="02020603050405020304" pitchFamily="18" charset="0"/>
              </a:rPr>
              <a:t>).</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Le tableau suivant présente les principales fonctions. L’option </a:t>
            </a:r>
            <a:r>
              <a:rPr lang="fr-FR" sz="2000" dirty="0" smtClean="0">
                <a:latin typeface="Times New Roman" panose="02020603050405020304" pitchFamily="18" charset="0"/>
                <a:cs typeface="Times New Roman" panose="02020603050405020304" pitchFamily="18" charset="0"/>
              </a:rPr>
              <a:t>DISTINCT évite </a:t>
            </a:r>
            <a:r>
              <a:rPr lang="fr-FR" sz="2000" dirty="0">
                <a:latin typeface="Times New Roman" panose="02020603050405020304" pitchFamily="18" charset="0"/>
                <a:cs typeface="Times New Roman" panose="02020603050405020304" pitchFamily="18" charset="0"/>
              </a:rPr>
              <a:t>les duplicatas</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(pris en compte sinon par défaut). À l’exception de COUNT, toutes les fonctions ignorent les valeurs NULL (il faudra utiliser IFNULL pour contrer cet effet).</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Utilisées sans GROUP BY, ces fonctions s’appliquent à la totalité ou à une seule partie d’une table </a:t>
            </a:r>
            <a:r>
              <a:rPr lang="fr-FR" sz="2000" dirty="0" smtClean="0">
                <a:latin typeface="Times New Roman" panose="02020603050405020304" pitchFamily="18" charset="0"/>
                <a:cs typeface="Times New Roman" panose="02020603050405020304" pitchFamily="18" charset="0"/>
              </a:rPr>
              <a:t>:</a:t>
            </a:r>
            <a:r>
              <a:rPr lang="fr-FR" sz="2000" dirty="0">
                <a:latin typeface="Times New Roman" panose="02020603050405020304" pitchFamily="18" charset="0"/>
                <a:cs typeface="Times New Roman" panose="02020603050405020304" pitchFamily="18" charset="0"/>
              </a:rPr>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Fonction                                                      Objectif</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AVG([DISTINCT] </a:t>
            </a:r>
            <a:r>
              <a:rPr lang="fr-FR" sz="2000" dirty="0" err="1">
                <a:latin typeface="Times New Roman" panose="02020603050405020304" pitchFamily="18" charset="0"/>
                <a:cs typeface="Times New Roman" panose="02020603050405020304" pitchFamily="18" charset="0"/>
              </a:rPr>
              <a:t>expr</a:t>
            </a:r>
            <a:r>
              <a:rPr lang="fr-FR" sz="2000" dirty="0">
                <a:latin typeface="Times New Roman" panose="02020603050405020304" pitchFamily="18" charset="0"/>
                <a:cs typeface="Times New Roman" panose="02020603050405020304" pitchFamily="18" charset="0"/>
              </a:rPr>
              <a:t>)                               Moyenne de </a:t>
            </a:r>
            <a:r>
              <a:rPr lang="fr-FR" sz="2000" dirty="0" err="1">
                <a:latin typeface="Times New Roman" panose="02020603050405020304" pitchFamily="18" charset="0"/>
                <a:cs typeface="Times New Roman" panose="02020603050405020304" pitchFamily="18" charset="0"/>
              </a:rPr>
              <a:t>expr</a:t>
            </a:r>
            <a:r>
              <a:rPr lang="fr-FR" sz="2000" dirty="0">
                <a:latin typeface="Times New Roman" panose="02020603050405020304" pitchFamily="18" charset="0"/>
                <a:cs typeface="Times New Roman" panose="02020603050405020304" pitchFamily="18" charset="0"/>
              </a:rPr>
              <a:t>(nombre).</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COUNT({* | [DISTINCT ] </a:t>
            </a:r>
            <a:r>
              <a:rPr lang="fr-FR" sz="2000" dirty="0" err="1">
                <a:latin typeface="Times New Roman" panose="02020603050405020304" pitchFamily="18" charset="0"/>
                <a:cs typeface="Times New Roman" panose="02020603050405020304" pitchFamily="18" charset="0"/>
              </a:rPr>
              <a:t>expr</a:t>
            </a:r>
            <a:r>
              <a:rPr lang="fr-FR" sz="2000" dirty="0">
                <a:latin typeface="Times New Roman" panose="02020603050405020304" pitchFamily="18" charset="0"/>
                <a:cs typeface="Times New Roman" panose="02020603050405020304" pitchFamily="18" charset="0"/>
              </a:rPr>
              <a:t>})                Nombre de lignes (* toutes les lignes, </a:t>
            </a:r>
            <a:r>
              <a:rPr lang="fr-FR" sz="2000" dirty="0" err="1">
                <a:latin typeface="Times New Roman" panose="02020603050405020304" pitchFamily="18" charset="0"/>
                <a:cs typeface="Times New Roman" panose="02020603050405020304" pitchFamily="18" charset="0"/>
              </a:rPr>
              <a:t>exprpour</a:t>
            </a:r>
            <a:r>
              <a:rPr lang="fr-FR" sz="2000" dirty="0">
                <a:latin typeface="Times New Roman" panose="02020603050405020304" pitchFamily="18" charset="0"/>
                <a:cs typeface="Times New Roman" panose="02020603050405020304" pitchFamily="18" charset="0"/>
              </a:rPr>
              <a:t> les colonnes        .                                                                     non nulles).</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GROUP_CONCAT(</a:t>
            </a:r>
            <a:r>
              <a:rPr lang="fr-FR" sz="2000" dirty="0" err="1">
                <a:latin typeface="Times New Roman" panose="02020603050405020304" pitchFamily="18" charset="0"/>
                <a:cs typeface="Times New Roman" panose="02020603050405020304" pitchFamily="18" charset="0"/>
              </a:rPr>
              <a:t>expr</a:t>
            </a:r>
            <a:r>
              <a:rPr lang="fr-FR" sz="2000" dirty="0">
                <a:latin typeface="Times New Roman" panose="02020603050405020304" pitchFamily="18" charset="0"/>
                <a:cs typeface="Times New Roman" panose="02020603050405020304" pitchFamily="18" charset="0"/>
              </a:rPr>
              <a:t>)                             Composition d’un ensemble de valeurs.</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MAX([DISTINCT] </a:t>
            </a:r>
            <a:r>
              <a:rPr lang="fr-FR" sz="2000" dirty="0" err="1">
                <a:latin typeface="Times New Roman" panose="02020603050405020304" pitchFamily="18" charset="0"/>
                <a:cs typeface="Times New Roman" panose="02020603050405020304" pitchFamily="18" charset="0"/>
              </a:rPr>
              <a:t>expr</a:t>
            </a:r>
            <a:r>
              <a:rPr lang="fr-FR" sz="2000" dirty="0">
                <a:latin typeface="Times New Roman" panose="02020603050405020304" pitchFamily="18" charset="0"/>
                <a:cs typeface="Times New Roman" panose="02020603050405020304" pitchFamily="18" charset="0"/>
              </a:rPr>
              <a:t>)                               Maximum de </a:t>
            </a:r>
            <a:r>
              <a:rPr lang="fr-FR" sz="2000" dirty="0" err="1">
                <a:latin typeface="Times New Roman" panose="02020603050405020304" pitchFamily="18" charset="0"/>
                <a:cs typeface="Times New Roman" panose="02020603050405020304" pitchFamily="18" charset="0"/>
              </a:rPr>
              <a:t>expr</a:t>
            </a:r>
            <a:r>
              <a:rPr lang="fr-FR" sz="2000" dirty="0">
                <a:latin typeface="Times New Roman" panose="02020603050405020304" pitchFamily="18" charset="0"/>
                <a:cs typeface="Times New Roman" panose="02020603050405020304" pitchFamily="18" charset="0"/>
              </a:rPr>
              <a:t>(nombre, date, chaîne).</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MIN([DISTINCT] </a:t>
            </a:r>
            <a:r>
              <a:rPr lang="fr-FR" sz="2000" dirty="0" err="1">
                <a:latin typeface="Times New Roman" panose="02020603050405020304" pitchFamily="18" charset="0"/>
                <a:cs typeface="Times New Roman" panose="02020603050405020304" pitchFamily="18" charset="0"/>
              </a:rPr>
              <a:t>expr</a:t>
            </a:r>
            <a:r>
              <a:rPr lang="fr-FR" sz="2000" dirty="0">
                <a:latin typeface="Times New Roman" panose="02020603050405020304" pitchFamily="18" charset="0"/>
                <a:cs typeface="Times New Roman" panose="02020603050405020304" pitchFamily="18" charset="0"/>
              </a:rPr>
              <a:t>)                                Minimum de </a:t>
            </a:r>
            <a:r>
              <a:rPr lang="fr-FR" sz="2000" dirty="0" err="1">
                <a:latin typeface="Times New Roman" panose="02020603050405020304" pitchFamily="18" charset="0"/>
                <a:cs typeface="Times New Roman" panose="02020603050405020304" pitchFamily="18" charset="0"/>
              </a:rPr>
              <a:t>expr</a:t>
            </a:r>
            <a:r>
              <a:rPr lang="fr-FR" sz="2000" dirty="0">
                <a:latin typeface="Times New Roman" panose="02020603050405020304" pitchFamily="18" charset="0"/>
                <a:cs typeface="Times New Roman" panose="02020603050405020304" pitchFamily="18" charset="0"/>
              </a:rPr>
              <a:t>(nombre, date, chaîne).</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STDDEV(</a:t>
            </a:r>
            <a:r>
              <a:rPr lang="fr-FR" sz="2000" dirty="0" err="1">
                <a:latin typeface="Times New Roman" panose="02020603050405020304" pitchFamily="18" charset="0"/>
                <a:cs typeface="Times New Roman" panose="02020603050405020304" pitchFamily="18" charset="0"/>
              </a:rPr>
              <a:t>expr</a:t>
            </a:r>
            <a:r>
              <a:rPr lang="fr-FR" sz="2000" dirty="0">
                <a:latin typeface="Times New Roman" panose="02020603050405020304" pitchFamily="18" charset="0"/>
                <a:cs typeface="Times New Roman" panose="02020603050405020304" pitchFamily="18" charset="0"/>
              </a:rPr>
              <a:t>)                                              Écart type de </a:t>
            </a:r>
            <a:r>
              <a:rPr lang="fr-FR" sz="2000" dirty="0" err="1">
                <a:latin typeface="Times New Roman" panose="02020603050405020304" pitchFamily="18" charset="0"/>
                <a:cs typeface="Times New Roman" panose="02020603050405020304" pitchFamily="18" charset="0"/>
              </a:rPr>
              <a:t>expr</a:t>
            </a:r>
            <a:r>
              <a:rPr lang="fr-FR" sz="2000" dirty="0">
                <a:latin typeface="Times New Roman" panose="02020603050405020304" pitchFamily="18" charset="0"/>
                <a:cs typeface="Times New Roman" panose="02020603050405020304" pitchFamily="18" charset="0"/>
              </a:rPr>
              <a:t>(nombre).</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SUM([DISTINCT] </a:t>
            </a:r>
            <a:r>
              <a:rPr lang="fr-FR" sz="2000" dirty="0" err="1">
                <a:latin typeface="Times New Roman" panose="02020603050405020304" pitchFamily="18" charset="0"/>
                <a:cs typeface="Times New Roman" panose="02020603050405020304" pitchFamily="18" charset="0"/>
              </a:rPr>
              <a:t>expr</a:t>
            </a:r>
            <a:r>
              <a:rPr lang="fr-FR" sz="2000" dirty="0">
                <a:latin typeface="Times New Roman" panose="02020603050405020304" pitchFamily="18" charset="0"/>
                <a:cs typeface="Times New Roman" panose="02020603050405020304" pitchFamily="18" charset="0"/>
              </a:rPr>
              <a:t>)                               Somme de </a:t>
            </a:r>
            <a:r>
              <a:rPr lang="fr-FR" sz="2000" dirty="0" err="1">
                <a:latin typeface="Times New Roman" panose="02020603050405020304" pitchFamily="18" charset="0"/>
                <a:cs typeface="Times New Roman" panose="02020603050405020304" pitchFamily="18" charset="0"/>
              </a:rPr>
              <a:t>expr</a:t>
            </a:r>
            <a:r>
              <a:rPr lang="fr-FR" sz="2000" dirty="0">
                <a:latin typeface="Times New Roman" panose="02020603050405020304" pitchFamily="18" charset="0"/>
                <a:cs typeface="Times New Roman" panose="02020603050405020304" pitchFamily="18" charset="0"/>
              </a:rPr>
              <a:t>(nombre).</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VARIANCE(</a:t>
            </a:r>
            <a:r>
              <a:rPr lang="fr-FR" sz="2000" dirty="0" err="1">
                <a:latin typeface="Times New Roman" panose="02020603050405020304" pitchFamily="18" charset="0"/>
                <a:cs typeface="Times New Roman" panose="02020603050405020304" pitchFamily="18" charset="0"/>
              </a:rPr>
              <a:t>expr</a:t>
            </a:r>
            <a:r>
              <a:rPr lang="fr-FR" sz="2000" dirty="0">
                <a:latin typeface="Times New Roman" panose="02020603050405020304" pitchFamily="18" charset="0"/>
                <a:cs typeface="Times New Roman" panose="02020603050405020304" pitchFamily="18" charset="0"/>
              </a:rPr>
              <a:t>)                                         Variance de </a:t>
            </a:r>
            <a:r>
              <a:rPr lang="fr-FR" sz="2000" dirty="0" err="1">
                <a:latin typeface="Times New Roman" panose="02020603050405020304" pitchFamily="18" charset="0"/>
                <a:cs typeface="Times New Roman" panose="02020603050405020304" pitchFamily="18" charset="0"/>
              </a:rPr>
              <a:t>expr</a:t>
            </a:r>
            <a:r>
              <a:rPr lang="fr-FR" sz="2000" dirty="0">
                <a:latin typeface="Times New Roman" panose="02020603050405020304" pitchFamily="18" charset="0"/>
                <a:cs typeface="Times New Roman" panose="02020603050405020304" pitchFamily="18" charset="0"/>
              </a:rPr>
              <a:t>(nombre).</a:t>
            </a:r>
            <a:br>
              <a:rPr lang="fr-FR" sz="2000" dirty="0">
                <a:latin typeface="Times New Roman" panose="02020603050405020304" pitchFamily="18" charset="0"/>
                <a:cs typeface="Times New Roman" panose="02020603050405020304" pitchFamily="18" charset="0"/>
              </a:rPr>
            </a:b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285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1902440" cy="6858000"/>
          </a:xfrm>
        </p:spPr>
        <p:txBody>
          <a:bodyPr/>
          <a:lstStyle/>
          <a:p>
            <a:endParaRPr lang="fr-FR" dirty="0"/>
          </a:p>
        </p:txBody>
      </p:sp>
    </p:spTree>
    <p:extLst>
      <p:ext uri="{BB962C8B-B14F-4D97-AF65-F5344CB8AC3E}">
        <p14:creationId xmlns:p14="http://schemas.microsoft.com/office/powerpoint/2010/main" val="3288095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2192000" cy="6858000"/>
          </a:xfrm>
        </p:spPr>
        <p:txBody>
          <a:bodyPr>
            <a:normAutofit fontScale="90000"/>
          </a:bodyPr>
          <a:lstStyle/>
          <a:p>
            <a:r>
              <a:rPr lang="fr-FR" sz="2800" dirty="0" smtClean="0">
                <a:latin typeface="Times New Roman" panose="02020603050405020304" pitchFamily="18" charset="0"/>
                <a:cs typeface="Times New Roman" panose="02020603050405020304" pitchFamily="18" charset="0"/>
              </a:rPr>
              <a:t>Introduction</a:t>
            </a:r>
            <a:br>
              <a:rPr lang="fr-FR" sz="2800" dirty="0" smtClean="0">
                <a:latin typeface="Times New Roman" panose="02020603050405020304" pitchFamily="18" charset="0"/>
                <a:cs typeface="Times New Roman" panose="02020603050405020304" pitchFamily="18" charset="0"/>
              </a:rPr>
            </a:br>
            <a:r>
              <a:rPr lang="fr-FR" sz="2800" dirty="0" smtClean="0">
                <a:latin typeface="Times New Roman" panose="02020603050405020304" pitchFamily="18" charset="0"/>
                <a:cs typeface="Times New Roman" panose="02020603050405020304" pitchFamily="18" charset="0"/>
              </a:rPr>
              <a:t/>
            </a:r>
            <a:br>
              <a:rPr lang="fr-FR" sz="2800" dirty="0" smtClean="0">
                <a:latin typeface="Times New Roman" panose="02020603050405020304" pitchFamily="18" charset="0"/>
                <a:cs typeface="Times New Roman" panose="02020603050405020304" pitchFamily="18" charset="0"/>
              </a:rPr>
            </a:br>
            <a:r>
              <a:rPr lang="fr-FR" sz="2800" dirty="0" smtClean="0">
                <a:latin typeface="Times New Roman" panose="02020603050405020304" pitchFamily="18" charset="0"/>
                <a:cs typeface="Times New Roman" panose="02020603050405020304" pitchFamily="18" charset="0"/>
              </a:rPr>
              <a:t>I.     Les </a:t>
            </a:r>
            <a:r>
              <a:rPr lang="fr-FR" sz="2800" dirty="0">
                <a:latin typeface="Times New Roman" panose="02020603050405020304" pitchFamily="18" charset="0"/>
                <a:cs typeface="Times New Roman" panose="02020603050405020304" pitchFamily="18" charset="0"/>
              </a:rPr>
              <a:t>fonctions de manipulation des chaines de caractères</a:t>
            </a:r>
            <a:br>
              <a:rPr lang="fr-FR" sz="2800" dirty="0">
                <a:latin typeface="Times New Roman" panose="02020603050405020304" pitchFamily="18" charset="0"/>
                <a:cs typeface="Times New Roman" panose="02020603050405020304" pitchFamily="18" charset="0"/>
              </a:rPr>
            </a:br>
            <a:r>
              <a:rPr lang="fr-FR" sz="2800" dirty="0" smtClean="0">
                <a:latin typeface="Times New Roman" panose="02020603050405020304" pitchFamily="18" charset="0"/>
                <a:cs typeface="Times New Roman" panose="02020603050405020304" pitchFamily="18" charset="0"/>
              </a:rPr>
              <a:t>ii.    Les </a:t>
            </a:r>
            <a:r>
              <a:rPr lang="fr-FR" sz="2800" dirty="0">
                <a:latin typeface="Times New Roman" panose="02020603050405020304" pitchFamily="18" charset="0"/>
                <a:cs typeface="Times New Roman" panose="02020603050405020304" pitchFamily="18" charset="0"/>
              </a:rPr>
              <a:t>fonctions de manipulation numérique</a:t>
            </a:r>
            <a:br>
              <a:rPr lang="fr-FR" sz="2800" dirty="0">
                <a:latin typeface="Times New Roman" panose="02020603050405020304" pitchFamily="18" charset="0"/>
                <a:cs typeface="Times New Roman" panose="02020603050405020304" pitchFamily="18" charset="0"/>
              </a:rPr>
            </a:br>
            <a:r>
              <a:rPr lang="fr-FR" sz="2800" dirty="0" smtClean="0">
                <a:latin typeface="Times New Roman" panose="02020603050405020304" pitchFamily="18" charset="0"/>
                <a:cs typeface="Times New Roman" panose="02020603050405020304" pitchFamily="18" charset="0"/>
              </a:rPr>
              <a:t>iii.   Les </a:t>
            </a:r>
            <a:r>
              <a:rPr lang="fr-FR" sz="2800" dirty="0">
                <a:latin typeface="Times New Roman" panose="02020603050405020304" pitchFamily="18" charset="0"/>
                <a:cs typeface="Times New Roman" panose="02020603050405020304" pitchFamily="18" charset="0"/>
              </a:rPr>
              <a:t>fonctions de manipulation de </a:t>
            </a:r>
            <a:r>
              <a:rPr lang="fr-FR" sz="2800" dirty="0" smtClean="0">
                <a:latin typeface="Times New Roman" panose="02020603050405020304" pitchFamily="18" charset="0"/>
                <a:cs typeface="Times New Roman" panose="02020603050405020304" pitchFamily="18" charset="0"/>
              </a:rPr>
              <a:t>bits</a:t>
            </a:r>
            <a:br>
              <a:rPr lang="fr-FR" sz="2800" dirty="0" smtClean="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IV. </a:t>
            </a:r>
            <a:r>
              <a:rPr lang="fr-FR" sz="2400" dirty="0" smtClean="0">
                <a:latin typeface="Times New Roman" panose="02020603050405020304" pitchFamily="18" charset="0"/>
                <a:cs typeface="Times New Roman" panose="02020603050405020304" pitchFamily="18" charset="0"/>
              </a:rPr>
              <a:t>  </a:t>
            </a:r>
            <a:r>
              <a:rPr lang="fr-FR" sz="2700" dirty="0" smtClean="0">
                <a:latin typeface="Times New Roman" panose="02020603050405020304" pitchFamily="18" charset="0"/>
                <a:cs typeface="Times New Roman" panose="02020603050405020304" pitchFamily="18" charset="0"/>
              </a:rPr>
              <a:t>Les </a:t>
            </a:r>
            <a:r>
              <a:rPr lang="fr-FR" sz="2700" dirty="0">
                <a:latin typeface="Times New Roman" panose="02020603050405020304" pitchFamily="18" charset="0"/>
                <a:cs typeface="Times New Roman" panose="02020603050405020304" pitchFamily="18" charset="0"/>
              </a:rPr>
              <a:t>fonctions de manipulation des dates</a:t>
            </a:r>
            <a:r>
              <a:rPr lang="fr-FR" sz="2800" dirty="0">
                <a:latin typeface="Times New Roman" panose="02020603050405020304" pitchFamily="18" charset="0"/>
                <a:cs typeface="Times New Roman" panose="02020603050405020304" pitchFamily="18" charset="0"/>
              </a:rPr>
              <a:t/>
            </a:r>
            <a:br>
              <a:rPr lang="fr-FR" sz="2800" dirty="0">
                <a:latin typeface="Times New Roman" panose="02020603050405020304" pitchFamily="18" charset="0"/>
                <a:cs typeface="Times New Roman" panose="02020603050405020304" pitchFamily="18" charset="0"/>
              </a:rPr>
            </a:br>
            <a:r>
              <a:rPr lang="fr-FR" sz="2800" dirty="0" smtClean="0">
                <a:latin typeface="Times New Roman" panose="02020603050405020304" pitchFamily="18" charset="0"/>
                <a:cs typeface="Times New Roman" panose="02020603050405020304" pitchFamily="18" charset="0"/>
              </a:rPr>
              <a:t>v.   Conversion </a:t>
            </a:r>
            <a:br>
              <a:rPr lang="fr-FR" sz="2800" dirty="0" smtClean="0">
                <a:latin typeface="Times New Roman" panose="02020603050405020304" pitchFamily="18" charset="0"/>
                <a:cs typeface="Times New Roman" panose="02020603050405020304" pitchFamily="18" charset="0"/>
              </a:rPr>
            </a:br>
            <a:r>
              <a:rPr lang="fr-FR" sz="2800" dirty="0" smtClean="0">
                <a:latin typeface="Times New Roman" panose="02020603050405020304" pitchFamily="18" charset="0"/>
                <a:cs typeface="Times New Roman" panose="02020603050405020304" pitchFamily="18" charset="0"/>
              </a:rPr>
              <a:t>  1.    implicites</a:t>
            </a:r>
            <a:br>
              <a:rPr lang="fr-FR" sz="2800" dirty="0" smtClean="0">
                <a:latin typeface="Times New Roman" panose="02020603050405020304" pitchFamily="18" charset="0"/>
                <a:cs typeface="Times New Roman" panose="02020603050405020304" pitchFamily="18" charset="0"/>
              </a:rPr>
            </a:br>
            <a:r>
              <a:rPr lang="fr-FR" sz="2800" dirty="0" smtClean="0">
                <a:latin typeface="Times New Roman" panose="02020603050405020304" pitchFamily="18" charset="0"/>
                <a:cs typeface="Times New Roman" panose="02020603050405020304" pitchFamily="18" charset="0"/>
              </a:rPr>
              <a:t>  2.    Explicites</a:t>
            </a:r>
            <a:br>
              <a:rPr lang="fr-FR" sz="2800" dirty="0" smtClean="0">
                <a:latin typeface="Times New Roman" panose="02020603050405020304" pitchFamily="18" charset="0"/>
                <a:cs typeface="Times New Roman" panose="02020603050405020304" pitchFamily="18" charset="0"/>
              </a:rPr>
            </a:br>
            <a:r>
              <a:rPr lang="fr-FR" sz="2800" dirty="0" err="1" smtClean="0">
                <a:latin typeface="Times New Roman" panose="02020603050405020304" pitchFamily="18" charset="0"/>
                <a:cs typeface="Times New Roman" panose="02020603050405020304" pitchFamily="18" charset="0"/>
              </a:rPr>
              <a:t>vI</a:t>
            </a:r>
            <a:r>
              <a:rPr lang="fr-FR" sz="2800" dirty="0" smtClean="0">
                <a:latin typeface="Times New Roman" panose="02020603050405020304" pitchFamily="18" charset="0"/>
                <a:cs typeface="Times New Roman" panose="02020603050405020304" pitchFamily="18" charset="0"/>
              </a:rPr>
              <a:t>.  Comparaison</a:t>
            </a:r>
            <a:r>
              <a:rPr lang="fr-FR" sz="2800" dirty="0">
                <a:latin typeface="Times New Roman" panose="02020603050405020304" pitchFamily="18" charset="0"/>
                <a:cs typeface="Times New Roman" panose="02020603050405020304" pitchFamily="18" charset="0"/>
              </a:rPr>
              <a:t/>
            </a:r>
            <a:br>
              <a:rPr lang="fr-FR" sz="2800" dirty="0">
                <a:latin typeface="Times New Roman" panose="02020603050405020304" pitchFamily="18" charset="0"/>
                <a:cs typeface="Times New Roman" panose="02020603050405020304" pitchFamily="18" charset="0"/>
              </a:rPr>
            </a:br>
            <a:r>
              <a:rPr lang="fr-FR" sz="2800" i="1" dirty="0" smtClean="0">
                <a:latin typeface="Times New Roman" panose="02020603050405020304" pitchFamily="18" charset="0"/>
                <a:cs typeface="Times New Roman" panose="02020603050405020304" pitchFamily="18" charset="0"/>
              </a:rPr>
              <a:t>vii. </a:t>
            </a:r>
            <a:r>
              <a:rPr lang="fr-FR" sz="2800" dirty="0" err="1" smtClean="0">
                <a:latin typeface="Times New Roman" panose="02020603050405020304" pitchFamily="18" charset="0"/>
                <a:cs typeface="Times New Roman" panose="02020603050405020304" pitchFamily="18" charset="0"/>
              </a:rPr>
              <a:t>enumeration</a:t>
            </a:r>
            <a:r>
              <a:rPr lang="fr-FR" sz="2800" dirty="0" smtClean="0">
                <a:latin typeface="Times New Roman" panose="02020603050405020304" pitchFamily="18" charset="0"/>
                <a:cs typeface="Times New Roman" panose="02020603050405020304" pitchFamily="18" charset="0"/>
              </a:rPr>
              <a:t> </a:t>
            </a:r>
            <a:br>
              <a:rPr lang="fr-FR" sz="2800" dirty="0" smtClean="0">
                <a:latin typeface="Times New Roman" panose="02020603050405020304" pitchFamily="18" charset="0"/>
                <a:cs typeface="Times New Roman" panose="02020603050405020304" pitchFamily="18" charset="0"/>
              </a:rPr>
            </a:br>
            <a:r>
              <a:rPr lang="fr-FR" sz="2800" dirty="0" smtClean="0">
                <a:latin typeface="Times New Roman" panose="02020603050405020304" pitchFamily="18" charset="0"/>
                <a:cs typeface="Times New Roman" panose="02020603050405020304" pitchFamily="18" charset="0"/>
              </a:rPr>
              <a:t>  1.    types </a:t>
            </a:r>
            <a:r>
              <a:rPr lang="fr-FR" sz="2800" dirty="0" err="1" smtClean="0">
                <a:latin typeface="Times New Roman" panose="02020603050405020304" pitchFamily="18" charset="0"/>
                <a:cs typeface="Times New Roman" panose="02020603050405020304" pitchFamily="18" charset="0"/>
              </a:rPr>
              <a:t>enum</a:t>
            </a:r>
            <a:r>
              <a:rPr lang="fr-FR" sz="2800" dirty="0" smtClean="0">
                <a:latin typeface="Times New Roman" panose="02020603050405020304" pitchFamily="18" charset="0"/>
                <a:cs typeface="Times New Roman" panose="02020603050405020304" pitchFamily="18" charset="0"/>
              </a:rPr>
              <a:t/>
            </a:r>
            <a:br>
              <a:rPr lang="fr-FR" sz="2800" dirty="0" smtClean="0">
                <a:latin typeface="Times New Roman" panose="02020603050405020304" pitchFamily="18" charset="0"/>
                <a:cs typeface="Times New Roman" panose="02020603050405020304" pitchFamily="18" charset="0"/>
              </a:rPr>
            </a:br>
            <a:r>
              <a:rPr lang="fr-FR" sz="2800" dirty="0">
                <a:latin typeface="Times New Roman" panose="02020603050405020304" pitchFamily="18" charset="0"/>
                <a:cs typeface="Times New Roman" panose="02020603050405020304" pitchFamily="18" charset="0"/>
              </a:rPr>
              <a:t> </a:t>
            </a:r>
            <a:r>
              <a:rPr lang="fr-FR" sz="2800" dirty="0" smtClean="0">
                <a:latin typeface="Times New Roman" panose="02020603050405020304" pitchFamily="18" charset="0"/>
                <a:cs typeface="Times New Roman" panose="02020603050405020304" pitchFamily="18" charset="0"/>
              </a:rPr>
              <a:t> 2.    types set</a:t>
            </a:r>
            <a:br>
              <a:rPr lang="fr-FR" sz="2800" dirty="0" smtClean="0">
                <a:latin typeface="Times New Roman" panose="02020603050405020304" pitchFamily="18" charset="0"/>
                <a:cs typeface="Times New Roman" panose="02020603050405020304" pitchFamily="18" charset="0"/>
              </a:rPr>
            </a:br>
            <a:r>
              <a:rPr lang="fr-FR" sz="2800" dirty="0" smtClean="0">
                <a:latin typeface="Times New Roman" panose="02020603050405020304" pitchFamily="18" charset="0"/>
                <a:cs typeface="Times New Roman" panose="02020603050405020304" pitchFamily="18" charset="0"/>
              </a:rPr>
              <a:t>VIII. Autres fonctions</a:t>
            </a:r>
            <a:br>
              <a:rPr lang="fr-FR" sz="2800" dirty="0" smtClean="0">
                <a:latin typeface="Times New Roman" panose="02020603050405020304" pitchFamily="18" charset="0"/>
                <a:cs typeface="Times New Roman" panose="02020603050405020304" pitchFamily="18" charset="0"/>
              </a:rPr>
            </a:br>
            <a:r>
              <a:rPr lang="fr-FR" sz="2800" dirty="0" smtClean="0">
                <a:latin typeface="Times New Roman" panose="02020603050405020304" pitchFamily="18" charset="0"/>
                <a:cs typeface="Times New Roman" panose="02020603050405020304" pitchFamily="18" charset="0"/>
              </a:rPr>
              <a:t>IX.   Regroupements</a:t>
            </a:r>
            <a:r>
              <a:rPr lang="fr-FR" sz="2800" dirty="0">
                <a:latin typeface="Times New Roman" panose="02020603050405020304" pitchFamily="18" charset="0"/>
                <a:cs typeface="Times New Roman" panose="02020603050405020304" pitchFamily="18" charset="0"/>
              </a:rPr>
              <a:t/>
            </a:r>
            <a:br>
              <a:rPr lang="fr-FR" sz="2800" dirty="0">
                <a:latin typeface="Times New Roman" panose="02020603050405020304" pitchFamily="18" charset="0"/>
                <a:cs typeface="Times New Roman" panose="02020603050405020304" pitchFamily="18" charset="0"/>
              </a:rPr>
            </a:br>
            <a:r>
              <a:rPr lang="fr-FR" sz="2800" dirty="0" smtClean="0">
                <a:latin typeface="Times New Roman" panose="02020603050405020304" pitchFamily="18" charset="0"/>
                <a:cs typeface="Times New Roman" panose="02020603050405020304" pitchFamily="18" charset="0"/>
              </a:rPr>
              <a:t>X.    Fonctions de groupe</a:t>
            </a:r>
            <a:br>
              <a:rPr lang="fr-FR" sz="2800" dirty="0" smtClean="0">
                <a:latin typeface="Times New Roman" panose="02020603050405020304" pitchFamily="18" charset="0"/>
                <a:cs typeface="Times New Roman" panose="02020603050405020304" pitchFamily="18" charset="0"/>
              </a:rPr>
            </a:br>
            <a:r>
              <a:rPr lang="fr-FR" sz="2800" dirty="0" smtClean="0">
                <a:latin typeface="Times New Roman" panose="02020603050405020304" pitchFamily="18" charset="0"/>
                <a:cs typeface="Times New Roman" panose="02020603050405020304" pitchFamily="18" charset="0"/>
              </a:rPr>
              <a:t/>
            </a:r>
            <a:br>
              <a:rPr lang="fr-FR" sz="2800" dirty="0" smtClean="0">
                <a:latin typeface="Times New Roman" panose="02020603050405020304" pitchFamily="18" charset="0"/>
                <a:cs typeface="Times New Roman" panose="02020603050405020304" pitchFamily="18" charset="0"/>
              </a:rPr>
            </a:br>
            <a:r>
              <a:rPr lang="fr-FR" sz="2800" dirty="0" smtClean="0">
                <a:latin typeface="Times New Roman" panose="02020603050405020304" pitchFamily="18" charset="0"/>
                <a:cs typeface="Times New Roman" panose="02020603050405020304" pitchFamily="18" charset="0"/>
              </a:rPr>
              <a:t>Conclusion</a:t>
            </a: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5179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2192000" cy="6858000"/>
          </a:xfrm>
        </p:spPr>
        <p:txBody>
          <a:bodyPr/>
          <a:lstStyle/>
          <a:p>
            <a:r>
              <a:rPr lang="fr-FR" dirty="0" smtClean="0"/>
              <a:t>Introduction</a:t>
            </a:r>
            <a:br>
              <a:rPr lang="fr-FR" dirty="0" smtClean="0"/>
            </a:br>
            <a:r>
              <a:rPr lang="fr-FR" dirty="0"/>
              <a:t/>
            </a:r>
            <a:br>
              <a:rPr lang="fr-FR" dirty="0"/>
            </a:br>
            <a:endParaRPr lang="fr-FR" dirty="0"/>
          </a:p>
        </p:txBody>
      </p:sp>
    </p:spTree>
    <p:extLst>
      <p:ext uri="{BB962C8B-B14F-4D97-AF65-F5344CB8AC3E}">
        <p14:creationId xmlns:p14="http://schemas.microsoft.com/office/powerpoint/2010/main" val="3241251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2192000" cy="6788989"/>
          </a:xfrm>
        </p:spPr>
        <p:txBody>
          <a:bodyPr>
            <a:noAutofit/>
          </a:bodyPr>
          <a:lstStyle/>
          <a:p>
            <a:pPr lvl="0"/>
            <a:r>
              <a:rPr lang="fr-FR" sz="2800" dirty="0" smtClean="0">
                <a:latin typeface="Times New Roman" panose="02020603050405020304" pitchFamily="18" charset="0"/>
                <a:cs typeface="Times New Roman" panose="02020603050405020304" pitchFamily="18" charset="0"/>
              </a:rPr>
              <a:t>I.    Les </a:t>
            </a:r>
            <a:r>
              <a:rPr lang="fr-FR" sz="2800" dirty="0">
                <a:latin typeface="Times New Roman" panose="02020603050405020304" pitchFamily="18" charset="0"/>
                <a:cs typeface="Times New Roman" panose="02020603050405020304" pitchFamily="18" charset="0"/>
              </a:rPr>
              <a:t>fonctions de manipulation des chaines de </a:t>
            </a:r>
            <a:r>
              <a:rPr lang="fr-FR" sz="2800" dirty="0" smtClean="0">
                <a:latin typeface="Times New Roman" panose="02020603050405020304" pitchFamily="18" charset="0"/>
                <a:cs typeface="Times New Roman" panose="02020603050405020304" pitchFamily="18" charset="0"/>
              </a:rPr>
              <a:t>caractères</a:t>
            </a:r>
            <a:br>
              <a:rPr lang="fr-FR" sz="2800" dirty="0" smtClean="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ASCII(c) Retourne le caractère ASCII équivalent.</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CHAR(n) Retourne le caractère équivalent dans le jeu de caractères en cours.</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CONCAT(c1,c2) Concatène deux chaînes.</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INSERT(c1,pos,t,c2) Modifie la chaîne c1 en insérant t caractères de la  sous-chaîne c2 à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partir de la position pos.</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INSTR(c1,c2) Premier indice d’une sous-chaîne c1 dans une chaîne c2.</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LENGTH(c) Longueur de la chaîne c.</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LEFT(</a:t>
            </a:r>
            <a:r>
              <a:rPr lang="fr-FR" sz="2000" dirty="0" err="1">
                <a:latin typeface="Times New Roman" panose="02020603050405020304" pitchFamily="18" charset="0"/>
                <a:cs typeface="Times New Roman" panose="02020603050405020304" pitchFamily="18" charset="0"/>
              </a:rPr>
              <a:t>c,n</a:t>
            </a:r>
            <a:r>
              <a:rPr lang="fr-FR" sz="2000" dirty="0">
                <a:latin typeface="Times New Roman" panose="02020603050405020304" pitchFamily="18" charset="0"/>
                <a:cs typeface="Times New Roman" panose="02020603050405020304" pitchFamily="18" charset="0"/>
              </a:rPr>
              <a:t>) Extrait les n premiers caractères à c en partant de la gauche</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REPLACE(c1,c2,c3) Recherche les c2 présentes dans c1 et les remplace par c3</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SUBSTR(</a:t>
            </a:r>
            <a:r>
              <a:rPr lang="fr-FR" sz="2000" dirty="0" err="1">
                <a:latin typeface="Times New Roman" panose="02020603050405020304" pitchFamily="18" charset="0"/>
                <a:cs typeface="Times New Roman" panose="02020603050405020304" pitchFamily="18" charset="0"/>
              </a:rPr>
              <a:t>c,n</a:t>
            </a:r>
            <a:r>
              <a:rPr lang="fr-FR" sz="2000" dirty="0">
                <a:latin typeface="Times New Roman" panose="02020603050405020304" pitchFamily="18" charset="0"/>
                <a:cs typeface="Times New Roman" panose="02020603050405020304" pitchFamily="18" charset="0"/>
              </a:rPr>
              <a:t>,[t]) Extraction de la sous-chaîne c commençant à la position n sur t caractères</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TRIM(c1FROM c2) Enlève les caractères c1 à la chaîne c2(options LEADING et TRAILING pour préciser le sens du découpage). Existent aussi LTRIM et RTRIM qui enlèvent des espaces respectivement au début ou à la fin d’une chaîne.</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UPPER(c) met la chaine c en majuscules</a:t>
            </a:r>
            <a:br>
              <a:rPr lang="fr-FR" sz="2000" dirty="0">
                <a:latin typeface="Times New Roman" panose="02020603050405020304" pitchFamily="18" charset="0"/>
                <a:cs typeface="Times New Roman" panose="02020603050405020304" pitchFamily="18" charset="0"/>
              </a:rPr>
            </a:b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6846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2192000" cy="6858000"/>
          </a:xfrm>
        </p:spPr>
        <p:txBody>
          <a:bodyPr/>
          <a:lstStyle/>
          <a:p>
            <a:pPr lvl="0"/>
            <a:r>
              <a:rPr lang="fr-FR" dirty="0" smtClean="0">
                <a:latin typeface="Times New Roman" panose="02020603050405020304" pitchFamily="18" charset="0"/>
                <a:cs typeface="Times New Roman" panose="02020603050405020304" pitchFamily="18" charset="0"/>
              </a:rPr>
              <a:t>II.   Les </a:t>
            </a:r>
            <a:r>
              <a:rPr lang="fr-FR" dirty="0">
                <a:latin typeface="Times New Roman" panose="02020603050405020304" pitchFamily="18" charset="0"/>
                <a:cs typeface="Times New Roman" panose="02020603050405020304" pitchFamily="18" charset="0"/>
              </a:rPr>
              <a:t>fonctions de manipulation </a:t>
            </a:r>
            <a:r>
              <a:rPr lang="fr-FR" dirty="0" smtClean="0">
                <a:latin typeface="Times New Roman" panose="02020603050405020304" pitchFamily="18" charset="0"/>
                <a:cs typeface="Times New Roman" panose="02020603050405020304" pitchFamily="18" charset="0"/>
              </a:rPr>
              <a:t>numérique</a:t>
            </a:r>
            <a:br>
              <a:rPr lang="fr-FR" dirty="0" smtClean="0">
                <a:latin typeface="Times New Roman" panose="02020603050405020304" pitchFamily="18" charset="0"/>
                <a:cs typeface="Times New Roman" panose="02020603050405020304" pitchFamily="18" charset="0"/>
              </a:rPr>
            </a:br>
            <a:r>
              <a:rPr lang="fr-FR" dirty="0">
                <a:latin typeface="Times New Roman" panose="02020603050405020304" pitchFamily="18" charset="0"/>
                <a:cs typeface="Times New Roman" panose="02020603050405020304" pitchFamily="18" charset="0"/>
              </a:rPr>
              <a:t/>
            </a:r>
            <a:br>
              <a:rPr lang="fr-FR" dirty="0">
                <a:latin typeface="Times New Roman" panose="02020603050405020304" pitchFamily="18" charset="0"/>
                <a:cs typeface="Times New Roman" panose="02020603050405020304" pitchFamily="18" charset="0"/>
              </a:rPr>
            </a:br>
            <a:r>
              <a:rPr lang="fr-FR" sz="2800" dirty="0">
                <a:latin typeface="Times New Roman" panose="02020603050405020304" pitchFamily="18" charset="0"/>
                <a:cs typeface="Times New Roman" panose="02020603050405020304" pitchFamily="18" charset="0"/>
              </a:rPr>
              <a:t>ABS(n) Valeur absolue de n</a:t>
            </a:r>
            <a:br>
              <a:rPr lang="fr-FR" sz="2800" dirty="0">
                <a:latin typeface="Times New Roman" panose="02020603050405020304" pitchFamily="18" charset="0"/>
                <a:cs typeface="Times New Roman" panose="02020603050405020304" pitchFamily="18" charset="0"/>
              </a:rPr>
            </a:br>
            <a:r>
              <a:rPr lang="fr-FR" sz="2800" dirty="0">
                <a:latin typeface="Times New Roman" panose="02020603050405020304" pitchFamily="18" charset="0"/>
                <a:cs typeface="Times New Roman" panose="02020603050405020304" pitchFamily="18" charset="0"/>
              </a:rPr>
              <a:t>ACOS(n) Arc cosinus (n de -1 à 1), retour exprimé en radians (de 0 à pi)</a:t>
            </a:r>
            <a:br>
              <a:rPr lang="fr-FR" sz="2800" dirty="0">
                <a:latin typeface="Times New Roman" panose="02020603050405020304" pitchFamily="18" charset="0"/>
                <a:cs typeface="Times New Roman" panose="02020603050405020304" pitchFamily="18" charset="0"/>
              </a:rPr>
            </a:br>
            <a:r>
              <a:rPr lang="fr-FR" sz="2800" dirty="0">
                <a:latin typeface="Times New Roman" panose="02020603050405020304" pitchFamily="18" charset="0"/>
                <a:cs typeface="Times New Roman" panose="02020603050405020304" pitchFamily="18" charset="0"/>
              </a:rPr>
              <a:t>TRUNCATE(</a:t>
            </a:r>
            <a:r>
              <a:rPr lang="fr-FR" sz="2800" dirty="0" err="1">
                <a:latin typeface="Times New Roman" panose="02020603050405020304" pitchFamily="18" charset="0"/>
                <a:cs typeface="Times New Roman" panose="02020603050405020304" pitchFamily="18" charset="0"/>
              </a:rPr>
              <a:t>n,m</a:t>
            </a:r>
            <a:r>
              <a:rPr lang="fr-FR" sz="2800" dirty="0">
                <a:latin typeface="Times New Roman" panose="02020603050405020304" pitchFamily="18" charset="0"/>
                <a:cs typeface="Times New Roman" panose="02020603050405020304" pitchFamily="18" charset="0"/>
              </a:rPr>
              <a:t>) Coupure de n à m décimales</a:t>
            </a:r>
            <a:br>
              <a:rPr lang="fr-FR" sz="2800" dirty="0">
                <a:latin typeface="Times New Roman" panose="02020603050405020304" pitchFamily="18" charset="0"/>
                <a:cs typeface="Times New Roman" panose="02020603050405020304" pitchFamily="18" charset="0"/>
              </a:rPr>
            </a:br>
            <a:r>
              <a:rPr lang="fr-FR" sz="2800" dirty="0">
                <a:latin typeface="Times New Roman" panose="02020603050405020304" pitchFamily="18" charset="0"/>
                <a:cs typeface="Times New Roman" panose="02020603050405020304" pitchFamily="18" charset="0"/>
              </a:rPr>
              <a:t>TAN(n) Tangente de n exprimée en radians de 0 à 2 pi</a:t>
            </a:r>
            <a:br>
              <a:rPr lang="fr-FR" sz="2800" dirty="0">
                <a:latin typeface="Times New Roman" panose="02020603050405020304" pitchFamily="18" charset="0"/>
                <a:cs typeface="Times New Roman" panose="02020603050405020304" pitchFamily="18" charset="0"/>
              </a:rPr>
            </a:br>
            <a:r>
              <a:rPr lang="fr-FR" sz="2800" dirty="0">
                <a:latin typeface="Times New Roman" panose="02020603050405020304" pitchFamily="18" charset="0"/>
                <a:cs typeface="Times New Roman" panose="02020603050405020304" pitchFamily="18" charset="0"/>
              </a:rPr>
              <a:t>FLOOR(n) Plus grand entier ≤à n</a:t>
            </a:r>
            <a:br>
              <a:rPr lang="fr-FR" sz="2800" dirty="0">
                <a:latin typeface="Times New Roman" panose="02020603050405020304" pitchFamily="18" charset="0"/>
                <a:cs typeface="Times New Roman" panose="02020603050405020304" pitchFamily="18" charset="0"/>
              </a:rPr>
            </a:br>
            <a:r>
              <a:rPr lang="fr-FR" sz="2800" dirty="0">
                <a:latin typeface="Times New Roman" panose="02020603050405020304" pitchFamily="18" charset="0"/>
                <a:cs typeface="Times New Roman" panose="02020603050405020304" pitchFamily="18" charset="0"/>
              </a:rPr>
              <a:t>POW(</a:t>
            </a:r>
            <a:r>
              <a:rPr lang="fr-FR" sz="2800" dirty="0" err="1">
                <a:latin typeface="Times New Roman" panose="02020603050405020304" pitchFamily="18" charset="0"/>
                <a:cs typeface="Times New Roman" panose="02020603050405020304" pitchFamily="18" charset="0"/>
              </a:rPr>
              <a:t>m,n</a:t>
            </a:r>
            <a:r>
              <a:rPr lang="fr-FR" sz="2800" dirty="0">
                <a:latin typeface="Times New Roman" panose="02020603050405020304" pitchFamily="18" charset="0"/>
                <a:cs typeface="Times New Roman" panose="02020603050405020304" pitchFamily="18" charset="0"/>
              </a:rPr>
              <a:t>) m puissance n</a:t>
            </a:r>
            <a:br>
              <a:rPr lang="fr-FR" sz="2800" dirty="0">
                <a:latin typeface="Times New Roman" panose="02020603050405020304" pitchFamily="18" charset="0"/>
                <a:cs typeface="Times New Roman" panose="02020603050405020304" pitchFamily="18" charset="0"/>
              </a:rPr>
            </a:br>
            <a:r>
              <a:rPr lang="fr-FR" sz="2800" dirty="0">
                <a:latin typeface="Times New Roman" panose="02020603050405020304" pitchFamily="18" charset="0"/>
                <a:cs typeface="Times New Roman" panose="02020603050405020304" pitchFamily="18" charset="0"/>
              </a:rPr>
              <a:t>SQRT(n) Racine carrée de n</a:t>
            </a:r>
          </a:p>
        </p:txBody>
      </p:sp>
    </p:spTree>
    <p:extLst>
      <p:ext uri="{BB962C8B-B14F-4D97-AF65-F5344CB8AC3E}">
        <p14:creationId xmlns:p14="http://schemas.microsoft.com/office/powerpoint/2010/main" val="3219137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 y="0"/>
            <a:ext cx="12275389" cy="6858000"/>
          </a:xfrm>
        </p:spPr>
        <p:txBody>
          <a:bodyPr>
            <a:normAutofit/>
          </a:bodyPr>
          <a:lstStyle/>
          <a:p>
            <a:pPr lvl="0"/>
            <a:r>
              <a:rPr lang="fr-FR" sz="2400" dirty="0" smtClean="0">
                <a:latin typeface="Times New Roman" panose="02020603050405020304" pitchFamily="18" charset="0"/>
                <a:cs typeface="Times New Roman" panose="02020603050405020304" pitchFamily="18" charset="0"/>
              </a:rPr>
              <a:t>III.    Les </a:t>
            </a:r>
            <a:r>
              <a:rPr lang="fr-FR" sz="2400" dirty="0">
                <a:latin typeface="Times New Roman" panose="02020603050405020304" pitchFamily="18" charset="0"/>
                <a:cs typeface="Times New Roman" panose="02020603050405020304" pitchFamily="18" charset="0"/>
              </a:rPr>
              <a:t>fonctions de manipulation de bits</a:t>
            </a:r>
            <a:br>
              <a:rPr lang="fr-FR" sz="2400" dirty="0">
                <a:latin typeface="Times New Roman" panose="02020603050405020304" pitchFamily="18" charset="0"/>
                <a:cs typeface="Times New Roman" panose="02020603050405020304" pitchFamily="18" charset="0"/>
              </a:rPr>
            </a:br>
            <a:r>
              <a:rPr lang="fr-FR" sz="2400" dirty="0" smtClean="0">
                <a:latin typeface="Times New Roman" panose="02020603050405020304" pitchFamily="18" charset="0"/>
                <a:cs typeface="Times New Roman" panose="02020603050405020304" pitchFamily="18" charset="0"/>
              </a:rPr>
              <a:t/>
            </a:r>
            <a:br>
              <a:rPr lang="fr-FR" sz="2400" dirty="0" smtClean="0">
                <a:latin typeface="Times New Roman" panose="02020603050405020304" pitchFamily="18" charset="0"/>
                <a:cs typeface="Times New Roman" panose="02020603050405020304" pitchFamily="18" charset="0"/>
              </a:rPr>
            </a:br>
            <a:r>
              <a:rPr lang="fr-FR" sz="2400" dirty="0" smtClean="0">
                <a:latin typeface="Times New Roman" panose="02020603050405020304" pitchFamily="18" charset="0"/>
                <a:cs typeface="Times New Roman" panose="02020603050405020304" pitchFamily="18" charset="0"/>
              </a:rPr>
              <a:t>OR</a:t>
            </a:r>
            <a:r>
              <a:rPr lang="fr-FR" sz="2400" dirty="0">
                <a:latin typeface="Times New Roman" panose="02020603050405020304" pitchFamily="18" charset="0"/>
                <a:cs typeface="Times New Roman" panose="02020603050405020304" pitchFamily="18" charset="0"/>
              </a:rPr>
              <a:t>: | OU bits à bits.</a:t>
            </a: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AND: &amp; ET bits à bits</a:t>
            </a: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XOR: ^ OU exclusif bits à bits</a:t>
            </a: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SHL: &lt;&lt; Décalage à gauche de n positions</a:t>
            </a: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SHR: &gt;&gt; Décalage à droite de n positions</a:t>
            </a: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Complément à 1: ~</a:t>
            </a: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BIN(n)</a:t>
            </a: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BIT_LENGTH(c) Taille de la chaîne en bits</a:t>
            </a: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HEX(ns) Chaîne en hexadécimal représentant ns(nombre ou chaîne).</a:t>
            </a: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OCT(n) Chaîne en octal représentant n</a:t>
            </a: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OCTET_LENGTH(c) Synonyme de LENGTH()</a:t>
            </a: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UNHEX(c) Fonction inverse de HEX</a:t>
            </a:r>
            <a:br>
              <a:rPr lang="fr-FR" sz="2400" dirty="0">
                <a:latin typeface="Times New Roman" panose="02020603050405020304" pitchFamily="18" charset="0"/>
                <a:cs typeface="Times New Roman" panose="02020603050405020304" pitchFamily="18" charset="0"/>
              </a:rPr>
            </a:b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6512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55275"/>
            <a:ext cx="10601864" cy="2605177"/>
          </a:xfrm>
        </p:spPr>
        <p:txBody>
          <a:bodyPr>
            <a:normAutofit fontScale="90000"/>
          </a:bodyPr>
          <a:lstStyle/>
          <a:p>
            <a:pPr lvl="0"/>
            <a:r>
              <a:rPr lang="fr-FR" dirty="0" smtClean="0"/>
              <a:t>IV. </a:t>
            </a:r>
            <a:r>
              <a:rPr lang="fr-FR" dirty="0"/>
              <a:t>Les fonctions de manipulation des </a:t>
            </a:r>
            <a:r>
              <a:rPr lang="fr-FR" dirty="0" smtClean="0"/>
              <a:t>dates</a:t>
            </a:r>
            <a:r>
              <a:rPr lang="fr-FR" dirty="0"/>
              <a:t/>
            </a:r>
            <a:br>
              <a:rPr lang="fr-FR" dirty="0"/>
            </a:br>
            <a:r>
              <a:rPr lang="fr-FR" dirty="0"/>
              <a:t/>
            </a:r>
            <a:br>
              <a:rPr lang="fr-FR" dirty="0"/>
            </a:br>
            <a:r>
              <a:rPr lang="fr-FR" dirty="0" smtClean="0"/>
              <a:t/>
            </a:r>
            <a:br>
              <a:rPr lang="fr-FR" dirty="0" smtClean="0"/>
            </a:br>
            <a:r>
              <a:rPr lang="fr-FR" dirty="0"/>
              <a:t/>
            </a:r>
            <a:br>
              <a:rPr lang="fr-FR" dirty="0"/>
            </a:br>
            <a:r>
              <a:rPr lang="fr-FR" dirty="0"/>
              <a:t/>
            </a:r>
            <a:br>
              <a:rPr lang="fr-FR" dirty="0"/>
            </a:b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3380748124"/>
              </p:ext>
            </p:extLst>
          </p:nvPr>
        </p:nvGraphicFramePr>
        <p:xfrm>
          <a:off x="1" y="767754"/>
          <a:ext cx="11714671" cy="6065542"/>
        </p:xfrm>
        <a:graphic>
          <a:graphicData uri="http://schemas.openxmlformats.org/drawingml/2006/table">
            <a:tbl>
              <a:tblPr firstRow="1" firstCol="1" bandRow="1">
                <a:tableStyleId>{5C22544A-7EE6-4342-B048-85BDC9FD1C3A}</a:tableStyleId>
              </a:tblPr>
              <a:tblGrid>
                <a:gridCol w="3904027"/>
                <a:gridCol w="3905322"/>
                <a:gridCol w="3905322"/>
              </a:tblGrid>
              <a:tr h="164382">
                <a:tc>
                  <a:txBody>
                    <a:bodyPr/>
                    <a:lstStyle/>
                    <a:p>
                      <a:pPr>
                        <a:lnSpc>
                          <a:spcPct val="107000"/>
                        </a:lnSpc>
                        <a:spcAft>
                          <a:spcPts val="0"/>
                        </a:spcAft>
                      </a:pPr>
                      <a:r>
                        <a:rPr lang="fr-FR" sz="1200" dirty="0">
                          <a:effectLst/>
                        </a:rPr>
                        <a:t>Fonction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c>
                  <a:txBody>
                    <a:bodyPr/>
                    <a:lstStyle/>
                    <a:p>
                      <a:pPr>
                        <a:lnSpc>
                          <a:spcPct val="107000"/>
                        </a:lnSpc>
                        <a:spcAft>
                          <a:spcPts val="0"/>
                        </a:spcAft>
                      </a:pPr>
                      <a:r>
                        <a:rPr lang="fr-FR" sz="1200">
                          <a:effectLst/>
                        </a:rPr>
                        <a:t>Objectif</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c>
                  <a:txBody>
                    <a:bodyPr/>
                    <a:lstStyle/>
                    <a:p>
                      <a:pPr>
                        <a:lnSpc>
                          <a:spcPct val="107000"/>
                        </a:lnSpc>
                        <a:spcAft>
                          <a:spcPts val="0"/>
                        </a:spcAft>
                      </a:pPr>
                      <a:r>
                        <a:rPr lang="fr-FR" sz="1200">
                          <a:effectLst/>
                        </a:rPr>
                        <a:t>Retour</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r>
              <a:tr h="328762">
                <a:tc>
                  <a:txBody>
                    <a:bodyPr/>
                    <a:lstStyle/>
                    <a:p>
                      <a:pPr>
                        <a:lnSpc>
                          <a:spcPct val="107000"/>
                        </a:lnSpc>
                        <a:spcAft>
                          <a:spcPts val="0"/>
                        </a:spcAft>
                      </a:pPr>
                      <a:r>
                        <a:rPr lang="fr-FR" sz="1200">
                          <a:effectLst/>
                        </a:rPr>
                        <a:t>ADDDATE (date, n) </a:t>
                      </a:r>
                    </a:p>
                    <a:p>
                      <a:pPr>
                        <a:lnSpc>
                          <a:spcPct val="107000"/>
                        </a:lnSpc>
                        <a:spcAft>
                          <a:spcPts val="0"/>
                        </a:spcAft>
                      </a:pPr>
                      <a:r>
                        <a:rPr lang="fr-FR" sz="1200">
                          <a:effectLst/>
                        </a:rPr>
                        <a:t> </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c>
                  <a:txBody>
                    <a:bodyPr/>
                    <a:lstStyle/>
                    <a:p>
                      <a:pPr>
                        <a:lnSpc>
                          <a:spcPct val="107000"/>
                        </a:lnSpc>
                        <a:spcAft>
                          <a:spcPts val="0"/>
                        </a:spcAft>
                      </a:pPr>
                      <a:r>
                        <a:rPr lang="fr-FR" sz="1200">
                          <a:effectLst/>
                        </a:rPr>
                        <a:t>Ajoute n jours à une date (heure).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c>
                  <a:txBody>
                    <a:bodyPr/>
                    <a:lstStyle/>
                    <a:p>
                      <a:pPr>
                        <a:lnSpc>
                          <a:spcPct val="107000"/>
                        </a:lnSpc>
                        <a:spcAft>
                          <a:spcPts val="0"/>
                        </a:spcAft>
                      </a:pPr>
                      <a:r>
                        <a:rPr lang="fr-FR" sz="1200">
                          <a:effectLst/>
                        </a:rPr>
                        <a:t>DATE ou </a:t>
                      </a:r>
                    </a:p>
                    <a:p>
                      <a:pPr>
                        <a:lnSpc>
                          <a:spcPct val="107000"/>
                        </a:lnSpc>
                        <a:spcAft>
                          <a:spcPts val="0"/>
                        </a:spcAft>
                      </a:pPr>
                      <a:r>
                        <a:rPr lang="fr-FR" sz="1200">
                          <a:effectLst/>
                        </a:rPr>
                        <a:t>DATETIME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r>
              <a:tr h="493143">
                <a:tc>
                  <a:txBody>
                    <a:bodyPr/>
                    <a:lstStyle/>
                    <a:p>
                      <a:pPr>
                        <a:lnSpc>
                          <a:spcPct val="107000"/>
                        </a:lnSpc>
                        <a:spcAft>
                          <a:spcPts val="0"/>
                        </a:spcAft>
                      </a:pPr>
                      <a:r>
                        <a:rPr lang="fr-FR" sz="1200">
                          <a:effectLst/>
                        </a:rPr>
                        <a:t>ADDTIME (date1, date2)</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c>
                  <a:txBody>
                    <a:bodyPr/>
                    <a:lstStyle/>
                    <a:p>
                      <a:pPr>
                        <a:lnSpc>
                          <a:spcPct val="107000"/>
                        </a:lnSpc>
                        <a:spcAft>
                          <a:spcPts val="0"/>
                        </a:spcAft>
                      </a:pPr>
                      <a:r>
                        <a:rPr lang="fr-FR" sz="1200">
                          <a:effectLst/>
                        </a:rPr>
                        <a:t>Ajoute les deux dates avec date1 TIME ou </a:t>
                      </a:r>
                    </a:p>
                    <a:p>
                      <a:pPr>
                        <a:lnSpc>
                          <a:spcPct val="107000"/>
                        </a:lnSpc>
                        <a:spcAft>
                          <a:spcPts val="0"/>
                        </a:spcAft>
                      </a:pPr>
                      <a:r>
                        <a:rPr lang="fr-FR" sz="1200">
                          <a:effectLst/>
                        </a:rPr>
                        <a:t>DATETIME, et date2 TIME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c>
                  <a:txBody>
                    <a:bodyPr/>
                    <a:lstStyle/>
                    <a:p>
                      <a:pPr>
                        <a:lnSpc>
                          <a:spcPct val="107000"/>
                        </a:lnSpc>
                        <a:spcAft>
                          <a:spcPts val="0"/>
                        </a:spcAft>
                      </a:pPr>
                      <a:r>
                        <a:rPr lang="fr-FR" sz="1200" dirty="0">
                          <a:effectLst/>
                        </a:rPr>
                        <a:t>TIME ou </a:t>
                      </a:r>
                    </a:p>
                    <a:p>
                      <a:pPr>
                        <a:lnSpc>
                          <a:spcPct val="107000"/>
                        </a:lnSpc>
                        <a:spcAft>
                          <a:spcPts val="0"/>
                        </a:spcAft>
                      </a:pPr>
                      <a:r>
                        <a:rPr lang="fr-FR" sz="1200" dirty="0">
                          <a:effectLst/>
                        </a:rPr>
                        <a:t>DATETIME</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r>
              <a:tr h="164382">
                <a:tc>
                  <a:txBody>
                    <a:bodyPr/>
                    <a:lstStyle/>
                    <a:p>
                      <a:pPr>
                        <a:lnSpc>
                          <a:spcPct val="107000"/>
                        </a:lnSpc>
                        <a:spcAft>
                          <a:spcPts val="0"/>
                        </a:spcAft>
                      </a:pPr>
                      <a:r>
                        <a:rPr lang="fr-FR" sz="1200">
                          <a:effectLst/>
                        </a:rPr>
                        <a:t>DAYNAME (date)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c>
                  <a:txBody>
                    <a:bodyPr/>
                    <a:lstStyle/>
                    <a:p>
                      <a:pPr>
                        <a:lnSpc>
                          <a:spcPct val="107000"/>
                        </a:lnSpc>
                        <a:spcAft>
                          <a:spcPts val="0"/>
                        </a:spcAft>
                      </a:pPr>
                      <a:r>
                        <a:rPr lang="fr-FR" sz="1200">
                          <a:effectLst/>
                        </a:rPr>
                        <a:t>Nom du jour en anglais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c>
                  <a:txBody>
                    <a:bodyPr/>
                    <a:lstStyle/>
                    <a:p>
                      <a:pPr>
                        <a:lnSpc>
                          <a:spcPct val="107000"/>
                        </a:lnSpc>
                        <a:spcAft>
                          <a:spcPts val="0"/>
                        </a:spcAft>
                      </a:pPr>
                      <a:r>
                        <a:rPr lang="fr-FR" sz="1200">
                          <a:effectLst/>
                        </a:rPr>
                        <a:t>VARCHAR</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r>
              <a:tr h="328762">
                <a:tc>
                  <a:txBody>
                    <a:bodyPr/>
                    <a:lstStyle/>
                    <a:p>
                      <a:pPr>
                        <a:lnSpc>
                          <a:spcPct val="107000"/>
                        </a:lnSpc>
                        <a:spcAft>
                          <a:spcPts val="0"/>
                        </a:spcAft>
                      </a:pPr>
                      <a:r>
                        <a:rPr lang="en-GB" sz="1200">
                          <a:effectLst/>
                        </a:rPr>
                        <a:t>DAY(date) ou DAYOFMONTH date)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c>
                  <a:txBody>
                    <a:bodyPr/>
                    <a:lstStyle/>
                    <a:p>
                      <a:pPr>
                        <a:lnSpc>
                          <a:spcPct val="107000"/>
                        </a:lnSpc>
                        <a:spcAft>
                          <a:spcPts val="0"/>
                        </a:spcAft>
                      </a:pPr>
                      <a:r>
                        <a:rPr lang="fr-FR" sz="1200">
                          <a:effectLst/>
                        </a:rPr>
                        <a:t>Numéro du jour dans le mois (0 à 31)</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c>
                  <a:txBody>
                    <a:bodyPr/>
                    <a:lstStyle/>
                    <a:p>
                      <a:pPr>
                        <a:lnSpc>
                          <a:spcPct val="107000"/>
                        </a:lnSpc>
                        <a:spcAft>
                          <a:spcPts val="0"/>
                        </a:spcAft>
                      </a:pPr>
                      <a:r>
                        <a:rPr lang="fr-FR" sz="1200">
                          <a:effectLst/>
                        </a:rPr>
                        <a:t>INT</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r>
              <a:tr h="328762">
                <a:tc>
                  <a:txBody>
                    <a:bodyPr/>
                    <a:lstStyle/>
                    <a:p>
                      <a:pPr>
                        <a:lnSpc>
                          <a:spcPct val="107000"/>
                        </a:lnSpc>
                        <a:spcAft>
                          <a:spcPts val="0"/>
                        </a:spcAft>
                      </a:pPr>
                      <a:r>
                        <a:rPr lang="fr-FR" sz="1200">
                          <a:effectLst/>
                        </a:rPr>
                        <a:t>DAYOFYEAR (date)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c>
                  <a:txBody>
                    <a:bodyPr/>
                    <a:lstStyle/>
                    <a:p>
                      <a:pPr>
                        <a:lnSpc>
                          <a:spcPct val="107000"/>
                        </a:lnSpc>
                        <a:spcAft>
                          <a:spcPts val="0"/>
                        </a:spcAft>
                      </a:pPr>
                      <a:r>
                        <a:rPr lang="fr-FR" sz="1200">
                          <a:effectLst/>
                        </a:rPr>
                        <a:t>Numéro du jour dans l’année (0 à 366).</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c>
                  <a:txBody>
                    <a:bodyPr/>
                    <a:lstStyle/>
                    <a:p>
                      <a:pPr>
                        <a:lnSpc>
                          <a:spcPct val="107000"/>
                        </a:lnSpc>
                        <a:spcAft>
                          <a:spcPts val="0"/>
                        </a:spcAft>
                      </a:pPr>
                      <a:r>
                        <a:rPr lang="fr-FR" sz="1200">
                          <a:effectLst/>
                        </a:rPr>
                        <a:t>INT</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r>
              <a:tr h="328762">
                <a:tc>
                  <a:txBody>
                    <a:bodyPr/>
                    <a:lstStyle/>
                    <a:p>
                      <a:pPr>
                        <a:lnSpc>
                          <a:spcPct val="107000"/>
                        </a:lnSpc>
                        <a:spcAft>
                          <a:spcPts val="0"/>
                        </a:spcAft>
                      </a:pPr>
                      <a:r>
                        <a:rPr lang="fr-FR" sz="1200">
                          <a:effectLst/>
                        </a:rPr>
                        <a:t>WEEKOFYEAR (date) </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c>
                  <a:txBody>
                    <a:bodyPr/>
                    <a:lstStyle/>
                    <a:p>
                      <a:pPr>
                        <a:lnSpc>
                          <a:spcPct val="107000"/>
                        </a:lnSpc>
                        <a:spcAft>
                          <a:spcPts val="0"/>
                        </a:spcAft>
                      </a:pPr>
                      <a:r>
                        <a:rPr lang="fr-FR" sz="1200">
                          <a:effectLst/>
                        </a:rPr>
                        <a:t>Numéro de la semaine en cours (1 à 53)</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c>
                  <a:txBody>
                    <a:bodyPr/>
                    <a:lstStyle/>
                    <a:p>
                      <a:pPr>
                        <a:lnSpc>
                          <a:spcPct val="107000"/>
                        </a:lnSpc>
                        <a:spcAft>
                          <a:spcPts val="0"/>
                        </a:spcAft>
                      </a:pPr>
                      <a:r>
                        <a:rPr lang="fr-FR" sz="1200">
                          <a:effectLst/>
                        </a:rPr>
                        <a:t>INT</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r>
              <a:tr h="821905">
                <a:tc>
                  <a:txBody>
                    <a:bodyPr/>
                    <a:lstStyle/>
                    <a:p>
                      <a:pPr>
                        <a:lnSpc>
                          <a:spcPct val="107000"/>
                        </a:lnSpc>
                        <a:spcAft>
                          <a:spcPts val="0"/>
                        </a:spcAft>
                      </a:pPr>
                      <a:r>
                        <a:rPr lang="fr-FR" sz="1200">
                          <a:effectLst/>
                        </a:rPr>
                        <a:t>TO_DAYS (date)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c>
                  <a:txBody>
                    <a:bodyPr/>
                    <a:lstStyle/>
                    <a:p>
                      <a:pPr>
                        <a:lnSpc>
                          <a:spcPct val="107000"/>
                        </a:lnSpc>
                        <a:spcAft>
                          <a:spcPts val="0"/>
                        </a:spcAft>
                      </a:pPr>
                      <a:r>
                        <a:rPr lang="fr-FR" sz="1200">
                          <a:effectLst/>
                        </a:rPr>
                        <a:t>Retourne un nombre de jours à partir d’une </a:t>
                      </a:r>
                    </a:p>
                    <a:p>
                      <a:pPr>
                        <a:lnSpc>
                          <a:spcPct val="107000"/>
                        </a:lnSpc>
                        <a:spcAft>
                          <a:spcPts val="0"/>
                        </a:spcAft>
                      </a:pPr>
                      <a:r>
                        <a:rPr lang="en-CA" sz="1200">
                          <a:effectLst/>
                        </a:rPr>
                        <a:t>date ('YYYY-MM-DD' ou YYYYMMDD). </a:t>
                      </a:r>
                      <a:endParaRPr lang="fr-FR" sz="1200">
                        <a:effectLst/>
                      </a:endParaRPr>
                    </a:p>
                    <a:p>
                      <a:pPr>
                        <a:lnSpc>
                          <a:spcPct val="107000"/>
                        </a:lnSpc>
                        <a:spcAft>
                          <a:spcPts val="0"/>
                        </a:spcAft>
                      </a:pPr>
                      <a:r>
                        <a:rPr lang="en-CA" sz="1200">
                          <a:effectLst/>
                        </a:rPr>
                        <a:t>Inverse de FROM_DAYS()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c>
                  <a:txBody>
                    <a:bodyPr/>
                    <a:lstStyle/>
                    <a:p>
                      <a:pPr>
                        <a:lnSpc>
                          <a:spcPct val="107000"/>
                        </a:lnSpc>
                        <a:spcAft>
                          <a:spcPts val="0"/>
                        </a:spcAft>
                      </a:pPr>
                      <a:r>
                        <a:rPr lang="fr-FR" sz="1200">
                          <a:effectLst/>
                        </a:rPr>
                        <a:t>INT</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r>
              <a:tr h="493143">
                <a:tc>
                  <a:txBody>
                    <a:bodyPr/>
                    <a:lstStyle/>
                    <a:p>
                      <a:pPr>
                        <a:lnSpc>
                          <a:spcPct val="107000"/>
                        </a:lnSpc>
                        <a:spcAft>
                          <a:spcPts val="0"/>
                        </a:spcAft>
                      </a:pPr>
                      <a:r>
                        <a:rPr lang="fr-FR" sz="1200">
                          <a:effectLst/>
                        </a:rPr>
                        <a:t>TIMESTAMPDIF (intervalle,int,date)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c>
                  <a:txBody>
                    <a:bodyPr/>
                    <a:lstStyle/>
                    <a:p>
                      <a:pPr>
                        <a:lnSpc>
                          <a:spcPct val="107000"/>
                        </a:lnSpc>
                        <a:spcAft>
                          <a:spcPts val="0"/>
                        </a:spcAft>
                      </a:pPr>
                      <a:r>
                        <a:rPr lang="fr-FR" sz="1200">
                          <a:effectLst/>
                        </a:rPr>
                        <a:t>Retranche à la date (heure) un intervalle </a:t>
                      </a:r>
                    </a:p>
                    <a:p>
                      <a:pPr>
                        <a:lnSpc>
                          <a:spcPct val="107000"/>
                        </a:lnSpc>
                        <a:spcAft>
                          <a:spcPts val="0"/>
                        </a:spcAft>
                      </a:pPr>
                      <a:r>
                        <a:rPr lang="fr-FR" sz="1200">
                          <a:effectLst/>
                        </a:rPr>
                        <a:t>du type (idem précédent)</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c>
                  <a:txBody>
                    <a:bodyPr/>
                    <a:lstStyle/>
                    <a:p>
                      <a:pPr>
                        <a:lnSpc>
                          <a:spcPct val="107000"/>
                        </a:lnSpc>
                        <a:spcAft>
                          <a:spcPts val="0"/>
                        </a:spcAft>
                      </a:pPr>
                      <a:r>
                        <a:rPr lang="fr-FR" sz="1200">
                          <a:effectLst/>
                        </a:rPr>
                        <a:t>TIMESTAMP</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r>
              <a:tr h="657524">
                <a:tc>
                  <a:txBody>
                    <a:bodyPr/>
                    <a:lstStyle/>
                    <a:p>
                      <a:pPr>
                        <a:lnSpc>
                          <a:spcPct val="107000"/>
                        </a:lnSpc>
                        <a:spcAft>
                          <a:spcPts val="0"/>
                        </a:spcAft>
                      </a:pPr>
                      <a:r>
                        <a:rPr lang="fr-FR" sz="1200">
                          <a:effectLst/>
                        </a:rPr>
                        <a:t>SYSDATE()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c>
                  <a:txBody>
                    <a:bodyPr/>
                    <a:lstStyle/>
                    <a:p>
                      <a:pPr algn="ctr">
                        <a:lnSpc>
                          <a:spcPct val="107000"/>
                        </a:lnSpc>
                        <a:spcAft>
                          <a:spcPts val="0"/>
                        </a:spcAft>
                      </a:pPr>
                      <a:r>
                        <a:rPr lang="fr-FR" sz="1200">
                          <a:effectLst/>
                        </a:rPr>
                        <a:t>Date et heure courantes au format 'YYYYMM-DD HH:MM:SS' ou YYYYMMDDHHMMSS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c>
                  <a:txBody>
                    <a:bodyPr/>
                    <a:lstStyle/>
                    <a:p>
                      <a:pPr>
                        <a:lnSpc>
                          <a:spcPct val="107000"/>
                        </a:lnSpc>
                        <a:spcAft>
                          <a:spcPts val="0"/>
                        </a:spcAft>
                      </a:pPr>
                      <a:r>
                        <a:rPr lang="fr-FR" sz="1200">
                          <a:effectLst/>
                        </a:rPr>
                        <a:t>DATETIME </a:t>
                      </a:r>
                    </a:p>
                    <a:p>
                      <a:pPr>
                        <a:lnSpc>
                          <a:spcPct val="107000"/>
                        </a:lnSpc>
                        <a:spcAft>
                          <a:spcPts val="0"/>
                        </a:spcAft>
                      </a:pPr>
                      <a:r>
                        <a:rPr lang="fr-FR" sz="1200">
                          <a:effectLst/>
                        </a:rPr>
                        <a:t>ou INT</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r>
              <a:tr h="328762">
                <a:tc>
                  <a:txBody>
                    <a:bodyPr/>
                    <a:lstStyle/>
                    <a:p>
                      <a:pPr>
                        <a:lnSpc>
                          <a:spcPct val="107000"/>
                        </a:lnSpc>
                        <a:spcAft>
                          <a:spcPts val="0"/>
                        </a:spcAft>
                      </a:pPr>
                      <a:r>
                        <a:rPr lang="fr-FR" sz="1200">
                          <a:effectLst/>
                        </a:rPr>
                        <a:t>CURDATE(), CURRENT_DATE ou CURRENT_DATE()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c>
                  <a:txBody>
                    <a:bodyPr/>
                    <a:lstStyle/>
                    <a:p>
                      <a:pPr>
                        <a:lnSpc>
                          <a:spcPct val="107000"/>
                        </a:lnSpc>
                        <a:spcAft>
                          <a:spcPts val="0"/>
                        </a:spcAft>
                      </a:pPr>
                      <a:r>
                        <a:rPr lang="fr-FR" sz="1200">
                          <a:effectLst/>
                        </a:rPr>
                        <a:t>Date courante ('YYYY-MM-DD' ou YYYYMMDD)</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c>
                  <a:txBody>
                    <a:bodyPr/>
                    <a:lstStyle/>
                    <a:p>
                      <a:pPr>
                        <a:lnSpc>
                          <a:spcPct val="107000"/>
                        </a:lnSpc>
                        <a:spcAft>
                          <a:spcPts val="0"/>
                        </a:spcAft>
                      </a:pPr>
                      <a:r>
                        <a:rPr lang="fr-FR" sz="1200">
                          <a:effectLst/>
                        </a:rPr>
                        <a:t>INT ou DATE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r>
              <a:tr h="328762">
                <a:tc>
                  <a:txBody>
                    <a:bodyPr/>
                    <a:lstStyle/>
                    <a:p>
                      <a:pPr>
                        <a:lnSpc>
                          <a:spcPct val="107000"/>
                        </a:lnSpc>
                        <a:spcAft>
                          <a:spcPts val="0"/>
                        </a:spcAft>
                      </a:pPr>
                      <a:r>
                        <a:rPr lang="fr-FR" sz="1200">
                          <a:effectLst/>
                        </a:rPr>
                        <a:t>CURTIME(),CURRENT_TIME ou</a:t>
                      </a:r>
                    </a:p>
                    <a:p>
                      <a:pPr>
                        <a:lnSpc>
                          <a:spcPct val="107000"/>
                        </a:lnSpc>
                        <a:spcAft>
                          <a:spcPts val="0"/>
                        </a:spcAft>
                      </a:pPr>
                      <a:r>
                        <a:rPr lang="fr-FR" sz="1200">
                          <a:effectLst/>
                        </a:rPr>
                        <a:t>CURRENT_TIME()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c>
                  <a:txBody>
                    <a:bodyPr/>
                    <a:lstStyle/>
                    <a:p>
                      <a:pPr>
                        <a:lnSpc>
                          <a:spcPct val="107000"/>
                        </a:lnSpc>
                        <a:spcAft>
                          <a:spcPts val="0"/>
                        </a:spcAft>
                      </a:pPr>
                      <a:r>
                        <a:rPr lang="fr-FR" sz="1200">
                          <a:effectLst/>
                        </a:rPr>
                        <a:t>Heure courante ('HH:MM:SS' or HHMMSS)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c>
                  <a:txBody>
                    <a:bodyPr/>
                    <a:lstStyle/>
                    <a:p>
                      <a:pPr>
                        <a:lnSpc>
                          <a:spcPct val="107000"/>
                        </a:lnSpc>
                        <a:spcAft>
                          <a:spcPts val="0"/>
                        </a:spcAft>
                      </a:pPr>
                      <a:r>
                        <a:rPr lang="fr-FR" sz="1200">
                          <a:effectLst/>
                        </a:rPr>
                        <a:t>INT ou DATE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r>
              <a:tr h="657524">
                <a:tc>
                  <a:txBody>
                    <a:bodyPr/>
                    <a:lstStyle/>
                    <a:p>
                      <a:pPr>
                        <a:lnSpc>
                          <a:spcPct val="107000"/>
                        </a:lnSpc>
                        <a:spcAft>
                          <a:spcPts val="0"/>
                        </a:spcAft>
                      </a:pPr>
                      <a:r>
                        <a:rPr lang="en-GB" sz="1200">
                          <a:effectLst/>
                        </a:rPr>
                        <a:t>CURRENT_TIMESTAMP, CURRENT_TIMESTAMP() ou NOW()</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c>
                  <a:txBody>
                    <a:bodyPr/>
                    <a:lstStyle/>
                    <a:p>
                      <a:pPr>
                        <a:lnSpc>
                          <a:spcPct val="107000"/>
                        </a:lnSpc>
                        <a:spcAft>
                          <a:spcPts val="0"/>
                        </a:spcAft>
                      </a:pPr>
                      <a:r>
                        <a:rPr lang="fr-FR" sz="1200">
                          <a:effectLst/>
                        </a:rPr>
                        <a:t>Date et heure courantes ('YYYY-MM-DD </a:t>
                      </a:r>
                    </a:p>
                    <a:p>
                      <a:pPr>
                        <a:lnSpc>
                          <a:spcPct val="107000"/>
                        </a:lnSpc>
                        <a:spcAft>
                          <a:spcPts val="0"/>
                        </a:spcAft>
                      </a:pPr>
                      <a:r>
                        <a:rPr lang="fr-FR" sz="1200">
                          <a:effectLst/>
                        </a:rPr>
                        <a:t>HH:MM:SS' ou YYYYMMDDHHMMS)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c>
                  <a:txBody>
                    <a:bodyPr/>
                    <a:lstStyle/>
                    <a:p>
                      <a:pPr>
                        <a:lnSpc>
                          <a:spcPct val="107000"/>
                        </a:lnSpc>
                        <a:spcAft>
                          <a:spcPts val="0"/>
                        </a:spcAft>
                      </a:pPr>
                      <a:r>
                        <a:rPr lang="fr-FR" sz="1200">
                          <a:effectLst/>
                        </a:rPr>
                        <a:t>INT ou </a:t>
                      </a:r>
                    </a:p>
                    <a:p>
                      <a:pPr>
                        <a:lnSpc>
                          <a:spcPct val="107000"/>
                        </a:lnSpc>
                        <a:spcAft>
                          <a:spcPts val="0"/>
                        </a:spcAft>
                      </a:pPr>
                      <a:r>
                        <a:rPr lang="fr-FR" sz="1200">
                          <a:effectLst/>
                        </a:rPr>
                        <a:t>DATETIME</a:t>
                      </a:r>
                    </a:p>
                    <a:p>
                      <a:pPr>
                        <a:lnSpc>
                          <a:spcPct val="107000"/>
                        </a:lnSpc>
                        <a:spcAft>
                          <a:spcPts val="0"/>
                        </a:spcAft>
                      </a:pPr>
                      <a:r>
                        <a:rPr lang="fr-FR" sz="1200">
                          <a:effectLst/>
                        </a:rPr>
                        <a:t> </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r>
              <a:tr h="493143">
                <a:tc>
                  <a:txBody>
                    <a:bodyPr/>
                    <a:lstStyle/>
                    <a:p>
                      <a:pPr>
                        <a:lnSpc>
                          <a:spcPct val="107000"/>
                        </a:lnSpc>
                        <a:spcAft>
                          <a:spcPts val="0"/>
                        </a:spcAft>
                      </a:pPr>
                      <a:r>
                        <a:rPr lang="fr-FR" sz="1200">
                          <a:effectLst/>
                        </a:rPr>
                        <a:t>DATE(datet)</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c>
                  <a:txBody>
                    <a:bodyPr/>
                    <a:lstStyle/>
                    <a:p>
                      <a:pPr>
                        <a:lnSpc>
                          <a:spcPct val="107000"/>
                        </a:lnSpc>
                        <a:spcAft>
                          <a:spcPts val="0"/>
                        </a:spcAft>
                      </a:pPr>
                      <a:r>
                        <a:rPr lang="fr-FR" sz="1200">
                          <a:effectLst/>
                        </a:rPr>
                        <a:t>Extrait une date à partir d’une expression </a:t>
                      </a:r>
                    </a:p>
                    <a:p>
                      <a:pPr>
                        <a:lnSpc>
                          <a:spcPct val="107000"/>
                        </a:lnSpc>
                        <a:spcAft>
                          <a:spcPts val="0"/>
                        </a:spcAft>
                      </a:pPr>
                      <a:r>
                        <a:rPr lang="fr-FR" sz="1200">
                          <a:effectLst/>
                        </a:rPr>
                        <a:t>de type DATETIME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c>
                  <a:txBody>
                    <a:bodyPr/>
                    <a:lstStyle/>
                    <a:p>
                      <a:pPr>
                        <a:lnSpc>
                          <a:spcPct val="107000"/>
                        </a:lnSpc>
                        <a:spcAft>
                          <a:spcPts val="0"/>
                        </a:spcAft>
                      </a:pPr>
                      <a:r>
                        <a:rPr lang="fr-FR" sz="1200" dirty="0">
                          <a:effectLst/>
                        </a:rPr>
                        <a:t>DATE</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387" marR="38387" marT="0" marB="0"/>
                </a:tc>
              </a:tr>
            </a:tbl>
          </a:graphicData>
        </a:graphic>
      </p:graphicFrame>
    </p:spTree>
    <p:extLst>
      <p:ext uri="{BB962C8B-B14F-4D97-AF65-F5344CB8AC3E}">
        <p14:creationId xmlns:p14="http://schemas.microsoft.com/office/powerpoint/2010/main" val="258852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680" y="0"/>
            <a:ext cx="11658600" cy="6858000"/>
          </a:xfrm>
        </p:spPr>
        <p:txBody>
          <a:bodyPr>
            <a:noAutofit/>
          </a:bodyPr>
          <a:lstStyle/>
          <a:p>
            <a:r>
              <a:rPr lang="fr-FR" sz="2400" dirty="0">
                <a:latin typeface="Times New Roman" panose="02020603050405020304" pitchFamily="18" charset="0"/>
                <a:cs typeface="Times New Roman" panose="02020603050405020304" pitchFamily="18" charset="0"/>
              </a:rPr>
              <a:t>V</a:t>
            </a:r>
            <a:r>
              <a:rPr lang="fr-FR" sz="2400" dirty="0" smtClean="0">
                <a:latin typeface="Times New Roman" panose="02020603050405020304" pitchFamily="18" charset="0"/>
                <a:cs typeface="Times New Roman" panose="02020603050405020304" pitchFamily="18" charset="0"/>
              </a:rPr>
              <a:t>.    Conversions</a:t>
            </a:r>
            <a:r>
              <a:rPr lang="fr-FR" sz="2000" dirty="0">
                <a:latin typeface="Times New Roman" panose="02020603050405020304" pitchFamily="18" charset="0"/>
                <a:cs typeface="Times New Roman" panose="02020603050405020304" pitchFamily="18" charset="0"/>
              </a:rPr>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MySQL autorise des conversions de types implicites ou explicites.</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a:t>
            </a:r>
            <a:r>
              <a:rPr lang="fr-FR" sz="2000" dirty="0" smtClean="0">
                <a:latin typeface="Times New Roman" panose="02020603050405020304" pitchFamily="18" charset="0"/>
                <a:cs typeface="Times New Roman" panose="02020603050405020304" pitchFamily="18" charset="0"/>
              </a:rPr>
              <a:t>1.    Implicites </a:t>
            </a:r>
            <a:r>
              <a:rPr lang="fr-FR" sz="2000" dirty="0">
                <a:latin typeface="Times New Roman" panose="02020603050405020304" pitchFamily="18" charset="0"/>
                <a:cs typeface="Times New Roman" panose="02020603050405020304" pitchFamily="18" charset="0"/>
              </a:rPr>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Il est possible d’affecter, dans une expression ou dans une instruction SQL (INSERT, UPDATE…) une donnée de type numérique (ou date-heure) a une donnée de type VARCHAR (ou CHAR).Il en va de même pour l’affectation d’une colonne VARCHAR par une donnée de type date-heure (ou numérique). On parle ainsi de conversion implicite.</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Pour preuve le script suivant ne renvoie aucune erreur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CREATE TABLE  Test (c1 DECIMAL(6,3), c2 DATE, c3 VARCHAR(1), c4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CHAR);</a:t>
            </a:r>
            <a:br>
              <a:rPr lang="fr-FR" sz="2000" dirty="0">
                <a:latin typeface="Times New Roman" panose="02020603050405020304" pitchFamily="18" charset="0"/>
                <a:cs typeface="Times New Roman" panose="02020603050405020304" pitchFamily="18" charset="0"/>
              </a:rPr>
            </a:br>
            <a:r>
              <a:rPr lang="en-CA" sz="2000" dirty="0">
                <a:latin typeface="Times New Roman" panose="02020603050405020304" pitchFamily="18" charset="0"/>
                <a:cs typeface="Times New Roman" panose="02020603050405020304" pitchFamily="18" charset="0"/>
              </a:rPr>
              <a:t>INSERT INTO Test VALUES ('548.45', '20060116', 3, 5);  </a:t>
            </a:r>
            <a:r>
              <a:rPr lang="fr-FR" sz="2000" dirty="0">
                <a:latin typeface="Times New Roman" panose="02020603050405020304" pitchFamily="18" charset="0"/>
                <a:cs typeface="Times New Roman" panose="02020603050405020304" pitchFamily="18" charset="0"/>
              </a:rPr>
              <a:t/>
            </a:r>
            <a:br>
              <a:rPr lang="fr-FR" sz="2000" dirty="0">
                <a:latin typeface="Times New Roman" panose="02020603050405020304" pitchFamily="18" charset="0"/>
                <a:cs typeface="Times New Roman" panose="02020603050405020304" pitchFamily="18" charset="0"/>
              </a:rPr>
            </a:br>
            <a:r>
              <a:rPr lang="en-CA" sz="2000"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a:t>
            </a:r>
            <a:r>
              <a:rPr lang="fr-FR" sz="2000" dirty="0" smtClean="0">
                <a:latin typeface="Times New Roman" panose="02020603050405020304" pitchFamily="18" charset="0"/>
                <a:cs typeface="Times New Roman" panose="02020603050405020304" pitchFamily="18" charset="0"/>
              </a:rPr>
              <a:t>2.    Explicites</a:t>
            </a:r>
            <a:r>
              <a:rPr lang="fr-FR" sz="2000" dirty="0">
                <a:latin typeface="Times New Roman" panose="02020603050405020304" pitchFamily="18" charset="0"/>
                <a:cs typeface="Times New Roman" panose="02020603050405020304" pitchFamily="18" charset="0"/>
              </a:rPr>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Une conversion est dite « explicite » quand on utilise une fonction à cet effet. Les fonctions de</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Conversion les plus connues sont CAST et CONVERT (qui respectent la syntaxe de la norme</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SQL). Les fonctions de conversion sont décrites dans le tableau suivant :</a:t>
            </a:r>
            <a:br>
              <a:rPr lang="fr-FR" sz="2000" dirty="0">
                <a:latin typeface="Times New Roman" panose="02020603050405020304" pitchFamily="18" charset="0"/>
                <a:cs typeface="Times New Roman" panose="02020603050405020304" pitchFamily="18" charset="0"/>
              </a:rPr>
            </a:b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517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1839005073"/>
              </p:ext>
            </p:extLst>
          </p:nvPr>
        </p:nvGraphicFramePr>
        <p:xfrm>
          <a:off x="441960" y="441961"/>
          <a:ext cx="10469881" cy="4450079"/>
        </p:xfrm>
        <a:graphic>
          <a:graphicData uri="http://schemas.openxmlformats.org/drawingml/2006/table">
            <a:tbl>
              <a:tblPr firstRow="1" firstCol="1" bandRow="1">
                <a:tableStyleId>{5C22544A-7EE6-4342-B048-85BDC9FD1C3A}</a:tableStyleId>
              </a:tblPr>
              <a:tblGrid>
                <a:gridCol w="3282026"/>
                <a:gridCol w="3283113"/>
                <a:gridCol w="3904742"/>
              </a:tblGrid>
              <a:tr h="347183">
                <a:tc>
                  <a:txBody>
                    <a:bodyPr/>
                    <a:lstStyle/>
                    <a:p>
                      <a:pPr>
                        <a:lnSpc>
                          <a:spcPct val="107000"/>
                        </a:lnSpc>
                        <a:spcAft>
                          <a:spcPts val="0"/>
                        </a:spcAft>
                        <a:tabLst>
                          <a:tab pos="561975" algn="l"/>
                        </a:tabLst>
                      </a:pPr>
                      <a:r>
                        <a:rPr lang="fr-FR" sz="1200">
                          <a:effectLst/>
                        </a:rPr>
                        <a:t>Fonction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61975" algn="l"/>
                        </a:tabLst>
                      </a:pPr>
                      <a:r>
                        <a:rPr lang="fr-FR" sz="1200">
                          <a:effectLst/>
                        </a:rPr>
                        <a:t>conversion</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61975" algn="l"/>
                        </a:tabLst>
                      </a:pPr>
                      <a:r>
                        <a:rPr lang="fr-FR" sz="1200">
                          <a:effectLst/>
                        </a:rPr>
                        <a:t>Exemple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041551">
                <a:tc>
                  <a:txBody>
                    <a:bodyPr/>
                    <a:lstStyle/>
                    <a:p>
                      <a:pPr>
                        <a:lnSpc>
                          <a:spcPct val="107000"/>
                        </a:lnSpc>
                        <a:spcAft>
                          <a:spcPts val="0"/>
                        </a:spcAft>
                        <a:tabLst>
                          <a:tab pos="561975" algn="l"/>
                        </a:tabLst>
                      </a:pPr>
                      <a:r>
                        <a:rPr lang="fr-FR" sz="1200">
                          <a:effectLst/>
                        </a:rPr>
                        <a:t>BINARY (expr)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61975" algn="l"/>
                        </a:tabLst>
                      </a:pPr>
                      <a:r>
                        <a:rPr lang="fr-FR" sz="1200">
                          <a:effectLst/>
                        </a:rPr>
                        <a:t>L’expression en bits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61975" algn="l"/>
                        </a:tabLst>
                      </a:pPr>
                      <a:r>
                        <a:rPr lang="fr-FR" sz="1200">
                          <a:effectLst/>
                        </a:rPr>
                        <a:t>Par exemple le test BINARY (brevet)= BINARY (‘p1-1 ‘) brevet étant de type VARCHAR et prenant la valeur PL-x renverra faux</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041551">
                <a:tc>
                  <a:txBody>
                    <a:bodyPr/>
                    <a:lstStyle/>
                    <a:p>
                      <a:pPr>
                        <a:lnSpc>
                          <a:spcPct val="107000"/>
                        </a:lnSpc>
                        <a:spcAft>
                          <a:spcPts val="0"/>
                        </a:spcAft>
                        <a:tabLst>
                          <a:tab pos="561975" algn="l"/>
                        </a:tabLst>
                      </a:pPr>
                      <a:r>
                        <a:rPr lang="fr-FR" sz="1200">
                          <a:effectLst/>
                        </a:rPr>
                        <a:t>CAST (expression</a:t>
                      </a:r>
                      <a:endParaRPr lang="fr-FR" sz="1100">
                        <a:effectLst/>
                      </a:endParaRPr>
                    </a:p>
                    <a:p>
                      <a:pPr>
                        <a:lnSpc>
                          <a:spcPct val="107000"/>
                        </a:lnSpc>
                        <a:spcAft>
                          <a:spcPts val="0"/>
                        </a:spcAft>
                        <a:tabLst>
                          <a:tab pos="561975" algn="l"/>
                        </a:tabLst>
                      </a:pPr>
                      <a:r>
                        <a:rPr lang="fr-FR" sz="1200">
                          <a:effectLst/>
                        </a:rPr>
                        <a:t>AS type MySQL)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61975" algn="l"/>
                        </a:tabLst>
                      </a:pPr>
                      <a:r>
                        <a:rPr lang="fr-FR" sz="1200">
                          <a:effectLst/>
                        </a:rPr>
                        <a:t>L’expression dans le type en paramètre (BINARY, CHAR, DATE, DATETIME, DECIMAL, SIGNED, TIME, UNSIGNED)</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61975" algn="l"/>
                        </a:tabLst>
                      </a:pPr>
                      <a:r>
                        <a:rPr lang="fr-FR" sz="1200">
                          <a:effectLst/>
                        </a:rPr>
                        <a:t>CAST (2 AS CHAR) retourne ‘2’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019794">
                <a:tc>
                  <a:txBody>
                    <a:bodyPr/>
                    <a:lstStyle/>
                    <a:p>
                      <a:pPr>
                        <a:lnSpc>
                          <a:spcPct val="107000"/>
                        </a:lnSpc>
                        <a:spcAft>
                          <a:spcPts val="0"/>
                        </a:spcAft>
                        <a:tabLst>
                          <a:tab pos="561975" algn="l"/>
                        </a:tabLst>
                      </a:pPr>
                      <a:r>
                        <a:rPr lang="fr-FR" sz="1200">
                          <a:effectLst/>
                        </a:rPr>
                        <a:t>CONVERT(c, jeu-car)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61975" algn="l"/>
                        </a:tabLst>
                      </a:pPr>
                      <a:r>
                        <a:rPr lang="fr-FR" sz="1200">
                          <a:effectLst/>
                        </a:rPr>
                        <a:t>La chaîne c dans le jeu de caractères passé en paramètre.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561975" algn="l"/>
                        </a:tabLst>
                      </a:pPr>
                      <a:r>
                        <a:rPr lang="fr-FR" sz="1200" dirty="0">
                          <a:effectLst/>
                        </a:rPr>
                        <a:t>CONVERT ('Ä Ê Í Ø' USING</a:t>
                      </a:r>
                      <a:endParaRPr lang="fr-FR" sz="1100" dirty="0">
                        <a:effectLst/>
                      </a:endParaRPr>
                    </a:p>
                    <a:p>
                      <a:pPr>
                        <a:lnSpc>
                          <a:spcPct val="107000"/>
                        </a:lnSpc>
                        <a:spcAft>
                          <a:spcPts val="0"/>
                        </a:spcAft>
                        <a:tabLst>
                          <a:tab pos="561975" algn="l"/>
                        </a:tabLst>
                      </a:pPr>
                      <a:r>
                        <a:rPr lang="fr-FR" sz="1200" dirty="0">
                          <a:effectLst/>
                        </a:rPr>
                        <a:t>Cp850) jeu de caractère DOS, retourne </a:t>
                      </a:r>
                      <a:endParaRPr lang="fr-FR" sz="1100" dirty="0">
                        <a:effectLst/>
                      </a:endParaRPr>
                    </a:p>
                    <a:p>
                      <a:pPr>
                        <a:lnSpc>
                          <a:spcPct val="107000"/>
                        </a:lnSpc>
                        <a:spcAft>
                          <a:spcPts val="0"/>
                        </a:spcAft>
                        <a:tabLst>
                          <a:tab pos="561975" algn="l"/>
                        </a:tabLst>
                      </a:pPr>
                      <a:r>
                        <a:rPr lang="fr-FR" sz="1200" dirty="0">
                          <a:effectLst/>
                        </a:rPr>
                        <a:t>"? Ê Í?".</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1"/>
          <p:cNvSpPr>
            <a:spLocks noGrp="1" noChangeArrowheads="1"/>
          </p:cNvSpPr>
          <p:nvPr>
            <p:ph type="title"/>
          </p:nvPr>
        </p:nvSpPr>
        <p:spPr bwMode="auto">
          <a:xfrm>
            <a:off x="0" y="5130749"/>
            <a:ext cx="2082541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61975" algn="l"/>
              </a:tabLst>
              <a:defRPr>
                <a:solidFill>
                  <a:schemeClr val="tx1"/>
                </a:solidFill>
                <a:latin typeface="Arial" panose="020B0604020202020204" pitchFamily="34" charset="0"/>
              </a:defRPr>
            </a:lvl1pPr>
            <a:lvl2pPr eaLnBrk="0" fontAlgn="base" hangingPunct="0">
              <a:spcBef>
                <a:spcPct val="0"/>
              </a:spcBef>
              <a:spcAft>
                <a:spcPct val="0"/>
              </a:spcAft>
              <a:tabLst>
                <a:tab pos="561975" algn="l"/>
              </a:tabLst>
              <a:defRPr>
                <a:solidFill>
                  <a:schemeClr val="tx1"/>
                </a:solidFill>
                <a:latin typeface="Arial" panose="020B0604020202020204" pitchFamily="34" charset="0"/>
              </a:defRPr>
            </a:lvl2pPr>
            <a:lvl3pPr eaLnBrk="0" fontAlgn="base" hangingPunct="0">
              <a:spcBef>
                <a:spcPct val="0"/>
              </a:spcBef>
              <a:spcAft>
                <a:spcPct val="0"/>
              </a:spcAft>
              <a:tabLst>
                <a:tab pos="561975" algn="l"/>
              </a:tabLst>
              <a:defRPr>
                <a:solidFill>
                  <a:schemeClr val="tx1"/>
                </a:solidFill>
                <a:latin typeface="Arial" panose="020B0604020202020204" pitchFamily="34" charset="0"/>
              </a:defRPr>
            </a:lvl3pPr>
            <a:lvl4pPr eaLnBrk="0" fontAlgn="base" hangingPunct="0">
              <a:spcBef>
                <a:spcPct val="0"/>
              </a:spcBef>
              <a:spcAft>
                <a:spcPct val="0"/>
              </a:spcAft>
              <a:tabLst>
                <a:tab pos="561975" algn="l"/>
              </a:tabLst>
              <a:defRPr>
                <a:solidFill>
                  <a:schemeClr val="tx1"/>
                </a:solidFill>
                <a:latin typeface="Arial" panose="020B0604020202020204" pitchFamily="34" charset="0"/>
              </a:defRPr>
            </a:lvl4pPr>
            <a:lvl5pPr eaLnBrk="0" fontAlgn="base" hangingPunct="0">
              <a:spcBef>
                <a:spcPct val="0"/>
              </a:spcBef>
              <a:spcAft>
                <a:spcPct val="0"/>
              </a:spcAft>
              <a:tabLst>
                <a:tab pos="561975" algn="l"/>
              </a:tabLst>
              <a:defRPr>
                <a:solidFill>
                  <a:schemeClr val="tx1"/>
                </a:solidFill>
                <a:latin typeface="Arial" panose="020B0604020202020204" pitchFamily="34" charset="0"/>
              </a:defRPr>
            </a:lvl5pPr>
            <a:lvl6pPr eaLnBrk="0" fontAlgn="base" hangingPunct="0">
              <a:spcBef>
                <a:spcPct val="0"/>
              </a:spcBef>
              <a:spcAft>
                <a:spcPct val="0"/>
              </a:spcAft>
              <a:tabLst>
                <a:tab pos="561975" algn="l"/>
              </a:tabLst>
              <a:defRPr>
                <a:solidFill>
                  <a:schemeClr val="tx1"/>
                </a:solidFill>
                <a:latin typeface="Arial" panose="020B0604020202020204" pitchFamily="34" charset="0"/>
              </a:defRPr>
            </a:lvl6pPr>
            <a:lvl7pPr eaLnBrk="0" fontAlgn="base" hangingPunct="0">
              <a:spcBef>
                <a:spcPct val="0"/>
              </a:spcBef>
              <a:spcAft>
                <a:spcPct val="0"/>
              </a:spcAft>
              <a:tabLst>
                <a:tab pos="561975" algn="l"/>
              </a:tabLst>
              <a:defRPr>
                <a:solidFill>
                  <a:schemeClr val="tx1"/>
                </a:solidFill>
                <a:latin typeface="Arial" panose="020B0604020202020204" pitchFamily="34" charset="0"/>
              </a:defRPr>
            </a:lvl7pPr>
            <a:lvl8pPr eaLnBrk="0" fontAlgn="base" hangingPunct="0">
              <a:spcBef>
                <a:spcPct val="0"/>
              </a:spcBef>
              <a:spcAft>
                <a:spcPct val="0"/>
              </a:spcAft>
              <a:tabLst>
                <a:tab pos="561975" algn="l"/>
              </a:tabLst>
              <a:defRPr>
                <a:solidFill>
                  <a:schemeClr val="tx1"/>
                </a:solidFill>
                <a:latin typeface="Arial" panose="020B0604020202020204" pitchFamily="34" charset="0"/>
              </a:defRPr>
            </a:lvl8pPr>
            <a:lvl9pPr eaLnBrk="0" fontAlgn="base" hangingPunct="0">
              <a:spcBef>
                <a:spcPct val="0"/>
              </a:spcBef>
              <a:spcAft>
                <a:spcPct val="0"/>
              </a:spcAft>
              <a:tabLst>
                <a:tab pos="5619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61975" algn="l"/>
              </a:tabLst>
            </a:pPr>
            <a:r>
              <a:rPr kumimoji="0" lang="fr-FR" sz="2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 .</a:t>
            </a:r>
            <a:r>
              <a:rPr kumimoji="0" lang="fr-FR" sz="2800" b="0" i="0" u="none" strike="noStrike" cap="none" normalizeH="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fr-FR" sz="2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Comparaisons</a:t>
            </a:r>
            <a:endParaRPr kumimoji="0" lang="fr-FR"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61975" algn="l"/>
              </a:tabLst>
            </a:pPr>
            <a:r>
              <a:rPr kumimoji="0" lang="fr-FR" sz="2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MySQL compare deux variables entre elles en suivant les r</a:t>
            </a:r>
            <a:r>
              <a:rPr kumimoji="0" lang="fr-FR" sz="2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è</a:t>
            </a:r>
            <a:r>
              <a:rPr kumimoji="0" lang="fr-FR" sz="2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gles suivantes :</a:t>
            </a:r>
          </a:p>
          <a:p>
            <a:pPr marL="0" marR="0" lvl="0" indent="0" algn="l" defTabSz="914400" rtl="0" eaLnBrk="0" fontAlgn="base" latinLnBrk="0" hangingPunct="0">
              <a:lnSpc>
                <a:spcPct val="100000"/>
              </a:lnSpc>
              <a:spcBef>
                <a:spcPct val="0"/>
              </a:spcBef>
              <a:spcAft>
                <a:spcPct val="0"/>
              </a:spcAft>
              <a:buClrTx/>
              <a:buSzTx/>
              <a:buFontTx/>
              <a:buNone/>
              <a:tabLst>
                <a:tab pos="561975" algn="l"/>
              </a:tabLst>
            </a:pPr>
            <a:r>
              <a:rPr kumimoji="0" lang="fr-FR" sz="2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Si l’une des deux valeurs est NULL, la comparaison retourne NULL </a:t>
            </a:r>
            <a:endParaRPr kumimoji="0" lang="fr-FR"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821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70</TotalTime>
  <Words>592</Words>
  <Application>Microsoft Office PowerPoint</Application>
  <PresentationFormat>Grand écran</PresentationFormat>
  <Paragraphs>124</Paragraphs>
  <Slides>16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Arial</vt:lpstr>
      <vt:lpstr>Calibri</vt:lpstr>
      <vt:lpstr>Century Gothic</vt:lpstr>
      <vt:lpstr>Times New Roman</vt:lpstr>
      <vt:lpstr>Wingdings 3</vt:lpstr>
      <vt:lpstr>Secteur</vt:lpstr>
      <vt:lpstr>   Expose base de donnees :              LES  fONCTIONS</vt:lpstr>
      <vt:lpstr>Introduction  I.     Les fonctions de manipulation des chaines de caractères ii.    Les fonctions de manipulation numérique iii.   Les fonctions de manipulation de bits IV.   Les fonctions de manipulation des dates v.   Conversion    1.    implicites   2.    Explicites vI.  Comparaison vii. enumeration    1.    types enum   2.    types set VIII. Autres fonctions IX.   Regroupements X.    Fonctions de groupe  Conclusion</vt:lpstr>
      <vt:lpstr>Introduction  </vt:lpstr>
      <vt:lpstr>I.    Les fonctions de manipulation des chaines de caractères  ASCII(c) Retourne le caractère ASCII équivalent. CHAR(n) Retourne le caractère équivalent dans le jeu de caractères en cours. CONCAT(c1,c2) Concatène deux chaînes. INSERT(c1,pos,t,c2) Modifie la chaîne c1 en insérant t caractères de la  sous-chaîne c2 à   partir de la position pos. INSTR(c1,c2) Premier indice d’une sous-chaîne c1 dans une chaîne c2. LENGTH(c) Longueur de la chaîne c. LEFT(c,n) Extrait les n premiers caractères à c en partant de la gauche REPLACE(c1,c2,c3) Recherche les c2 présentes dans c1 et les remplace par c3 SUBSTR(c,n,[t]) Extraction de la sous-chaîne c commençant à la position n sur t caractères TRIM(c1FROM c2) Enlève les caractères c1 à la chaîne c2(options LEADING et TRAILING pour préciser le sens du découpage). Existent aussi LTRIM et RTRIM qui enlèvent des espaces respectivement au début ou à la fin d’une chaîne. UPPER(c) met la chaine c en majuscules </vt:lpstr>
      <vt:lpstr>II.   Les fonctions de manipulation numérique  ABS(n) Valeur absolue de n ACOS(n) Arc cosinus (n de -1 à 1), retour exprimé en radians (de 0 à pi) TRUNCATE(n,m) Coupure de n à m décimales TAN(n) Tangente de n exprimée en radians de 0 à 2 pi FLOOR(n) Plus grand entier ≤à n POW(m,n) m puissance n SQRT(n) Racine carrée de n</vt:lpstr>
      <vt:lpstr>III.    Les fonctions de manipulation de bits  OR: | OU bits à bits. AND: &amp; ET bits à bits XOR: ^ OU exclusif bits à bits SHL: &lt;&lt; Décalage à gauche de n positions SHR: &gt;&gt; Décalage à droite de n positions Complément à 1: ~ BIN(n) BIT_LENGTH(c) Taille de la chaîne en bits HEX(ns) Chaîne en hexadécimal représentant ns(nombre ou chaîne). OCT(n) Chaîne en octal représentant n OCTET_LENGTH(c) Synonyme de LENGTH() UNHEX(c) Fonction inverse de HEX </vt:lpstr>
      <vt:lpstr>IV. Les fonctions de manipulation des dates     </vt:lpstr>
      <vt:lpstr>V.    Conversions MySQL autorise des conversions de types implicites ou explicites.       1.    Implicites  Il est possible d’affecter, dans une expression ou dans une instruction SQL (INSERT, UPDATE…) une donnée de type numérique (ou date-heure) a une donnée de type VARCHAR (ou CHAR).Il en va de même pour l’affectation d’une colonne VARCHAR par une donnée de type date-heure (ou numérique). On parle ainsi de conversion implicite. Pour preuve le script suivant ne renvoie aucune erreur : CREATE TABLE  Test (c1 DECIMAL(6,3), c2 DATE, c3 VARCHAR(1), c4  CHAR); INSERT INTO Test VALUES ('548.45', '20060116', 3, 5);           2.    Explicites Une conversion est dite « explicite » quand on utilise une fonction à cet effet. Les fonctions de Conversion les plus connues sont CAST et CONVERT (qui respectent la syntaxe de la norme SQL). Les fonctions de conversion sont décrites dans le tableau suivant : </vt:lpstr>
      <vt:lpstr>VI .  Comparaisons MySQL compare deux variables entre elles en suivant les règles suivantes : • Si l’une des deux valeurs est NULL, la comparaison retourne NULL </vt:lpstr>
      <vt:lpstr>(sauf pour l’opérateur &lt;=&gt; qui renvoie vrai si les deux valeurs sont NULL). • Si les deux valeurs sont des chaînes, elles sont comparées en tant que telles. • Si les deux valeurs sont des numériques, elles sont comparées en tant que telles. • Les valeurs hexadécimales sont traitées comme des chaînes de bits si elles ne sont pas Comparées à des numériques. • Si l’une des valeurs est TIMESTAMP ou DATETIME et si l’autre est une constante, cette dernière est convertie en TIMESTAMP. • Dans les autres cas, les valeurs sont comparées comme des numériques (flottants).</vt:lpstr>
      <vt:lpstr> 1.   Type ENUM Chaque valeur de l’énumération est associée à un indice commençant à 1. Ainsi il est possible De retrouver la position d’une valeur au sein de son énumération comme l’illustre l’exemple Table de données colonne ENUM UnCursus Num                     nom                                             diplome E1                         F. Brouard                                  BTS E2                         F. Degrelle                                  Licence ENUM BTS, DUT, Licence INSA Extraction SELECT nom, diplôme, diplôme+0 FROM UnCursus ; L’indice d’une valeur vide (colonne valuée à ('') ou '' dans l’INSERT) est 0, celui d’une valeur NULL est NULL.</vt:lpstr>
      <vt:lpstr> 2.  Type SET Il est possible d’extraire des enregistrements en comparant des ensembles entre eux ou en testant l’appartenance d’éléments au sein d’une énumération SET. L’exemple suivant illustre deux possibilités d’extraction. Table et données colonne SET Cursus num                        nom                                                {diplomes} E1                            F. Brouard                                      BTS, Licence E2                            F. Degrelle                                      Licence, INSA, DUT E0                            F. Peyrard                                       INSA, DUT SET  BTS, DUT, Licence INSA Extraction SELECT nom, diplomes FROM Cursus WHERE FIND_IN_SET (‘Licence’, diplome)&gt;0; Il est possible d’écrire des extractions basées sur l’opérateur LIKE (exemple : « SELECT … FROM Cursus WHERE diplomes LIKE ('%Licence%')»). Cela n’est cependant pas recommandé, car le mot 'Licence' peut être présent dans l’ensemble non pas en tant qu’élément, mais en tant que sous-chaîne d’un élément.</vt:lpstr>
      <vt:lpstr>    VIIi. Autres fonctions D’autres fonctions n’appartenant pas à la classification précédente sont présentées dans le tableau suivant : </vt:lpstr>
      <vt:lpstr>     iX.   Regroupements Cette section traite à la fois des regroupements de lignes (agrégats) et des fonctions de groupe (Ou multi lignes). Nous étudierons les parties surlignées de l’instruction SELECT suivante : SELECT [{DISTINCT | DISTINCTROW} | ALL] listeColonnes FROM nomTable [WHERE condition] [ clauseRegroupement ] [ HAVING condition] [ clauseOrdonnancement]  [ LIMIT [rangDépart,] nbLignes] ; ● listeColonnes: peut inclure des expressions (présentes dans la clause de regroupement) ou des fonctions de groupe. ● clauseRegroupement: GROUP BY (expression1[,expression2]...)permet de regrouper des lignes selon la valeur des expressions (colonnes, fonction, constante, calcul). ● HAVING condition: pour inclure ou exclure des lignes aux groupes (la condition ne peut faire intervenir que des expressions du GROUP BY). ● ClauseOrdonnancement : déjà étudié (ORDER BYdans la section Projection/Ordonnancement). </vt:lpstr>
      <vt:lpstr>X.    Fonctions de groupe  Nous étudions dans cette section les fonctions usuelles. D’autres sont proposées pour manipuler des cubes (datawarehouse). Le tableau suivant présente les principales fonctions. L’option DISTINCT évite les duplicatas (pris en compte sinon par défaut). À l’exception de COUNT, toutes les fonctions ignorent les valeurs NULL (il faudra utiliser IFNULL pour contrer cet effet). Utilisées sans GROUP BY, ces fonctions s’appliquent à la totalité ou à une seule partie d’une table : Fonction                                                      Objectif AVG([DISTINCT] expr)                               Moyenne de expr(nombre). COUNT({* | [DISTINCT ] expr})                Nombre de lignes (* toutes les lignes, exprpour les colonnes        .                                                                     non nulles). GROUP_CONCAT(expr)                             Composition d’un ensemble de valeurs. MAX([DISTINCT] expr)                               Maximum de expr(nombre, date, chaîne). MIN([DISTINCT] expr)                                Minimum de expr(nombre, date, chaîne). STDDEV(expr)                                              Écart type de expr(nombre). SUM([DISTINCT] expr)                               Somme de expr(nombre). VARIANCE(expr)                                         Variance de expr(nombre). </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Expose base de donnees :              LES  fONCTIONS</dc:title>
  <dc:creator>Arche 3.3</dc:creator>
  <cp:lastModifiedBy>Arche 3.3</cp:lastModifiedBy>
  <cp:revision>12</cp:revision>
  <dcterms:created xsi:type="dcterms:W3CDTF">2015-03-30T07:22:41Z</dcterms:created>
  <dcterms:modified xsi:type="dcterms:W3CDTF">2015-03-30T08:33:37Z</dcterms:modified>
</cp:coreProperties>
</file>