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17" r:id="rId4"/>
    <p:sldId id="320" r:id="rId5"/>
    <p:sldId id="278" r:id="rId6"/>
    <p:sldId id="279" r:id="rId7"/>
    <p:sldId id="280" r:id="rId8"/>
    <p:sldId id="281" r:id="rId9"/>
    <p:sldId id="283" r:id="rId10"/>
    <p:sldId id="284" r:id="rId11"/>
    <p:sldId id="285" r:id="rId12"/>
    <p:sldId id="287" r:id="rId13"/>
    <p:sldId id="288" r:id="rId14"/>
    <p:sldId id="289" r:id="rId15"/>
    <p:sldId id="290" r:id="rId16"/>
    <p:sldId id="293" r:id="rId17"/>
    <p:sldId id="286" r:id="rId18"/>
    <p:sldId id="291" r:id="rId19"/>
    <p:sldId id="292" r:id="rId20"/>
    <p:sldId id="294" r:id="rId21"/>
    <p:sldId id="295" r:id="rId22"/>
    <p:sldId id="296" r:id="rId23"/>
    <p:sldId id="297" r:id="rId24"/>
    <p:sldId id="298" r:id="rId25"/>
    <p:sldId id="299" r:id="rId26"/>
    <p:sldId id="300" r:id="rId27"/>
    <p:sldId id="301" r:id="rId28"/>
    <p:sldId id="302" r:id="rId29"/>
    <p:sldId id="282" r:id="rId30"/>
    <p:sldId id="303" r:id="rId31"/>
    <p:sldId id="304" r:id="rId32"/>
    <p:sldId id="305" r:id="rId33"/>
    <p:sldId id="306" r:id="rId34"/>
    <p:sldId id="307" r:id="rId35"/>
    <p:sldId id="309" r:id="rId36"/>
    <p:sldId id="310" r:id="rId37"/>
    <p:sldId id="312" r:id="rId38"/>
    <p:sldId id="313" r:id="rId39"/>
    <p:sldId id="314" r:id="rId40"/>
    <p:sldId id="311" r:id="rId41"/>
    <p:sldId id="315" r:id="rId42"/>
    <p:sldId id="316" r:id="rId43"/>
    <p:sldId id="260" r:id="rId44"/>
    <p:sldId id="261" r:id="rId45"/>
    <p:sldId id="262" r:id="rId46"/>
    <p:sldId id="263"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318" r:id="rId62"/>
    <p:sldId id="31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61354F88-A56B-4FAF-B563-1C176513F1C5}">
          <p14:sldIdLst/>
        </p14:section>
        <p14:section name="Section sans titre" id="{2D80CA49-0E64-4634-8917-AA95B38667CD}">
          <p14:sldIdLst>
            <p14:sldId id="256"/>
            <p14:sldId id="257"/>
            <p14:sldId id="317"/>
            <p14:sldId id="320"/>
            <p14:sldId id="278"/>
            <p14:sldId id="279"/>
            <p14:sldId id="280"/>
            <p14:sldId id="281"/>
            <p14:sldId id="283"/>
            <p14:sldId id="284"/>
            <p14:sldId id="285"/>
            <p14:sldId id="287"/>
            <p14:sldId id="288"/>
            <p14:sldId id="289"/>
            <p14:sldId id="290"/>
            <p14:sldId id="293"/>
            <p14:sldId id="286"/>
            <p14:sldId id="291"/>
            <p14:sldId id="292"/>
            <p14:sldId id="294"/>
            <p14:sldId id="295"/>
            <p14:sldId id="296"/>
            <p14:sldId id="297"/>
            <p14:sldId id="298"/>
            <p14:sldId id="299"/>
            <p14:sldId id="300"/>
            <p14:sldId id="301"/>
            <p14:sldId id="302"/>
            <p14:sldId id="282"/>
            <p14:sldId id="303"/>
            <p14:sldId id="304"/>
            <p14:sldId id="305"/>
            <p14:sldId id="306"/>
            <p14:sldId id="307"/>
            <p14:sldId id="309"/>
            <p14:sldId id="310"/>
            <p14:sldId id="312"/>
            <p14:sldId id="313"/>
            <p14:sldId id="314"/>
            <p14:sldId id="311"/>
            <p14:sldId id="315"/>
            <p14:sldId id="316"/>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318"/>
            <p14:sldId id="319"/>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dirty="0"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maven.apache.org/download.html"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4892" y="158837"/>
            <a:ext cx="9906000" cy="2852737"/>
          </a:xfrm>
        </p:spPr>
        <p:txBody>
          <a:bodyPr>
            <a:normAutofit/>
          </a:bodyPr>
          <a:lstStyle/>
          <a:p>
            <a:r>
              <a:rPr lang="en-CA" dirty="0" smtClean="0"/>
              <a:t>           </a:t>
            </a:r>
            <a:br>
              <a:rPr lang="en-CA" dirty="0" smtClean="0"/>
            </a:br>
            <a:r>
              <a:rPr lang="en-CA" dirty="0"/>
              <a:t> </a:t>
            </a:r>
            <a:r>
              <a:rPr lang="en-CA" dirty="0" smtClean="0"/>
              <a:t>                </a:t>
            </a:r>
            <a:r>
              <a:rPr lang="en-CA" b="1" u="sng" dirty="0" smtClean="0">
                <a:latin typeface="Algerian" panose="04020705040A02060702" pitchFamily="82" charset="0"/>
              </a:rPr>
              <a:t>Expose de POO II:</a:t>
            </a:r>
            <a:r>
              <a:rPr lang="en-CA" dirty="0" smtClean="0">
                <a:latin typeface="Algerian" panose="04020705040A02060702" pitchFamily="82" charset="0"/>
              </a:rPr>
              <a:t/>
            </a:r>
            <a:br>
              <a:rPr lang="en-CA" dirty="0" smtClean="0">
                <a:latin typeface="Algerian" panose="04020705040A02060702" pitchFamily="82" charset="0"/>
              </a:rPr>
            </a:br>
            <a:r>
              <a:rPr lang="en-CA" dirty="0" smtClean="0"/>
              <a:t/>
            </a:r>
            <a:br>
              <a:rPr lang="en-CA" dirty="0" smtClean="0"/>
            </a:br>
            <a:r>
              <a:rPr lang="en-CA" dirty="0"/>
              <a:t> </a:t>
            </a:r>
            <a:r>
              <a:rPr lang="en-CA" dirty="0" smtClean="0"/>
              <a:t>  </a:t>
            </a:r>
            <a:r>
              <a:rPr lang="en-CA" sz="6000" dirty="0" smtClean="0">
                <a:latin typeface="Algerian" panose="04020705040A02060702" pitchFamily="82" charset="0"/>
              </a:rPr>
              <a:t>ANT – MAVen – Junit  </a:t>
            </a:r>
            <a:endParaRPr lang="fr-FR" sz="6000" dirty="0">
              <a:latin typeface="Algerian" panose="04020705040A02060702" pitchFamily="82" charset="0"/>
            </a:endParaRPr>
          </a:p>
        </p:txBody>
      </p:sp>
      <p:sp>
        <p:nvSpPr>
          <p:cNvPr id="3" name="Espace réservé du texte 2"/>
          <p:cNvSpPr>
            <a:spLocks noGrp="1"/>
          </p:cNvSpPr>
          <p:nvPr>
            <p:ph type="body" idx="1"/>
          </p:nvPr>
        </p:nvSpPr>
        <p:spPr>
          <a:xfrm>
            <a:off x="5433324" y="4320331"/>
            <a:ext cx="6758676" cy="2537669"/>
          </a:xfrm>
        </p:spPr>
        <p:txBody>
          <a:bodyPr>
            <a:normAutofit/>
          </a:bodyPr>
          <a:lstStyle/>
          <a:p>
            <a:r>
              <a:rPr lang="en-CA" sz="1400" dirty="0">
                <a:latin typeface="Times New Roman" panose="02020603050405020304" pitchFamily="18" charset="0"/>
                <a:cs typeface="Times New Roman" panose="02020603050405020304" pitchFamily="18" charset="0"/>
              </a:rPr>
              <a:t> </a:t>
            </a:r>
            <a:r>
              <a:rPr lang="en-CA" sz="1400" dirty="0" smtClean="0">
                <a:latin typeface="Times New Roman" panose="02020603050405020304" pitchFamily="18" charset="0"/>
                <a:cs typeface="Times New Roman" panose="02020603050405020304" pitchFamily="18" charset="0"/>
              </a:rPr>
              <a:t>  </a:t>
            </a:r>
            <a:r>
              <a:rPr lang="en-CA" sz="1400" b="1" i="1" u="sng" dirty="0" smtClean="0">
                <a:latin typeface="Times New Roman" panose="02020603050405020304" pitchFamily="18" charset="0"/>
                <a:cs typeface="Times New Roman" panose="02020603050405020304" pitchFamily="18" charset="0"/>
              </a:rPr>
              <a:t>Noms des exposants:</a:t>
            </a:r>
            <a:r>
              <a:rPr lang="en-CA" sz="14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CA" sz="1400" dirty="0" smtClean="0">
                <a:latin typeface="Times New Roman" panose="02020603050405020304" pitchFamily="18" charset="0"/>
                <a:cs typeface="Times New Roman" panose="02020603050405020304" pitchFamily="18" charset="0"/>
              </a:rPr>
              <a:t>             Foze Tamo berenge desire</a:t>
            </a:r>
          </a:p>
          <a:p>
            <a:pPr marL="285750" indent="-285750">
              <a:buFont typeface="Wingdings" panose="05000000000000000000" pitchFamily="2" charset="2"/>
              <a:buChar char="Ø"/>
            </a:pPr>
            <a:r>
              <a:rPr lang="en-CA" sz="1400" dirty="0" smtClean="0">
                <a:latin typeface="Times New Roman" panose="02020603050405020304" pitchFamily="18" charset="0"/>
                <a:cs typeface="Times New Roman" panose="02020603050405020304" pitchFamily="18" charset="0"/>
              </a:rPr>
              <a:t>              Nti Samuel  </a:t>
            </a:r>
          </a:p>
          <a:p>
            <a:pPr marL="285750" indent="-285750">
              <a:buFont typeface="Wingdings" panose="05000000000000000000" pitchFamily="2" charset="2"/>
              <a:buChar char="Ø"/>
            </a:pPr>
            <a:r>
              <a:rPr lang="en-CA" sz="1400" dirty="0">
                <a:latin typeface="Times New Roman" panose="02020603050405020304" pitchFamily="18" charset="0"/>
                <a:cs typeface="Times New Roman" panose="02020603050405020304" pitchFamily="18" charset="0"/>
              </a:rPr>
              <a:t> </a:t>
            </a:r>
            <a:r>
              <a:rPr lang="en-CA" sz="1400" dirty="0" smtClean="0">
                <a:latin typeface="Times New Roman" panose="02020603050405020304" pitchFamily="18" charset="0"/>
                <a:cs typeface="Times New Roman" panose="02020603050405020304" pitchFamily="18" charset="0"/>
              </a:rPr>
              <a:t>             samo Ronny</a:t>
            </a:r>
          </a:p>
          <a:p>
            <a:pPr marL="285750" indent="-285750">
              <a:buFont typeface="Wingdings" panose="05000000000000000000" pitchFamily="2" charset="2"/>
              <a:buChar char="Ø"/>
            </a:pPr>
            <a:endParaRPr lang="en-CA" sz="1400" dirty="0">
              <a:latin typeface="Times New Roman" panose="02020603050405020304" pitchFamily="18" charset="0"/>
              <a:cs typeface="Times New Roman" panose="02020603050405020304" pitchFamily="18" charset="0"/>
            </a:endParaRPr>
          </a:p>
          <a:p>
            <a:r>
              <a:rPr lang="en-CA" sz="1400" dirty="0">
                <a:latin typeface="Times New Roman" panose="02020603050405020304" pitchFamily="18" charset="0"/>
                <a:cs typeface="Times New Roman" panose="02020603050405020304" pitchFamily="18" charset="0"/>
              </a:rPr>
              <a:t> </a:t>
            </a:r>
            <a:r>
              <a:rPr lang="en-CA" sz="1400" dirty="0" smtClean="0">
                <a:latin typeface="Times New Roman" panose="02020603050405020304" pitchFamily="18" charset="0"/>
                <a:cs typeface="Times New Roman" panose="02020603050405020304" pitchFamily="18" charset="0"/>
              </a:rPr>
              <a:t>                                sous la supervision Du : Dr Batchakui Bernabe                                                                   </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028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fr-FR" dirty="0" smtClean="0"/>
              <a:t>3. EXECUTION DE ANT</a:t>
            </a:r>
            <a:endParaRPr lang="en-US" dirty="0"/>
          </a:p>
        </p:txBody>
      </p:sp>
      <p:sp>
        <p:nvSpPr>
          <p:cNvPr id="5" name="Espace réservé du contenu 2"/>
          <p:cNvSpPr>
            <a:spLocks noGrp="1"/>
          </p:cNvSpPr>
          <p:nvPr>
            <p:ph idx="1"/>
          </p:nvPr>
        </p:nvSpPr>
        <p:spPr>
          <a:xfrm>
            <a:off x="457200" y="1600200"/>
            <a:ext cx="8229600" cy="4686320"/>
          </a:xfrm>
        </p:spPr>
        <p:txBody>
          <a:bodyPr>
            <a:normAutofit fontScale="92500" lnSpcReduction="20000"/>
          </a:bodyPr>
          <a:lstStyle/>
          <a:p>
            <a:r>
              <a:rPr lang="fr-FR" sz="2000" dirty="0" smtClean="0">
                <a:latin typeface="Trebuchet MS" pitchFamily="34" charset="0"/>
              </a:rPr>
              <a:t>Ant s’utilise en ligne de commande avec la syntaxe suivant :</a:t>
            </a:r>
          </a:p>
          <a:p>
            <a:pPr>
              <a:buNone/>
            </a:pPr>
            <a:r>
              <a:rPr lang="fr-FR" sz="2000" dirty="0" smtClean="0">
                <a:latin typeface="Trebuchet MS" pitchFamily="34" charset="0"/>
              </a:rPr>
              <a:t>		</a:t>
            </a:r>
            <a:r>
              <a:rPr lang="fr-FR" sz="1800" dirty="0" smtClean="0">
                <a:solidFill>
                  <a:schemeClr val="tx1">
                    <a:lumMod val="50000"/>
                    <a:lumOff val="50000"/>
                  </a:schemeClr>
                </a:solidFill>
                <a:latin typeface="Courier New" pitchFamily="49" charset="0"/>
                <a:cs typeface="Courier New" pitchFamily="49" charset="0"/>
              </a:rPr>
              <a:t>ant [option] [cible]</a:t>
            </a:r>
            <a:endParaRPr lang="fr-FR" sz="1800" dirty="0">
              <a:solidFill>
                <a:schemeClr val="tx1">
                  <a:lumMod val="50000"/>
                  <a:lumOff val="50000"/>
                </a:schemeClr>
              </a:solidFill>
              <a:latin typeface="Trebuchet MS" pitchFamily="34" charset="0"/>
            </a:endParaRPr>
          </a:p>
          <a:p>
            <a:r>
              <a:rPr lang="fr-FR" sz="2000" dirty="0" smtClean="0">
                <a:latin typeface="Trebuchet MS" pitchFamily="34" charset="0"/>
              </a:rPr>
              <a:t>Par défaut, ant recherche un fichier nommé </a:t>
            </a:r>
            <a:r>
              <a:rPr lang="fr-FR" sz="2000" b="1" i="1" dirty="0" smtClean="0">
                <a:latin typeface="Trebuchet MS" pitchFamily="34" charset="0"/>
              </a:rPr>
              <a:t>build.xml</a:t>
            </a:r>
            <a:r>
              <a:rPr lang="fr-FR" sz="2000" dirty="0" smtClean="0">
                <a:latin typeface="Trebuchet MS" pitchFamily="34" charset="0"/>
              </a:rPr>
              <a:t> dans le répertoire courant. Ant va alors exécuter la cible par défaut définie dans le projet de ce fichier </a:t>
            </a:r>
            <a:r>
              <a:rPr lang="fr-FR" sz="2000" b="1" i="1" dirty="0" smtClean="0">
                <a:latin typeface="Trebuchet MS" pitchFamily="34" charset="0"/>
              </a:rPr>
              <a:t>build.xml</a:t>
            </a:r>
            <a:r>
              <a:rPr lang="fr-FR" sz="2000" dirty="0" smtClean="0">
                <a:latin typeface="Trebuchet MS" pitchFamily="34" charset="0"/>
              </a:rPr>
              <a:t>.</a:t>
            </a:r>
          </a:p>
          <a:p>
            <a:r>
              <a:rPr lang="fr-FR" sz="2000" dirty="0" smtClean="0">
                <a:latin typeface="Trebuchet MS" pitchFamily="34" charset="0"/>
              </a:rPr>
              <a:t>Il est possible de préciser le nom du fichier de configuration en utilisant l’option –</a:t>
            </a:r>
            <a:r>
              <a:rPr lang="fr-FR" sz="2000" b="1" i="1" dirty="0" smtClean="0">
                <a:latin typeface="Trebuchet MS" pitchFamily="34" charset="0"/>
              </a:rPr>
              <a:t>buildfile </a:t>
            </a:r>
            <a:r>
              <a:rPr lang="fr-FR" sz="2000" dirty="0" smtClean="0">
                <a:latin typeface="Trebuchet MS" pitchFamily="34" charset="0"/>
              </a:rPr>
              <a:t>et en faisant suivre du nom du fichier de configuration :</a:t>
            </a:r>
          </a:p>
          <a:p>
            <a:pPr>
              <a:buNone/>
            </a:pPr>
            <a:r>
              <a:rPr lang="fr-FR" sz="2000" dirty="0">
                <a:latin typeface="Trebuchet MS" pitchFamily="34" charset="0"/>
              </a:rPr>
              <a:t>	</a:t>
            </a:r>
            <a:r>
              <a:rPr lang="fr-FR" sz="2000" dirty="0" smtClean="0">
                <a:latin typeface="Trebuchet MS" pitchFamily="34" charset="0"/>
              </a:rPr>
              <a:t>	</a:t>
            </a:r>
            <a:r>
              <a:rPr lang="fr-FR" sz="1800" dirty="0" smtClean="0">
                <a:solidFill>
                  <a:schemeClr val="tx1">
                    <a:lumMod val="50000"/>
                    <a:lumOff val="50000"/>
                  </a:schemeClr>
                </a:solidFill>
                <a:latin typeface="Courier New" pitchFamily="49" charset="0"/>
                <a:cs typeface="Courier New" pitchFamily="49" charset="0"/>
              </a:rPr>
              <a:t>ant –buildfile monbuild.xml</a:t>
            </a:r>
            <a:endParaRPr lang="fr-FR" sz="1800" dirty="0">
              <a:latin typeface="Trebuchet MS" pitchFamily="34" charset="0"/>
            </a:endParaRPr>
          </a:p>
          <a:p>
            <a:r>
              <a:rPr lang="fr-FR" sz="2000" dirty="0" smtClean="0">
                <a:latin typeface="Trebuchet MS" pitchFamily="34" charset="0"/>
              </a:rPr>
              <a:t>Ant possède plusieurs options dont voici les principaux :</a:t>
            </a:r>
          </a:p>
          <a:p>
            <a:pPr>
              <a:buNone/>
            </a:pPr>
            <a:r>
              <a:rPr lang="fr-FR" sz="2000" b="1" i="1" dirty="0">
                <a:latin typeface="Trebuchet MS" pitchFamily="34" charset="0"/>
              </a:rPr>
              <a:t>	</a:t>
            </a:r>
            <a:r>
              <a:rPr lang="fr-FR" sz="2000" b="1" i="1" dirty="0" smtClean="0">
                <a:latin typeface="Trebuchet MS" pitchFamily="34" charset="0"/>
              </a:rPr>
              <a:t>	</a:t>
            </a:r>
            <a:endParaRPr lang="fr-FR" sz="1800" b="1" i="1" dirty="0" smtClean="0">
              <a:latin typeface="Trebuchet MS" pitchFamily="34" charset="0"/>
            </a:endParaRPr>
          </a:p>
          <a:p>
            <a:pPr fontAlgn="t">
              <a:buNone/>
            </a:pPr>
            <a:r>
              <a:rPr lang="fr-FR" sz="2000" dirty="0" smtClean="0">
                <a:latin typeface="Trebuchet MS" pitchFamily="34" charset="0"/>
              </a:rPr>
              <a:t>	</a:t>
            </a:r>
            <a:endParaRPr lang="en-US" sz="2200" dirty="0">
              <a:latin typeface="Trebuchet MS" pitchFamily="34" charset="0"/>
            </a:endParaRPr>
          </a:p>
        </p:txBody>
      </p:sp>
      <p:sp>
        <p:nvSpPr>
          <p:cNvPr id="6" name="Rectangle 5"/>
          <p:cNvSpPr/>
          <p:nvPr/>
        </p:nvSpPr>
        <p:spPr>
          <a:xfrm>
            <a:off x="1142976" y="2000240"/>
            <a:ext cx="6929486" cy="357190"/>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142976" y="4428145"/>
            <a:ext cx="6929486" cy="357190"/>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au 7"/>
          <p:cNvGraphicFramePr>
            <a:graphicFrameLocks noGrp="1"/>
          </p:cNvGraphicFramePr>
          <p:nvPr>
            <p:extLst>
              <p:ext uri="{D42A27DB-BD31-4B8C-83A1-F6EECF244321}">
                <p14:modId xmlns:p14="http://schemas.microsoft.com/office/powerpoint/2010/main" val="1205779170"/>
              </p:ext>
            </p:extLst>
          </p:nvPr>
        </p:nvGraphicFramePr>
        <p:xfrm>
          <a:off x="857224" y="5214950"/>
          <a:ext cx="7643866" cy="741680"/>
        </p:xfrm>
        <a:graphic>
          <a:graphicData uri="http://schemas.openxmlformats.org/drawingml/2006/table">
            <a:tbl>
              <a:tblPr firstRow="1" bandRow="1">
                <a:tableStyleId>{5940675A-B579-460E-94D1-54222C63F5DA}</a:tableStyleId>
              </a:tblPr>
              <a:tblGrid>
                <a:gridCol w="1571636"/>
                <a:gridCol w="6072230"/>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-quiet</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Fournit un minimum d’informations lors de l’exécution</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-verbose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Fournit un maximum d’informations</a:t>
                      </a:r>
                      <a:r>
                        <a:rPr lang="fr-FR" baseline="0" dirty="0" smtClean="0">
                          <a:latin typeface="Trebuchet MS" pitchFamily="34" charset="0"/>
                        </a:rPr>
                        <a:t> lors de l’exécution</a:t>
                      </a:r>
                      <a:endParaRPr lang="en-US" dirty="0">
                        <a:latin typeface="Trebuchet MS" pitchFamily="34" charset="0"/>
                      </a:endParaRPr>
                    </a:p>
                  </a:txBody>
                  <a:tcPr/>
                </a:tc>
              </a:tr>
            </a:tbl>
          </a:graphicData>
        </a:graphic>
      </p:graphicFrame>
    </p:spTree>
    <p:extLst>
      <p:ext uri="{BB962C8B-B14F-4D97-AF65-F5344CB8AC3E}">
        <p14:creationId xmlns:p14="http://schemas.microsoft.com/office/powerpoint/2010/main" val="4034623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fr-FR" dirty="0" smtClean="0"/>
              <a:t>3. EXECUTION DE ANT</a:t>
            </a:r>
            <a:endParaRPr lang="en-US" dirty="0"/>
          </a:p>
        </p:txBody>
      </p:sp>
      <p:sp>
        <p:nvSpPr>
          <p:cNvPr id="5" name="Espace réservé du contenu 2"/>
          <p:cNvSpPr>
            <a:spLocks noGrp="1"/>
          </p:cNvSpPr>
          <p:nvPr>
            <p:ph idx="1"/>
          </p:nvPr>
        </p:nvSpPr>
        <p:spPr>
          <a:xfrm>
            <a:off x="457200" y="1600200"/>
            <a:ext cx="8229600" cy="4686320"/>
          </a:xfrm>
        </p:spPr>
        <p:txBody>
          <a:bodyPr>
            <a:normAutofit/>
          </a:bodyPr>
          <a:lstStyle/>
          <a:p>
            <a:endParaRPr lang="fr-FR" sz="2000" dirty="0" smtClean="0">
              <a:latin typeface="Trebuchet MS" pitchFamily="34" charset="0"/>
            </a:endParaRPr>
          </a:p>
          <a:p>
            <a:endParaRPr lang="fr-FR" sz="2000" dirty="0">
              <a:latin typeface="Trebuchet MS" pitchFamily="34" charset="0"/>
            </a:endParaRPr>
          </a:p>
          <a:p>
            <a:endParaRPr lang="fr-FR" sz="2000" dirty="0" smtClean="0">
              <a:latin typeface="Trebuchet MS" pitchFamily="34" charset="0"/>
            </a:endParaRPr>
          </a:p>
          <a:p>
            <a:endParaRPr lang="fr-FR" sz="2000" dirty="0">
              <a:latin typeface="Trebuchet MS" pitchFamily="34" charset="0"/>
            </a:endParaRPr>
          </a:p>
          <a:p>
            <a:endParaRPr lang="fr-FR" sz="2000" dirty="0" smtClean="0">
              <a:latin typeface="Trebuchet MS" pitchFamily="34" charset="0"/>
            </a:endParaRPr>
          </a:p>
          <a:p>
            <a:pPr fontAlgn="t">
              <a:buNone/>
            </a:pPr>
            <a:endParaRPr lang="fr-FR" sz="2000" dirty="0" smtClean="0">
              <a:latin typeface="Trebuchet MS"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770795208"/>
              </p:ext>
            </p:extLst>
          </p:nvPr>
        </p:nvGraphicFramePr>
        <p:xfrm>
          <a:off x="857224" y="1544312"/>
          <a:ext cx="7643869" cy="2291080"/>
        </p:xfrm>
        <a:graphic>
          <a:graphicData uri="http://schemas.openxmlformats.org/drawingml/2006/table">
            <a:tbl>
              <a:tblPr firstRow="1" bandRow="1">
                <a:tableStyleId>{5940675A-B579-460E-94D1-54222C63F5DA}</a:tableStyleId>
              </a:tblPr>
              <a:tblGrid>
                <a:gridCol w="2500330"/>
                <a:gridCol w="5143539"/>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-version</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Affiche</a:t>
                      </a:r>
                      <a:r>
                        <a:rPr lang="fr-FR" baseline="0" dirty="0" smtClean="0">
                          <a:latin typeface="Trebuchet MS" pitchFamily="34" charset="0"/>
                        </a:rPr>
                        <a:t> la version de l’outil Ant</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-projecthelp</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Affiche</a:t>
                      </a:r>
                      <a:r>
                        <a:rPr lang="fr-FR" baseline="0" dirty="0" smtClean="0">
                          <a:latin typeface="Trebuchet MS" pitchFamily="34" charset="0"/>
                        </a:rPr>
                        <a:t> les cibles définies avec leurs descriptions</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-buildfile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Permet de préciser le nom du fichier de configuration</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-D[nom]=[valeur]</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Permet de définir</a:t>
                      </a:r>
                      <a:r>
                        <a:rPr lang="fr-FR" baseline="0" dirty="0" smtClean="0">
                          <a:latin typeface="Trebuchet MS" pitchFamily="34" charset="0"/>
                        </a:rPr>
                        <a:t> une propriété dont le nom et la valeur sont séparés par un caractère « = »</a:t>
                      </a:r>
                      <a:endParaRPr lang="en-US" dirty="0">
                        <a:latin typeface="Trebuchet MS" pitchFamily="34" charset="0"/>
                      </a:endParaRPr>
                    </a:p>
                  </a:txBody>
                  <a:tcPr/>
                </a:tc>
              </a:tr>
            </a:tbl>
          </a:graphicData>
        </a:graphic>
      </p:graphicFrame>
    </p:spTree>
    <p:extLst>
      <p:ext uri="{BB962C8B-B14F-4D97-AF65-F5344CB8AC3E}">
        <p14:creationId xmlns:p14="http://schemas.microsoft.com/office/powerpoint/2010/main" val="127817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558322" y="321933"/>
            <a:ext cx="10761318" cy="1429889"/>
          </a:xfrm>
        </p:spPr>
        <p:txBody>
          <a:bodyPr/>
          <a:lstStyle/>
          <a:p>
            <a:r>
              <a:rPr lang="fr-FR" dirty="0" smtClean="0"/>
              <a:t>4. FONCTIONNEMENT DE ANT</a:t>
            </a:r>
            <a:endParaRPr lang="en-US" dirty="0"/>
          </a:p>
        </p:txBody>
      </p:sp>
      <p:sp>
        <p:nvSpPr>
          <p:cNvPr id="5" name="Espace réservé du contenu 2"/>
          <p:cNvSpPr>
            <a:spLocks noGrp="1"/>
          </p:cNvSpPr>
          <p:nvPr>
            <p:ph idx="1"/>
          </p:nvPr>
        </p:nvSpPr>
        <p:spPr>
          <a:xfrm>
            <a:off x="558322" y="1647496"/>
            <a:ext cx="10761318" cy="5661964"/>
          </a:xfrm>
        </p:spPr>
        <p:txBody>
          <a:bodyPr>
            <a:normAutofit/>
          </a:bodyPr>
          <a:lstStyle/>
          <a:p>
            <a:r>
              <a:rPr lang="fr-FR" sz="2000" dirty="0" smtClean="0">
                <a:solidFill>
                  <a:schemeClr val="tx1">
                    <a:lumMod val="75000"/>
                    <a:lumOff val="25000"/>
                  </a:schemeClr>
                </a:solidFill>
                <a:latin typeface="Trebuchet MS" pitchFamily="34" charset="0"/>
              </a:rPr>
              <a:t>le fichier de configuration d’Ant fonctionne de la façon suivante. Le fichier contient un ensemble de cibles (target). Chaque cible contient une ou plusieurs tâches. Certaines cibles peuvent être dépendantes d'autres cibles pour être exécutées.</a:t>
            </a:r>
            <a:endParaRPr lang="en-US" sz="2000" dirty="0" smtClean="0">
              <a:solidFill>
                <a:schemeClr val="tx1">
                  <a:lumMod val="75000"/>
                  <a:lumOff val="25000"/>
                </a:schemeClr>
              </a:solidFill>
              <a:latin typeface="Trebuchet MS" pitchFamily="34" charset="0"/>
            </a:endParaRPr>
          </a:p>
          <a:p>
            <a:endParaRPr lang="fr-FR" sz="2000" dirty="0" smtClean="0"/>
          </a:p>
          <a:p>
            <a:pPr marL="457200" indent="-457200" fontAlgn="t">
              <a:buAutoNum type="arabicPeriod"/>
            </a:pPr>
            <a:r>
              <a:rPr lang="fr-FR" sz="2400" dirty="0" smtClean="0">
                <a:solidFill>
                  <a:schemeClr val="tx1">
                    <a:lumMod val="75000"/>
                    <a:lumOff val="25000"/>
                  </a:schemeClr>
                </a:solidFill>
                <a:latin typeface="Trebuchet MS" pitchFamily="34" charset="0"/>
              </a:rPr>
              <a:t>Le fichier </a:t>
            </a:r>
            <a:r>
              <a:rPr lang="fr-FR" sz="2400" b="1" i="1" dirty="0" smtClean="0">
                <a:solidFill>
                  <a:schemeClr val="tx1">
                    <a:lumMod val="75000"/>
                    <a:lumOff val="25000"/>
                  </a:schemeClr>
                </a:solidFill>
                <a:latin typeface="Trebuchet MS" pitchFamily="34" charset="0"/>
              </a:rPr>
              <a:t>build.xml</a:t>
            </a:r>
          </a:p>
          <a:p>
            <a:pPr marL="457200" indent="-457200" fontAlgn="t">
              <a:buNone/>
            </a:pPr>
            <a:r>
              <a:rPr lang="fr-FR" sz="2000" dirty="0" smtClean="0">
                <a:solidFill>
                  <a:schemeClr val="tx1">
                    <a:lumMod val="75000"/>
                    <a:lumOff val="25000"/>
                  </a:schemeClr>
                </a:solidFill>
                <a:latin typeface="Trebuchet MS" pitchFamily="34" charset="0"/>
              </a:rPr>
              <a:t>		Nous avons parler d’un fichier build.xml . Ce fichier  est un fichier en XML (</a:t>
            </a:r>
            <a:r>
              <a:rPr lang="fr-FR" sz="2000" b="1" dirty="0" smtClean="0">
                <a:solidFill>
                  <a:schemeClr val="tx1">
                    <a:lumMod val="75000"/>
                    <a:lumOff val="25000"/>
                  </a:schemeClr>
                </a:solidFill>
                <a:latin typeface="Trebuchet MS" pitchFamily="34" charset="0"/>
              </a:rPr>
              <a:t>Extensible Markup Language</a:t>
            </a:r>
            <a:r>
              <a:rPr lang="fr-FR" sz="2000" dirty="0" smtClean="0">
                <a:solidFill>
                  <a:schemeClr val="tx1">
                    <a:lumMod val="75000"/>
                    <a:lumOff val="25000"/>
                  </a:schemeClr>
                </a:solidFill>
                <a:latin typeface="Trebuchet MS" pitchFamily="34" charset="0"/>
              </a:rPr>
              <a:t>) qui contient la description de l’application. Comme tout document XML, le fichier débute par un prologue.</a:t>
            </a:r>
          </a:p>
          <a:p>
            <a:pPr marL="457200" indent="-457200" fontAlgn="t">
              <a:buNone/>
            </a:pPr>
            <a:r>
              <a:rPr lang="fr-FR" sz="2000" dirty="0" smtClean="0">
                <a:solidFill>
                  <a:schemeClr val="tx1">
                    <a:lumMod val="75000"/>
                    <a:lumOff val="25000"/>
                  </a:schemeClr>
                </a:solidFill>
                <a:latin typeface="Trebuchet MS" pitchFamily="34" charset="0"/>
              </a:rPr>
              <a:t>		</a:t>
            </a:r>
            <a:r>
              <a:rPr lang="fr-FR" sz="1800" dirty="0" smtClean="0">
                <a:solidFill>
                  <a:schemeClr val="tx1">
                    <a:lumMod val="75000"/>
                    <a:lumOff val="25000"/>
                  </a:schemeClr>
                </a:solidFill>
                <a:latin typeface="Courier New" pitchFamily="49" charset="0"/>
                <a:cs typeface="Courier New" pitchFamily="49" charset="0"/>
              </a:rPr>
              <a:t>&lt;?xml version = </a:t>
            </a:r>
            <a:r>
              <a:rPr lang="en-US" sz="1800" dirty="0" smtClean="0">
                <a:solidFill>
                  <a:schemeClr val="tx1">
                    <a:lumMod val="75000"/>
                    <a:lumOff val="25000"/>
                  </a:schemeClr>
                </a:solidFill>
                <a:latin typeface="Courier New" pitchFamily="49" charset="0"/>
                <a:cs typeface="Courier New" pitchFamily="49" charset="0"/>
              </a:rPr>
              <a:t>“</a:t>
            </a:r>
            <a:r>
              <a:rPr lang="fr-FR" sz="1800" dirty="0" smtClean="0">
                <a:solidFill>
                  <a:schemeClr val="tx1">
                    <a:lumMod val="75000"/>
                    <a:lumOff val="25000"/>
                  </a:schemeClr>
                </a:solidFill>
                <a:latin typeface="Courier New" pitchFamily="49" charset="0"/>
                <a:cs typeface="Courier New" pitchFamily="49" charset="0"/>
              </a:rPr>
              <a:t>1.0</a:t>
            </a:r>
            <a:r>
              <a:rPr lang="af-ZA" sz="1800" dirty="0" smtClean="0">
                <a:solidFill>
                  <a:schemeClr val="tx1">
                    <a:lumMod val="75000"/>
                    <a:lumOff val="25000"/>
                  </a:schemeClr>
                </a:solidFill>
                <a:latin typeface="Courier New" pitchFamily="49" charset="0"/>
                <a:cs typeface="Courier New" pitchFamily="49" charset="0"/>
              </a:rPr>
              <a:t>”?</a:t>
            </a:r>
            <a:r>
              <a:rPr lang="fr-FR" sz="1800" dirty="0" smtClean="0">
                <a:solidFill>
                  <a:schemeClr val="tx1">
                    <a:lumMod val="75000"/>
                    <a:lumOff val="25000"/>
                  </a:schemeClr>
                </a:solidFill>
                <a:latin typeface="Courier New" pitchFamily="49" charset="0"/>
                <a:cs typeface="Courier New" pitchFamily="49" charset="0"/>
              </a:rPr>
              <a:t>&gt;</a:t>
            </a:r>
            <a:endParaRPr lang="en-US" sz="2200" dirty="0" smtClean="0">
              <a:solidFill>
                <a:schemeClr val="tx1">
                  <a:lumMod val="75000"/>
                  <a:lumOff val="25000"/>
                </a:schemeClr>
              </a:solidFill>
              <a:latin typeface="Trebuchet MS" pitchFamily="34" charset="0"/>
            </a:endParaRPr>
          </a:p>
          <a:p>
            <a:endParaRPr lang="en-US" sz="2000" dirty="0"/>
          </a:p>
        </p:txBody>
      </p:sp>
      <p:sp>
        <p:nvSpPr>
          <p:cNvPr id="6" name="Rectangle 5"/>
          <p:cNvSpPr/>
          <p:nvPr/>
        </p:nvSpPr>
        <p:spPr>
          <a:xfrm>
            <a:off x="1166647" y="5118388"/>
            <a:ext cx="9061243" cy="446844"/>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2547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646386" y="274638"/>
            <a:ext cx="10657490" cy="1236242"/>
          </a:xfrm>
        </p:spPr>
        <p:txBody>
          <a:bodyPr/>
          <a:lstStyle/>
          <a:p>
            <a:r>
              <a:rPr lang="fr-FR" dirty="0" smtClean="0"/>
              <a:t>EXECUTION DE ANT</a:t>
            </a:r>
            <a:endParaRPr lang="en-US" dirty="0"/>
          </a:p>
        </p:txBody>
      </p:sp>
      <p:sp>
        <p:nvSpPr>
          <p:cNvPr id="5" name="Espace réservé du contenu 2"/>
          <p:cNvSpPr>
            <a:spLocks noGrp="1"/>
          </p:cNvSpPr>
          <p:nvPr>
            <p:ph idx="1"/>
          </p:nvPr>
        </p:nvSpPr>
        <p:spPr>
          <a:xfrm>
            <a:off x="646386" y="1600200"/>
            <a:ext cx="10657490" cy="5068614"/>
          </a:xfrm>
        </p:spPr>
        <p:txBody>
          <a:bodyPr>
            <a:normAutofit fontScale="92500" lnSpcReduction="20000"/>
          </a:bodyPr>
          <a:lstStyle/>
          <a:p>
            <a:pPr marL="457200" indent="-457200" algn="just" fontAlgn="t"/>
            <a:r>
              <a:rPr lang="fr-FR" sz="2000" b="1" dirty="0" smtClean="0">
                <a:solidFill>
                  <a:schemeClr val="tx1">
                    <a:lumMod val="75000"/>
                    <a:lumOff val="25000"/>
                  </a:schemeClr>
                </a:solidFill>
                <a:latin typeface="Trebuchet MS" pitchFamily="34" charset="0"/>
              </a:rPr>
              <a:t>L’encodage</a:t>
            </a:r>
            <a:r>
              <a:rPr lang="fr-FR" sz="2000" dirty="0" smtClean="0">
                <a:solidFill>
                  <a:schemeClr val="tx1">
                    <a:lumMod val="75000"/>
                    <a:lumOff val="25000"/>
                  </a:schemeClr>
                </a:solidFill>
                <a:latin typeface="Trebuchet MS" pitchFamily="34" charset="0"/>
              </a:rPr>
              <a:t> peut aussi être préciser ainsi que l’option </a:t>
            </a:r>
            <a:r>
              <a:rPr lang="fr-FR" sz="2000" b="1" dirty="0" smtClean="0">
                <a:solidFill>
                  <a:schemeClr val="tx1">
                    <a:lumMod val="75000"/>
                    <a:lumOff val="25000"/>
                  </a:schemeClr>
                </a:solidFill>
                <a:latin typeface="Trebuchet MS" pitchFamily="34" charset="0"/>
              </a:rPr>
              <a:t>standalone</a:t>
            </a:r>
            <a:r>
              <a:rPr lang="fr-FR" sz="2000" dirty="0" smtClean="0">
                <a:solidFill>
                  <a:schemeClr val="tx1">
                    <a:lumMod val="75000"/>
                    <a:lumOff val="25000"/>
                  </a:schemeClr>
                </a:solidFill>
                <a:latin typeface="Trebuchet MS" pitchFamily="34" charset="0"/>
              </a:rPr>
              <a:t> dans le prologue</a:t>
            </a:r>
          </a:p>
          <a:p>
            <a:pPr marL="457200" indent="-457200" algn="just" fontAlgn="t"/>
            <a:endParaRPr lang="fr-FR" sz="2000" dirty="0" smtClean="0">
              <a:solidFill>
                <a:schemeClr val="tx1">
                  <a:lumMod val="75000"/>
                  <a:lumOff val="25000"/>
                </a:schemeClr>
              </a:solidFill>
              <a:latin typeface="Trebuchet MS" pitchFamily="34" charset="0"/>
            </a:endParaRPr>
          </a:p>
          <a:p>
            <a:pPr marL="457200" indent="-457200" algn="just" fontAlgn="t"/>
            <a:endParaRPr lang="fr-FR" sz="2000" dirty="0" smtClean="0">
              <a:solidFill>
                <a:schemeClr val="tx1">
                  <a:lumMod val="75000"/>
                  <a:lumOff val="25000"/>
                </a:schemeClr>
              </a:solidFill>
              <a:latin typeface="Trebuchet MS" pitchFamily="34" charset="0"/>
            </a:endParaRPr>
          </a:p>
          <a:p>
            <a:pPr marL="457200" indent="-457200" algn="just" fontAlgn="t">
              <a:buNone/>
            </a:pPr>
            <a:r>
              <a:rPr lang="fr-FR" sz="1800" b="1" dirty="0" smtClean="0">
                <a:solidFill>
                  <a:schemeClr val="tx1">
                    <a:lumMod val="75000"/>
                    <a:lumOff val="25000"/>
                  </a:schemeClr>
                </a:solidFill>
                <a:latin typeface="Trebuchet MS" pitchFamily="34" charset="0"/>
              </a:rPr>
              <a:t>  Prologue</a:t>
            </a:r>
          </a:p>
          <a:p>
            <a:pPr marL="457200" indent="-457200" algn="just" fontAlgn="t">
              <a:buNone/>
            </a:pPr>
            <a:r>
              <a:rPr lang="fr-FR" sz="1800" dirty="0" smtClean="0">
                <a:solidFill>
                  <a:schemeClr val="tx1">
                    <a:lumMod val="75000"/>
                    <a:lumOff val="25000"/>
                  </a:schemeClr>
                </a:solidFill>
                <a:latin typeface="Trebuchet MS" pitchFamily="34" charset="0"/>
              </a:rPr>
              <a:t>  </a:t>
            </a:r>
            <a:r>
              <a:rPr lang="fr-FR" sz="1800" b="1" dirty="0" smtClean="0">
                <a:solidFill>
                  <a:schemeClr val="tx1">
                    <a:lumMod val="75000"/>
                    <a:lumOff val="25000"/>
                  </a:schemeClr>
                </a:solidFill>
                <a:latin typeface="Trebuchet MS" pitchFamily="34" charset="0"/>
              </a:rPr>
              <a:t>Projet</a:t>
            </a:r>
          </a:p>
          <a:p>
            <a:pPr marL="457200" indent="-457200" algn="just" fontAlgn="t">
              <a:buNone/>
            </a:pPr>
            <a:r>
              <a:rPr lang="fr-FR" sz="1800" b="1" dirty="0" smtClean="0">
                <a:solidFill>
                  <a:schemeClr val="tx1">
                    <a:lumMod val="75000"/>
                    <a:lumOff val="25000"/>
                  </a:schemeClr>
                </a:solidFill>
                <a:latin typeface="Trebuchet MS" pitchFamily="34" charset="0"/>
              </a:rPr>
              <a:t>  Cible</a:t>
            </a:r>
          </a:p>
          <a:p>
            <a:pPr marL="457200" indent="-457200" algn="just" fontAlgn="t">
              <a:buNone/>
            </a:pPr>
            <a:r>
              <a:rPr lang="fr-FR" sz="1800" b="1" dirty="0" smtClean="0">
                <a:solidFill>
                  <a:schemeClr val="tx1">
                    <a:lumMod val="75000"/>
                    <a:lumOff val="25000"/>
                  </a:schemeClr>
                </a:solidFill>
                <a:latin typeface="Trebuchet MS" pitchFamily="34" charset="0"/>
              </a:rPr>
              <a:t>  Tâche</a:t>
            </a:r>
          </a:p>
          <a:p>
            <a:pPr marL="457200" indent="-457200" algn="just" fontAlgn="t">
              <a:buNone/>
            </a:pPr>
            <a:endParaRPr lang="fr-FR" sz="2000" b="1" i="1" dirty="0" smtClean="0">
              <a:solidFill>
                <a:schemeClr val="tx1">
                  <a:lumMod val="75000"/>
                  <a:lumOff val="25000"/>
                </a:schemeClr>
              </a:solidFill>
              <a:latin typeface="Trebuchet MS" pitchFamily="34" charset="0"/>
            </a:endParaRPr>
          </a:p>
          <a:p>
            <a:pPr marL="457200" indent="-457200" algn="just" fontAlgn="t">
              <a:buNone/>
            </a:pPr>
            <a:endParaRPr lang="fr-FR" sz="2000" b="1" i="1" dirty="0" smtClean="0">
              <a:solidFill>
                <a:schemeClr val="tx1">
                  <a:lumMod val="75000"/>
                  <a:lumOff val="25000"/>
                </a:schemeClr>
              </a:solidFill>
              <a:latin typeface="Trebuchet MS" pitchFamily="34" charset="0"/>
            </a:endParaRPr>
          </a:p>
          <a:p>
            <a:pPr marL="457200" indent="-457200" algn="just" fontAlgn="t">
              <a:buNone/>
            </a:pPr>
            <a:endParaRPr lang="fr-FR" sz="2000" b="1" i="1" dirty="0" smtClean="0">
              <a:solidFill>
                <a:schemeClr val="tx1">
                  <a:lumMod val="75000"/>
                  <a:lumOff val="25000"/>
                </a:schemeClr>
              </a:solidFill>
              <a:latin typeface="Trebuchet MS" pitchFamily="34" charset="0"/>
            </a:endParaRPr>
          </a:p>
          <a:p>
            <a:pPr marL="457200" indent="-457200" algn="just" fontAlgn="t">
              <a:buNone/>
            </a:pPr>
            <a:endParaRPr lang="fr-FR" sz="2000" b="1" i="1" dirty="0" smtClean="0">
              <a:solidFill>
                <a:schemeClr val="tx1">
                  <a:lumMod val="75000"/>
                  <a:lumOff val="25000"/>
                </a:schemeClr>
              </a:solidFill>
              <a:latin typeface="Trebuchet MS" pitchFamily="34" charset="0"/>
            </a:endParaRPr>
          </a:p>
          <a:p>
            <a:pPr marL="457200" indent="-457200" algn="ctr" fontAlgn="t">
              <a:buNone/>
            </a:pPr>
            <a:r>
              <a:rPr lang="fr-FR" sz="1400" b="1" i="1" dirty="0" smtClean="0">
                <a:solidFill>
                  <a:schemeClr val="tx1">
                    <a:lumMod val="75000"/>
                    <a:lumOff val="25000"/>
                  </a:schemeClr>
                </a:solidFill>
                <a:latin typeface="Trebuchet MS" pitchFamily="34" charset="0"/>
              </a:rPr>
              <a:t>Fig. : Exemple de fichier de configuration et ses parties</a:t>
            </a:r>
            <a:endParaRPr lang="fr-FR" sz="1400" b="1" i="1" dirty="0">
              <a:solidFill>
                <a:schemeClr val="tx1">
                  <a:lumMod val="75000"/>
                  <a:lumOff val="25000"/>
                </a:schemeClr>
              </a:solidFill>
              <a:latin typeface="Trebuchet MS" pitchFamily="34" charset="0"/>
            </a:endParaRPr>
          </a:p>
        </p:txBody>
      </p:sp>
      <p:pic>
        <p:nvPicPr>
          <p:cNvPr id="6" name="Picture 2" descr="C:\Users\Toshiba\Documents\POO4.PNG"/>
          <p:cNvPicPr>
            <a:picLocks noChangeAspect="1" noChangeArrowheads="1"/>
          </p:cNvPicPr>
          <p:nvPr/>
        </p:nvPicPr>
        <p:blipFill>
          <a:blip r:embed="rId2"/>
          <a:srcRect/>
          <a:stretch>
            <a:fillRect/>
          </a:stretch>
        </p:blipFill>
        <p:spPr bwMode="auto">
          <a:xfrm>
            <a:off x="2475169" y="2786057"/>
            <a:ext cx="7308573" cy="3090627"/>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cxnSp>
        <p:nvCxnSpPr>
          <p:cNvPr id="7" name="Connecteur droit 6"/>
          <p:cNvCxnSpPr/>
          <p:nvPr/>
        </p:nvCxnSpPr>
        <p:spPr>
          <a:xfrm flipH="1">
            <a:off x="1475038" y="3643314"/>
            <a:ext cx="1000132" cy="214314"/>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617914" y="4071942"/>
            <a:ext cx="857256" cy="142876"/>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1617914" y="3287710"/>
            <a:ext cx="857256" cy="212727"/>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H="1">
            <a:off x="1903666" y="2928934"/>
            <a:ext cx="642942" cy="214314"/>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157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11051628" cy="1143000"/>
          </a:xfrm>
        </p:spPr>
        <p:txBody>
          <a:bodyPr/>
          <a:lstStyle/>
          <a:p>
            <a:r>
              <a:rPr lang="fr-FR" dirty="0" smtClean="0"/>
              <a:t>EXECUTION DE ANT</a:t>
            </a:r>
            <a:endParaRPr lang="en-US" dirty="0"/>
          </a:p>
        </p:txBody>
      </p:sp>
      <p:sp>
        <p:nvSpPr>
          <p:cNvPr id="5" name="Espace réservé du contenu 2"/>
          <p:cNvSpPr>
            <a:spLocks noGrp="1"/>
          </p:cNvSpPr>
          <p:nvPr>
            <p:ph idx="1"/>
          </p:nvPr>
        </p:nvSpPr>
        <p:spPr>
          <a:xfrm>
            <a:off x="457200" y="1428736"/>
            <a:ext cx="11051628" cy="4857784"/>
          </a:xfrm>
        </p:spPr>
        <p:txBody>
          <a:bodyPr>
            <a:normAutofit/>
          </a:bodyPr>
          <a:lstStyle/>
          <a:p>
            <a:pPr marL="457200" indent="-457200" algn="just" fontAlgn="t">
              <a:buNone/>
            </a:pPr>
            <a:r>
              <a:rPr lang="fr-FR" sz="2000" dirty="0" smtClean="0">
                <a:solidFill>
                  <a:schemeClr val="tx1">
                    <a:lumMod val="75000"/>
                    <a:lumOff val="25000"/>
                  </a:schemeClr>
                </a:solidFill>
                <a:latin typeface="Trebuchet MS" pitchFamily="34" charset="0"/>
              </a:rPr>
              <a:t>Définissons un peut plus en détail la structure du fichier build.</a:t>
            </a:r>
            <a:endParaRPr lang="fr-FR" sz="2000" b="1" i="1" dirty="0" smtClean="0">
              <a:solidFill>
                <a:schemeClr val="tx1">
                  <a:lumMod val="75000"/>
                  <a:lumOff val="25000"/>
                </a:schemeClr>
              </a:solidFill>
              <a:latin typeface="Trebuchet MS" pitchFamily="34" charset="0"/>
            </a:endParaRPr>
          </a:p>
          <a:p>
            <a:pPr marL="457200" indent="-457200" algn="just" fontAlgn="t"/>
            <a:r>
              <a:rPr lang="fr-FR" sz="2000" dirty="0" smtClean="0">
                <a:solidFill>
                  <a:schemeClr val="tx1">
                    <a:lumMod val="75000"/>
                    <a:lumOff val="25000"/>
                  </a:schemeClr>
                </a:solidFill>
                <a:latin typeface="Trebuchet MS" pitchFamily="34" charset="0"/>
              </a:rPr>
              <a:t>L’élement principale de l’arborescence du document est le projet représenté par le tag </a:t>
            </a:r>
            <a:r>
              <a:rPr lang="fr-FR" sz="1800" dirty="0" smtClean="0">
                <a:solidFill>
                  <a:schemeClr val="tx1">
                    <a:lumMod val="75000"/>
                    <a:lumOff val="25000"/>
                  </a:schemeClr>
                </a:solidFill>
                <a:latin typeface="Courier New" pitchFamily="49" charset="0"/>
                <a:cs typeface="Courier New" pitchFamily="49" charset="0"/>
              </a:rPr>
              <a:t>&lt;project&gt; </a:t>
            </a:r>
            <a:r>
              <a:rPr lang="fr-FR" sz="2000" dirty="0" smtClean="0">
                <a:solidFill>
                  <a:schemeClr val="tx1">
                    <a:lumMod val="75000"/>
                    <a:lumOff val="25000"/>
                  </a:schemeClr>
                </a:solidFill>
                <a:latin typeface="Trebuchet MS" pitchFamily="34" charset="0"/>
                <a:cs typeface="Courier New" pitchFamily="49" charset="0"/>
              </a:rPr>
              <a:t>qui est le tag racine du document. Dans ce tag on définit  les attibuts suivants :</a:t>
            </a:r>
          </a:p>
        </p:txBody>
      </p:sp>
      <p:graphicFrame>
        <p:nvGraphicFramePr>
          <p:cNvPr id="6" name="Tableau 5"/>
          <p:cNvGraphicFramePr>
            <a:graphicFrameLocks noGrp="1"/>
          </p:cNvGraphicFramePr>
          <p:nvPr>
            <p:extLst>
              <p:ext uri="{D42A27DB-BD31-4B8C-83A1-F6EECF244321}">
                <p14:modId xmlns:p14="http://schemas.microsoft.com/office/powerpoint/2010/main" val="1156723853"/>
              </p:ext>
            </p:extLst>
          </p:nvPr>
        </p:nvGraphicFramePr>
        <p:xfrm>
          <a:off x="1000097" y="3000372"/>
          <a:ext cx="10265043" cy="1651000"/>
        </p:xfrm>
        <a:graphic>
          <a:graphicData uri="http://schemas.openxmlformats.org/drawingml/2006/table">
            <a:tbl>
              <a:tblPr firstRow="1" bandRow="1">
                <a:tableStyleId>{5940675A-B579-460E-94D1-54222C63F5DA}</a:tableStyleId>
              </a:tblPr>
              <a:tblGrid>
                <a:gridCol w="3357723"/>
                <a:gridCol w="6907320"/>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name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Précise le nom du projet</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default</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Précise la cible</a:t>
                      </a:r>
                      <a:r>
                        <a:rPr lang="fr-FR" baseline="0" dirty="0" smtClean="0">
                          <a:latin typeface="Trebuchet MS" pitchFamily="34" charset="0"/>
                        </a:rPr>
                        <a:t> par défaut à exécuter si aucune cible n’est précisé lors de l’exécution.</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buildfile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Précise</a:t>
                      </a:r>
                      <a:r>
                        <a:rPr lang="fr-FR" baseline="0" dirty="0" smtClean="0">
                          <a:latin typeface="Trebuchet MS" pitchFamily="34" charset="0"/>
                        </a:rPr>
                        <a:t> le répertoire qui servira de référence si aucune cible n’est précisée lors de l’exécution.</a:t>
                      </a:r>
                      <a:endParaRPr lang="en-US" dirty="0">
                        <a:latin typeface="Trebuchet MS" pitchFamily="34" charset="0"/>
                      </a:endParaRPr>
                    </a:p>
                  </a:txBody>
                  <a:tcPr/>
                </a:tc>
              </a:tr>
            </a:tbl>
          </a:graphicData>
        </a:graphic>
      </p:graphicFrame>
    </p:spTree>
    <p:extLst>
      <p:ext uri="{BB962C8B-B14F-4D97-AF65-F5344CB8AC3E}">
        <p14:creationId xmlns:p14="http://schemas.microsoft.com/office/powerpoint/2010/main" val="383064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11098924" cy="1143000"/>
          </a:xfrm>
        </p:spPr>
        <p:txBody>
          <a:bodyPr/>
          <a:lstStyle/>
          <a:p>
            <a:r>
              <a:rPr lang="fr-FR" dirty="0" smtClean="0"/>
              <a:t>EXECUTION DE ANT</a:t>
            </a:r>
            <a:endParaRPr lang="en-US" dirty="0"/>
          </a:p>
        </p:txBody>
      </p:sp>
      <p:sp>
        <p:nvSpPr>
          <p:cNvPr id="5" name="Espace réservé du contenu 2"/>
          <p:cNvSpPr>
            <a:spLocks noGrp="1"/>
          </p:cNvSpPr>
          <p:nvPr>
            <p:ph idx="1"/>
          </p:nvPr>
        </p:nvSpPr>
        <p:spPr>
          <a:xfrm>
            <a:off x="457200" y="1428736"/>
            <a:ext cx="11098924" cy="4857784"/>
          </a:xfrm>
        </p:spPr>
        <p:txBody>
          <a:bodyPr>
            <a:normAutofit/>
          </a:bodyPr>
          <a:lstStyle/>
          <a:p>
            <a:pPr marL="457200" indent="-457200" algn="just" fontAlgn="t"/>
            <a:r>
              <a:rPr lang="fr-FR" sz="2000" dirty="0" smtClean="0">
                <a:solidFill>
                  <a:schemeClr val="tx1">
                    <a:lumMod val="75000"/>
                    <a:lumOff val="25000"/>
                  </a:schemeClr>
                </a:solidFill>
                <a:latin typeface="Trebuchet MS" pitchFamily="34" charset="0"/>
                <a:cs typeface="Courier New" pitchFamily="49" charset="0"/>
              </a:rPr>
              <a:t>A l’intérieur du projet, il faut définir les éléments qui le composent;</a:t>
            </a:r>
          </a:p>
          <a:p>
            <a:pPr marL="857250" lvl="1" indent="-457200" algn="just" fontAlgn="t">
              <a:buFont typeface="Wingdings" pitchFamily="2" charset="2"/>
              <a:buChar char="Ø"/>
            </a:pPr>
            <a:r>
              <a:rPr lang="fr-FR" sz="2000" b="1" i="1" dirty="0" smtClean="0">
                <a:solidFill>
                  <a:schemeClr val="tx1">
                    <a:lumMod val="75000"/>
                    <a:lumOff val="25000"/>
                  </a:schemeClr>
                </a:solidFill>
                <a:latin typeface="Trebuchet MS" pitchFamily="34" charset="0"/>
                <a:cs typeface="Courier New" pitchFamily="49" charset="0"/>
              </a:rPr>
              <a:t>Les cibles (targets) : </a:t>
            </a:r>
            <a:r>
              <a:rPr lang="fr-FR" sz="2000" dirty="0" smtClean="0">
                <a:solidFill>
                  <a:schemeClr val="tx1">
                    <a:lumMod val="75000"/>
                    <a:lumOff val="25000"/>
                  </a:schemeClr>
                </a:solidFill>
                <a:latin typeface="Trebuchet MS" pitchFamily="34" charset="0"/>
                <a:cs typeface="Courier New" pitchFamily="49" charset="0"/>
              </a:rPr>
              <a:t>Les étapes du projet de construction</a:t>
            </a:r>
          </a:p>
          <a:p>
            <a:pPr marL="857250" lvl="1" indent="-457200" algn="just" fontAlgn="t">
              <a:buFont typeface="Wingdings" pitchFamily="2" charset="2"/>
              <a:buChar char="Ø"/>
            </a:pPr>
            <a:r>
              <a:rPr lang="fr-FR" sz="2000" b="1" i="1" dirty="0" smtClean="0">
                <a:solidFill>
                  <a:schemeClr val="tx1">
                    <a:lumMod val="75000"/>
                    <a:lumOff val="25000"/>
                  </a:schemeClr>
                </a:solidFill>
                <a:latin typeface="Trebuchet MS" pitchFamily="34" charset="0"/>
                <a:cs typeface="Courier New" pitchFamily="49" charset="0"/>
              </a:rPr>
              <a:t>Les propriétés (properties) : </a:t>
            </a:r>
            <a:r>
              <a:rPr lang="fr-FR" sz="2000" dirty="0" smtClean="0">
                <a:solidFill>
                  <a:schemeClr val="tx1">
                    <a:lumMod val="75000"/>
                    <a:lumOff val="25000"/>
                  </a:schemeClr>
                </a:solidFill>
                <a:latin typeface="Trebuchet MS" pitchFamily="34" charset="0"/>
                <a:cs typeface="Courier New" pitchFamily="49" charset="0"/>
              </a:rPr>
              <a:t>Des variables qui contiennent des valeurs utilisables par d’autres éléments (cibles ou tâches)</a:t>
            </a:r>
          </a:p>
          <a:p>
            <a:pPr marL="857250" lvl="1" indent="-457200" algn="just" fontAlgn="t">
              <a:buFont typeface="Wingdings" pitchFamily="2" charset="2"/>
              <a:buChar char="Ø"/>
            </a:pPr>
            <a:r>
              <a:rPr lang="fr-FR" sz="2000" b="1" i="1" dirty="0" smtClean="0">
                <a:solidFill>
                  <a:schemeClr val="tx1">
                    <a:lumMod val="75000"/>
                    <a:lumOff val="25000"/>
                  </a:schemeClr>
                </a:solidFill>
                <a:latin typeface="Trebuchet MS" pitchFamily="34" charset="0"/>
                <a:cs typeface="Courier New" pitchFamily="49" charset="0"/>
              </a:rPr>
              <a:t>Les tâches (task) : </a:t>
            </a:r>
            <a:r>
              <a:rPr lang="fr-FR" sz="2000" dirty="0" smtClean="0">
                <a:solidFill>
                  <a:schemeClr val="tx1">
                    <a:lumMod val="75000"/>
                    <a:lumOff val="25000"/>
                  </a:schemeClr>
                </a:solidFill>
                <a:latin typeface="Trebuchet MS" pitchFamily="34" charset="0"/>
                <a:cs typeface="Courier New" pitchFamily="49" charset="0"/>
              </a:rPr>
              <a:t>Des traitements unitaires à réaliser dans une cible donnée</a:t>
            </a:r>
          </a:p>
          <a:p>
            <a:pPr marL="857250" lvl="1" indent="-457200" algn="just" fontAlgn="t">
              <a:buFont typeface="Wingdings" pitchFamily="2" charset="2"/>
              <a:buChar char="Ø"/>
            </a:pPr>
            <a:endParaRPr lang="fr-FR" sz="2000" dirty="0" smtClean="0">
              <a:solidFill>
                <a:schemeClr val="tx1">
                  <a:lumMod val="75000"/>
                  <a:lumOff val="25000"/>
                </a:schemeClr>
              </a:solidFill>
              <a:latin typeface="Trebuchet MS" pitchFamily="34" charset="0"/>
              <a:cs typeface="Courier New" pitchFamily="49" charset="0"/>
            </a:endParaRPr>
          </a:p>
          <a:p>
            <a:pPr marL="857250" lvl="1" indent="-457200" algn="just" fontAlgn="t">
              <a:buFont typeface="Wingdings" pitchFamily="2" charset="2"/>
              <a:buChar char="Ø"/>
            </a:pPr>
            <a:endParaRPr lang="fr-FR" sz="2000" dirty="0" smtClean="0">
              <a:solidFill>
                <a:schemeClr val="tx1">
                  <a:lumMod val="75000"/>
                  <a:lumOff val="25000"/>
                </a:schemeClr>
              </a:solidFill>
              <a:latin typeface="Trebuchet MS" pitchFamily="34" charset="0"/>
              <a:cs typeface="Courier New" pitchFamily="49" charset="0"/>
            </a:endParaRPr>
          </a:p>
        </p:txBody>
      </p:sp>
      <p:sp>
        <p:nvSpPr>
          <p:cNvPr id="6" name="Rectangle 5"/>
          <p:cNvSpPr/>
          <p:nvPr/>
        </p:nvSpPr>
        <p:spPr>
          <a:xfrm>
            <a:off x="928661" y="4143380"/>
            <a:ext cx="3372093" cy="1500198"/>
          </a:xfrm>
          <a:prstGeom prst="rect">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endParaRPr lang="fr-FR" dirty="0" smtClean="0"/>
          </a:p>
          <a:p>
            <a:pPr algn="ctr"/>
            <a:r>
              <a:rPr lang="fr-FR" dirty="0" smtClean="0"/>
              <a:t>Cible 1</a:t>
            </a:r>
            <a:endParaRPr lang="en-US" dirty="0"/>
          </a:p>
        </p:txBody>
      </p:sp>
      <p:sp>
        <p:nvSpPr>
          <p:cNvPr id="7" name="Ellipse 6"/>
          <p:cNvSpPr/>
          <p:nvPr/>
        </p:nvSpPr>
        <p:spPr>
          <a:xfrm>
            <a:off x="4214809" y="4214818"/>
            <a:ext cx="1734219" cy="1214446"/>
          </a:xfrm>
          <a:prstGeom prst="ellipse">
            <a:avLst/>
          </a:prstGeom>
          <a:solidFill>
            <a:srgbClr val="FF0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Propriété</a:t>
            </a:r>
            <a:endParaRPr lang="en-US" sz="1400" dirty="0"/>
          </a:p>
        </p:txBody>
      </p:sp>
      <p:sp>
        <p:nvSpPr>
          <p:cNvPr id="8" name="Ellipse 7"/>
          <p:cNvSpPr/>
          <p:nvPr/>
        </p:nvSpPr>
        <p:spPr>
          <a:xfrm>
            <a:off x="1071538" y="4214818"/>
            <a:ext cx="1252492" cy="8572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lumMod val="75000"/>
                    <a:lumOff val="25000"/>
                  </a:schemeClr>
                </a:solidFill>
              </a:rPr>
              <a:t>Tâche1</a:t>
            </a:r>
            <a:endParaRPr lang="en-US" sz="1400" dirty="0">
              <a:solidFill>
                <a:schemeClr val="tx1">
                  <a:lumMod val="75000"/>
                  <a:lumOff val="25000"/>
                </a:schemeClr>
              </a:solidFill>
            </a:endParaRPr>
          </a:p>
        </p:txBody>
      </p:sp>
      <p:sp>
        <p:nvSpPr>
          <p:cNvPr id="9" name="Ellipse 8"/>
          <p:cNvSpPr/>
          <p:nvPr/>
        </p:nvSpPr>
        <p:spPr>
          <a:xfrm>
            <a:off x="2357422" y="4572008"/>
            <a:ext cx="1252492" cy="8572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lumMod val="75000"/>
                    <a:lumOff val="25000"/>
                  </a:schemeClr>
                </a:solidFill>
              </a:rPr>
              <a:t>Tâche2</a:t>
            </a:r>
            <a:endParaRPr lang="en-US" sz="1400" dirty="0">
              <a:solidFill>
                <a:schemeClr val="tx1">
                  <a:lumMod val="75000"/>
                  <a:lumOff val="25000"/>
                </a:schemeClr>
              </a:solidFill>
            </a:endParaRPr>
          </a:p>
        </p:txBody>
      </p:sp>
      <p:cxnSp>
        <p:nvCxnSpPr>
          <p:cNvPr id="10" name="Connecteur droit avec flèche 9"/>
          <p:cNvCxnSpPr>
            <a:stCxn id="7" idx="2"/>
            <a:endCxn id="9" idx="6"/>
          </p:cNvCxnSpPr>
          <p:nvPr/>
        </p:nvCxnSpPr>
        <p:spPr>
          <a:xfrm flipH="1">
            <a:off x="3609914" y="4822041"/>
            <a:ext cx="604895" cy="1785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7" idx="1"/>
            <a:endCxn id="8" idx="7"/>
          </p:cNvCxnSpPr>
          <p:nvPr/>
        </p:nvCxnSpPr>
        <p:spPr>
          <a:xfrm flipH="1" flipV="1">
            <a:off x="2140607" y="4340360"/>
            <a:ext cx="2328172" cy="523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9321" y="4143380"/>
            <a:ext cx="3372093" cy="1500198"/>
          </a:xfrm>
          <a:prstGeom prst="rect">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endParaRPr lang="fr-FR" dirty="0" smtClean="0"/>
          </a:p>
          <a:p>
            <a:pPr algn="ctr"/>
            <a:r>
              <a:rPr lang="fr-FR" dirty="0" smtClean="0"/>
              <a:t>Cible 2</a:t>
            </a:r>
            <a:endParaRPr lang="en-US" dirty="0"/>
          </a:p>
        </p:txBody>
      </p:sp>
      <p:sp>
        <p:nvSpPr>
          <p:cNvPr id="13" name="Ellipse 12"/>
          <p:cNvSpPr/>
          <p:nvPr/>
        </p:nvSpPr>
        <p:spPr>
          <a:xfrm>
            <a:off x="6143636" y="4286256"/>
            <a:ext cx="1252492" cy="8572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lumMod val="75000"/>
                    <a:lumOff val="25000"/>
                  </a:schemeClr>
                </a:solidFill>
              </a:rPr>
              <a:t>Tâche3</a:t>
            </a:r>
            <a:endParaRPr lang="en-US" sz="1400" dirty="0">
              <a:solidFill>
                <a:schemeClr val="tx1">
                  <a:lumMod val="75000"/>
                  <a:lumOff val="25000"/>
                </a:schemeClr>
              </a:solidFill>
            </a:endParaRPr>
          </a:p>
        </p:txBody>
      </p:sp>
      <p:sp>
        <p:nvSpPr>
          <p:cNvPr id="14" name="Ellipse 13"/>
          <p:cNvSpPr/>
          <p:nvPr/>
        </p:nvSpPr>
        <p:spPr>
          <a:xfrm>
            <a:off x="7358082" y="4572008"/>
            <a:ext cx="1252492" cy="8572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lumMod val="75000"/>
                    <a:lumOff val="25000"/>
                  </a:schemeClr>
                </a:solidFill>
              </a:rPr>
              <a:t>Tâche4</a:t>
            </a:r>
            <a:endParaRPr lang="en-US" sz="1400" dirty="0">
              <a:solidFill>
                <a:schemeClr val="tx1">
                  <a:lumMod val="75000"/>
                  <a:lumOff val="25000"/>
                </a:schemeClr>
              </a:solidFill>
            </a:endParaRPr>
          </a:p>
        </p:txBody>
      </p:sp>
      <p:cxnSp>
        <p:nvCxnSpPr>
          <p:cNvPr id="15" name="Connecteur droit avec flèche 14"/>
          <p:cNvCxnSpPr>
            <a:stCxn id="7" idx="5"/>
          </p:cNvCxnSpPr>
          <p:nvPr/>
        </p:nvCxnSpPr>
        <p:spPr>
          <a:xfrm flipV="1">
            <a:off x="5695058" y="5214951"/>
            <a:ext cx="1734461" cy="364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57224" y="3929066"/>
            <a:ext cx="10405314" cy="207170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endParaRPr lang="fr-FR" dirty="0" smtClean="0"/>
          </a:p>
          <a:p>
            <a:pPr algn="ctr"/>
            <a:endParaRPr lang="fr-FR" dirty="0" smtClean="0"/>
          </a:p>
          <a:p>
            <a:pPr algn="ctr"/>
            <a:endParaRPr lang="fr-FR" dirty="0" smtClean="0"/>
          </a:p>
          <a:p>
            <a:pPr algn="ctr"/>
            <a:r>
              <a:rPr lang="fr-FR" dirty="0" smtClean="0">
                <a:solidFill>
                  <a:schemeClr val="tx1">
                    <a:lumMod val="75000"/>
                    <a:lumOff val="25000"/>
                  </a:schemeClr>
                </a:solidFill>
              </a:rPr>
              <a:t>Fichier de Configuration</a:t>
            </a:r>
            <a:endParaRPr lang="en-US" dirty="0">
              <a:solidFill>
                <a:schemeClr val="tx1">
                  <a:lumMod val="75000"/>
                  <a:lumOff val="25000"/>
                </a:schemeClr>
              </a:solidFill>
            </a:endParaRPr>
          </a:p>
        </p:txBody>
      </p:sp>
    </p:spTree>
    <p:extLst>
      <p:ext uri="{BB962C8B-B14F-4D97-AF65-F5344CB8AC3E}">
        <p14:creationId xmlns:p14="http://schemas.microsoft.com/office/powerpoint/2010/main" val="1029440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8"/>
            <a:ext cx="11300949" cy="1143000"/>
          </a:xfrm>
        </p:spPr>
        <p:txBody>
          <a:bodyPr/>
          <a:lstStyle/>
          <a:p>
            <a:r>
              <a:rPr lang="fr-FR" dirty="0" smtClean="0"/>
              <a:t>EXECUTION DE ANT</a:t>
            </a:r>
            <a:endParaRPr lang="en-US" dirty="0"/>
          </a:p>
        </p:txBody>
      </p:sp>
      <p:sp>
        <p:nvSpPr>
          <p:cNvPr id="5" name="Espace réservé du contenu 2"/>
          <p:cNvSpPr>
            <a:spLocks noGrp="1"/>
          </p:cNvSpPr>
          <p:nvPr>
            <p:ph idx="1"/>
          </p:nvPr>
        </p:nvSpPr>
        <p:spPr>
          <a:xfrm>
            <a:off x="428595" y="1357298"/>
            <a:ext cx="11300949" cy="5257800"/>
          </a:xfrm>
        </p:spPr>
        <p:txBody>
          <a:bodyPr>
            <a:normAutofit/>
          </a:bodyPr>
          <a:lstStyle/>
          <a:p>
            <a:pPr marL="857250" lvl="1" indent="-457200" algn="just" fontAlgn="t">
              <a:buNone/>
            </a:pPr>
            <a:endParaRPr lang="fr-FR" sz="2000" dirty="0" smtClean="0">
              <a:solidFill>
                <a:schemeClr val="tx1">
                  <a:lumMod val="95000"/>
                  <a:lumOff val="5000"/>
                </a:schemeClr>
              </a:solidFill>
              <a:latin typeface="Trebuchet MS" pitchFamily="34" charset="0"/>
              <a:cs typeface="Courier New" pitchFamily="49" charset="0"/>
            </a:endParaRPr>
          </a:p>
          <a:p>
            <a:pPr marL="857250" lvl="1" indent="-457200" algn="just"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Ce tag possède les attributs suivants :</a:t>
            </a:r>
          </a:p>
          <a:p>
            <a:pPr marL="857250" lvl="1" indent="-457200" algn="just" fontAlgn="t">
              <a:buFont typeface="Wingdings" pitchFamily="2" charset="2"/>
              <a:buChar char="Ø"/>
            </a:pPr>
            <a:endParaRPr lang="fr-FR" sz="2000" dirty="0" smtClean="0">
              <a:solidFill>
                <a:schemeClr val="tx1">
                  <a:lumMod val="75000"/>
                  <a:lumOff val="25000"/>
                </a:schemeClr>
              </a:solidFill>
              <a:latin typeface="Trebuchet MS" pitchFamily="34" charset="0"/>
              <a:cs typeface="Courier New" pitchFamily="49" charset="0"/>
            </a:endParaRPr>
          </a:p>
          <a:p>
            <a:pPr marL="857250" lvl="1" indent="-457200" algn="just" fontAlgn="t">
              <a:buFont typeface="Wingdings" pitchFamily="2" charset="2"/>
              <a:buChar char="Ø"/>
            </a:pPr>
            <a:endParaRPr lang="fr-FR" sz="2000" dirty="0" smtClean="0">
              <a:solidFill>
                <a:schemeClr val="tx1">
                  <a:lumMod val="75000"/>
                  <a:lumOff val="25000"/>
                </a:schemeClr>
              </a:solidFill>
              <a:latin typeface="Trebuchet MS" pitchFamily="34" charset="0"/>
              <a:cs typeface="Courier New" pitchFamily="49" charset="0"/>
            </a:endParaRPr>
          </a:p>
          <a:p>
            <a:pPr marL="857250" lvl="1" indent="-457200" algn="just" fontAlgn="t">
              <a:buFont typeface="Wingdings" pitchFamily="2" charset="2"/>
              <a:buChar char="Ø"/>
            </a:pPr>
            <a:endParaRPr lang="fr-FR" sz="2000" b="1" dirty="0" smtClean="0">
              <a:solidFill>
                <a:schemeClr val="tx1">
                  <a:lumMod val="75000"/>
                  <a:lumOff val="25000"/>
                </a:schemeClr>
              </a:solidFill>
              <a:latin typeface="Trebuchet MS" pitchFamily="34" charset="0"/>
              <a:cs typeface="Courier New" pitchFamily="49" charset="0"/>
            </a:endParaRPr>
          </a:p>
          <a:p>
            <a:pPr marL="857250" lvl="1" indent="-457200" algn="just" fontAlgn="t">
              <a:buNone/>
            </a:pPr>
            <a:endParaRPr lang="fr-FR" sz="2000" b="1" dirty="0" smtClean="0">
              <a:solidFill>
                <a:schemeClr val="tx1">
                  <a:lumMod val="75000"/>
                  <a:lumOff val="25000"/>
                </a:schemeClr>
              </a:solidFill>
              <a:latin typeface="Trebuchet MS" pitchFamily="34" charset="0"/>
              <a:cs typeface="Courier New" pitchFamily="49" charset="0"/>
            </a:endParaRPr>
          </a:p>
          <a:p>
            <a:pPr marL="857250" lvl="1" indent="-457200" algn="just" fontAlgn="t">
              <a:buFont typeface="Wingdings" pitchFamily="2" charset="2"/>
              <a:buChar char="Ø"/>
            </a:pPr>
            <a:endParaRPr lang="fr-FR" sz="2000" dirty="0" smtClean="0">
              <a:solidFill>
                <a:schemeClr val="tx1">
                  <a:lumMod val="95000"/>
                  <a:lumOff val="5000"/>
                </a:schemeClr>
              </a:solidFill>
              <a:latin typeface="Trebuchet MS" pitchFamily="34" charset="0"/>
              <a:cs typeface="Courier New" pitchFamily="49" charset="0"/>
            </a:endParaRPr>
          </a:p>
          <a:p>
            <a:pPr marL="857250" lvl="1" indent="-457200"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Les propriétés prédéfinies dans Ant :</a:t>
            </a:r>
          </a:p>
          <a:p>
            <a:pPr marL="857250" lvl="1" indent="-457200" algn="just" fontAlgn="t">
              <a:buNone/>
            </a:pPr>
            <a:r>
              <a:rPr lang="fr-FR" sz="2000" b="1" dirty="0">
                <a:solidFill>
                  <a:schemeClr val="tx1">
                    <a:lumMod val="95000"/>
                    <a:lumOff val="5000"/>
                  </a:schemeClr>
                </a:solidFill>
                <a:latin typeface="Trebuchet MS" pitchFamily="34" charset="0"/>
                <a:cs typeface="Courier New" pitchFamily="49" charset="0"/>
              </a:rPr>
              <a:t>	</a:t>
            </a:r>
            <a:endParaRPr lang="fr-FR" sz="2000" b="1" dirty="0" smtClean="0">
              <a:solidFill>
                <a:schemeClr val="tx1">
                  <a:lumMod val="95000"/>
                  <a:lumOff val="5000"/>
                </a:schemeClr>
              </a:solidFill>
              <a:latin typeface="Trebuchet MS" pitchFamily="34" charset="0"/>
              <a:cs typeface="Courier New" pitchFamily="49" charset="0"/>
            </a:endParaRPr>
          </a:p>
          <a:p>
            <a:pPr marL="857250" lvl="1" indent="-457200" algn="just" fontAlgn="t">
              <a:buNone/>
            </a:pPr>
            <a:r>
              <a:rPr lang="fr-FR" sz="2000" b="1" dirty="0">
                <a:solidFill>
                  <a:schemeClr val="tx1">
                    <a:lumMod val="95000"/>
                    <a:lumOff val="5000"/>
                  </a:schemeClr>
                </a:solidFill>
                <a:latin typeface="Trebuchet MS" pitchFamily="34" charset="0"/>
                <a:cs typeface="Courier New" pitchFamily="49" charset="0"/>
              </a:rPr>
              <a:t>	</a:t>
            </a:r>
            <a:endParaRPr lang="fr-FR" sz="2000" dirty="0" smtClean="0">
              <a:solidFill>
                <a:schemeClr val="tx1">
                  <a:lumMod val="95000"/>
                  <a:lumOff val="5000"/>
                </a:schemeClr>
              </a:solidFill>
              <a:latin typeface="Trebuchet MS" pitchFamily="34" charset="0"/>
              <a:cs typeface="Courier New" pitchFamily="49"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1844234644"/>
              </p:ext>
            </p:extLst>
          </p:nvPr>
        </p:nvGraphicFramePr>
        <p:xfrm>
          <a:off x="857224" y="2143116"/>
          <a:ext cx="10496619" cy="1483360"/>
        </p:xfrm>
        <a:graphic>
          <a:graphicData uri="http://schemas.openxmlformats.org/drawingml/2006/table">
            <a:tbl>
              <a:tblPr firstRow="1" bandRow="1">
                <a:tableStyleId>{5940675A-B579-460E-94D1-54222C63F5DA}</a:tableStyleId>
              </a:tblPr>
              <a:tblGrid>
                <a:gridCol w="3433472"/>
                <a:gridCol w="7063147"/>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name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Définit le nom de la propriété(Obligatoire)</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value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Valeur de la propriété</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location</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Emplacement du fichier contenant des propriétés</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file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Nom</a:t>
                      </a:r>
                      <a:r>
                        <a:rPr lang="fr-FR" baseline="0" dirty="0" smtClean="0">
                          <a:latin typeface="Trebuchet MS" pitchFamily="34" charset="0"/>
                        </a:rPr>
                        <a:t> du fichier contenant les propriétés</a:t>
                      </a:r>
                      <a:endParaRPr lang="en-US" dirty="0">
                        <a:latin typeface="Trebuchet MS" pitchFamily="34" charset="0"/>
                      </a:endParaRPr>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424942884"/>
              </p:ext>
            </p:extLst>
          </p:nvPr>
        </p:nvGraphicFramePr>
        <p:xfrm>
          <a:off x="857224" y="4836694"/>
          <a:ext cx="10496619" cy="2021304"/>
        </p:xfrm>
        <a:graphic>
          <a:graphicData uri="http://schemas.openxmlformats.org/drawingml/2006/table">
            <a:tbl>
              <a:tblPr firstRow="1" bandRow="1">
                <a:tableStyleId>{5940675A-B579-460E-94D1-54222C63F5DA}</a:tableStyleId>
              </a:tblPr>
              <a:tblGrid>
                <a:gridCol w="3433472"/>
                <a:gridCol w="7063147"/>
              </a:tblGrid>
              <a:tr h="505326">
                <a:tc>
                  <a:txBody>
                    <a:bodyPr/>
                    <a:lstStyle/>
                    <a:p>
                      <a:r>
                        <a:rPr lang="fr-FR" sz="1800" dirty="0" smtClean="0">
                          <a:solidFill>
                            <a:schemeClr val="tx1">
                              <a:lumMod val="50000"/>
                              <a:lumOff val="50000"/>
                            </a:schemeClr>
                          </a:solidFill>
                          <a:latin typeface="Courier New" pitchFamily="49" charset="0"/>
                          <a:cs typeface="Courier New" pitchFamily="49" charset="0"/>
                        </a:rPr>
                        <a:t>basedir</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Chemin absolu</a:t>
                      </a:r>
                      <a:r>
                        <a:rPr lang="fr-FR" baseline="0" dirty="0" smtClean="0">
                          <a:latin typeface="Trebuchet MS" pitchFamily="34" charset="0"/>
                        </a:rPr>
                        <a:t> du répertoire de travail</a:t>
                      </a:r>
                      <a:endParaRPr lang="en-US" dirty="0">
                        <a:latin typeface="Trebuchet MS" pitchFamily="34" charset="0"/>
                      </a:endParaRPr>
                    </a:p>
                  </a:txBody>
                  <a:tcPr/>
                </a:tc>
              </a:tr>
              <a:tr h="505326">
                <a:tc>
                  <a:txBody>
                    <a:bodyPr/>
                    <a:lstStyle/>
                    <a:p>
                      <a:r>
                        <a:rPr lang="fr-FR" sz="1800" dirty="0" smtClean="0">
                          <a:solidFill>
                            <a:schemeClr val="tx1">
                              <a:lumMod val="50000"/>
                              <a:lumOff val="50000"/>
                            </a:schemeClr>
                          </a:solidFill>
                          <a:latin typeface="Courier New" pitchFamily="49" charset="0"/>
                          <a:cs typeface="Courier New" pitchFamily="49" charset="0"/>
                        </a:rPr>
                        <a:t>ant.file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Chemin absolu du fichier build en cours de traitement</a:t>
                      </a:r>
                      <a:endParaRPr lang="en-US" dirty="0">
                        <a:latin typeface="Trebuchet MS" pitchFamily="34" charset="0"/>
                      </a:endParaRPr>
                    </a:p>
                  </a:txBody>
                  <a:tcPr/>
                </a:tc>
              </a:tr>
              <a:tr h="505326">
                <a:tc>
                  <a:txBody>
                    <a:bodyPr/>
                    <a:lstStyle/>
                    <a:p>
                      <a:r>
                        <a:rPr lang="fr-FR" sz="1800" dirty="0" smtClean="0">
                          <a:solidFill>
                            <a:schemeClr val="tx1">
                              <a:lumMod val="50000"/>
                              <a:lumOff val="50000"/>
                            </a:schemeClr>
                          </a:solidFill>
                          <a:latin typeface="Courier New" pitchFamily="49" charset="0"/>
                          <a:cs typeface="Courier New" pitchFamily="49" charset="0"/>
                        </a:rPr>
                        <a:t>ant.java.version</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Version de la JVM qui éxecute ant</a:t>
                      </a:r>
                      <a:endParaRPr lang="en-US" dirty="0">
                        <a:latin typeface="Trebuchet MS" pitchFamily="34" charset="0"/>
                      </a:endParaRPr>
                    </a:p>
                  </a:txBody>
                  <a:tcPr/>
                </a:tc>
              </a:tr>
              <a:tr h="505326">
                <a:tc>
                  <a:txBody>
                    <a:bodyPr/>
                    <a:lstStyle/>
                    <a:p>
                      <a:r>
                        <a:rPr lang="fr-FR" sz="1800" dirty="0" smtClean="0">
                          <a:solidFill>
                            <a:schemeClr val="tx1">
                              <a:lumMod val="50000"/>
                              <a:lumOff val="50000"/>
                            </a:schemeClr>
                          </a:solidFill>
                          <a:latin typeface="Courier New" pitchFamily="49" charset="0"/>
                          <a:cs typeface="Courier New" pitchFamily="49" charset="0"/>
                        </a:rPr>
                        <a:t>ant.project.name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Nom</a:t>
                      </a:r>
                      <a:r>
                        <a:rPr lang="fr-FR" baseline="0" dirty="0" smtClean="0">
                          <a:latin typeface="Trebuchet MS" pitchFamily="34" charset="0"/>
                        </a:rPr>
                        <a:t> du projet en cours d’utilisation</a:t>
                      </a:r>
                      <a:endParaRPr lang="en-US" dirty="0">
                        <a:latin typeface="Trebuchet MS" pitchFamily="34" charset="0"/>
                      </a:endParaRPr>
                    </a:p>
                  </a:txBody>
                  <a:tcPr/>
                </a:tc>
              </a:tr>
            </a:tbl>
          </a:graphicData>
        </a:graphic>
      </p:graphicFrame>
    </p:spTree>
    <p:extLst>
      <p:ext uri="{BB962C8B-B14F-4D97-AF65-F5344CB8AC3E}">
        <p14:creationId xmlns:p14="http://schemas.microsoft.com/office/powerpoint/2010/main" val="2908635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10200290" cy="1245588"/>
          </a:xfrm>
        </p:spPr>
        <p:txBody>
          <a:bodyPr/>
          <a:lstStyle/>
          <a:p>
            <a:r>
              <a:rPr lang="fr-FR" dirty="0" smtClean="0"/>
              <a:t>4. FONCTIONNEMENT DE ANT</a:t>
            </a:r>
            <a:endParaRPr lang="en-US" dirty="0"/>
          </a:p>
        </p:txBody>
      </p:sp>
      <p:sp>
        <p:nvSpPr>
          <p:cNvPr id="5" name="Espace réservé du contenu 2"/>
          <p:cNvSpPr>
            <a:spLocks noGrp="1"/>
          </p:cNvSpPr>
          <p:nvPr>
            <p:ph idx="1"/>
          </p:nvPr>
        </p:nvSpPr>
        <p:spPr>
          <a:xfrm>
            <a:off x="457200" y="1500174"/>
            <a:ext cx="10200290" cy="5215935"/>
          </a:xfrm>
        </p:spPr>
        <p:txBody>
          <a:bodyPr>
            <a:normAutofit fontScale="92500" lnSpcReduction="10000"/>
          </a:bodyPr>
          <a:lstStyle/>
          <a:p>
            <a:r>
              <a:rPr lang="fr-FR" sz="2000" dirty="0" smtClean="0">
                <a:solidFill>
                  <a:schemeClr val="tx1">
                    <a:lumMod val="75000"/>
                    <a:lumOff val="25000"/>
                  </a:schemeClr>
                </a:solidFill>
                <a:latin typeface="Trebuchet MS" pitchFamily="34" charset="0"/>
              </a:rPr>
              <a:t>Ant repose sur un </a:t>
            </a:r>
            <a:r>
              <a:rPr lang="fr-FR" sz="2000" b="1" dirty="0" smtClean="0">
                <a:solidFill>
                  <a:schemeClr val="tx1">
                    <a:lumMod val="75000"/>
                    <a:lumOff val="25000"/>
                  </a:schemeClr>
                </a:solidFill>
                <a:latin typeface="Trebuchet MS" pitchFamily="34" charset="0"/>
              </a:rPr>
              <a:t>fichier de configuration au format XML</a:t>
            </a:r>
            <a:r>
              <a:rPr lang="fr-FR" sz="2000" dirty="0" smtClean="0">
                <a:solidFill>
                  <a:schemeClr val="tx1">
                    <a:lumMod val="75000"/>
                    <a:lumOff val="25000"/>
                  </a:schemeClr>
                </a:solidFill>
                <a:latin typeface="Trebuchet MS" pitchFamily="34" charset="0"/>
              </a:rPr>
              <a:t>. Ant fournit par défaut un groupe de tâches courantes représentées sous forme d'objet en langage Java. Ant fournit également la possibilité de créer ses propres objets Java pour exécuter des tâches plus spécifiques et non fournies avec l'application de base.</a:t>
            </a:r>
          </a:p>
          <a:p>
            <a:endParaRPr lang="fr-FR" sz="2000" dirty="0" smtClean="0">
              <a:solidFill>
                <a:schemeClr val="tx1">
                  <a:lumMod val="75000"/>
                  <a:lumOff val="25000"/>
                </a:schemeClr>
              </a:solidFill>
              <a:latin typeface="Trebuchet MS" pitchFamily="34" charset="0"/>
            </a:endParaRPr>
          </a:p>
          <a:p>
            <a:endParaRPr lang="fr-FR" sz="2000" dirty="0" smtClean="0">
              <a:solidFill>
                <a:schemeClr val="tx1">
                  <a:lumMod val="75000"/>
                  <a:lumOff val="25000"/>
                </a:schemeClr>
              </a:solidFill>
              <a:latin typeface="Trebuchet MS" pitchFamily="34" charset="0"/>
            </a:endParaRPr>
          </a:p>
          <a:p>
            <a:endParaRPr lang="fr-FR" sz="2000" dirty="0" smtClean="0">
              <a:solidFill>
                <a:schemeClr val="tx1">
                  <a:lumMod val="75000"/>
                  <a:lumOff val="25000"/>
                </a:schemeClr>
              </a:solidFill>
              <a:latin typeface="Trebuchet MS" pitchFamily="34" charset="0"/>
            </a:endParaRPr>
          </a:p>
          <a:p>
            <a:endParaRPr lang="fr-FR" sz="2000" dirty="0" smtClean="0">
              <a:solidFill>
                <a:schemeClr val="tx1">
                  <a:lumMod val="75000"/>
                  <a:lumOff val="25000"/>
                </a:schemeClr>
              </a:solidFill>
              <a:latin typeface="Trebuchet MS" pitchFamily="34" charset="0"/>
            </a:endParaRPr>
          </a:p>
          <a:p>
            <a:endParaRPr lang="fr-FR" sz="2000" dirty="0" smtClean="0">
              <a:solidFill>
                <a:schemeClr val="tx1">
                  <a:lumMod val="75000"/>
                  <a:lumOff val="25000"/>
                </a:schemeClr>
              </a:solidFill>
              <a:latin typeface="Trebuchet MS" pitchFamily="34" charset="0"/>
            </a:endParaRPr>
          </a:p>
          <a:p>
            <a:endParaRPr lang="fr-FR" sz="2000" dirty="0" smtClean="0">
              <a:solidFill>
                <a:schemeClr val="tx1">
                  <a:lumMod val="75000"/>
                  <a:lumOff val="25000"/>
                </a:schemeClr>
              </a:solidFill>
              <a:latin typeface="Trebuchet MS" pitchFamily="34" charset="0"/>
            </a:endParaRPr>
          </a:p>
          <a:p>
            <a:endParaRPr lang="fr-FR" sz="2000" dirty="0" smtClean="0">
              <a:solidFill>
                <a:schemeClr val="tx1">
                  <a:lumMod val="75000"/>
                  <a:lumOff val="25000"/>
                </a:schemeClr>
              </a:solidFill>
              <a:latin typeface="Trebuchet MS" pitchFamily="34" charset="0"/>
            </a:endParaRPr>
          </a:p>
          <a:p>
            <a:pPr algn="ctr">
              <a:buNone/>
            </a:pPr>
            <a:endParaRPr lang="fr-FR" sz="1400" b="1" i="1" dirty="0" smtClean="0">
              <a:solidFill>
                <a:schemeClr val="tx1">
                  <a:lumMod val="75000"/>
                  <a:lumOff val="25000"/>
                </a:schemeClr>
              </a:solidFill>
              <a:latin typeface="Trebuchet MS" pitchFamily="34" charset="0"/>
            </a:endParaRPr>
          </a:p>
          <a:p>
            <a:pPr algn="ctr">
              <a:buNone/>
            </a:pPr>
            <a:r>
              <a:rPr lang="fr-FR" sz="1400" b="1" i="1" dirty="0" smtClean="0">
                <a:solidFill>
                  <a:schemeClr val="tx1">
                    <a:lumMod val="75000"/>
                    <a:lumOff val="25000"/>
                  </a:schemeClr>
                </a:solidFill>
                <a:latin typeface="Trebuchet MS" pitchFamily="34" charset="0"/>
              </a:rPr>
              <a:t>Structure standard d’un fichier de configuration</a:t>
            </a:r>
          </a:p>
        </p:txBody>
      </p:sp>
      <p:pic>
        <p:nvPicPr>
          <p:cNvPr id="6" name="Picture 3" descr="C:\Users\Toshiba\Documents\POO3.PNG"/>
          <p:cNvPicPr>
            <a:picLocks noChangeAspect="1" noChangeArrowheads="1"/>
          </p:cNvPicPr>
          <p:nvPr/>
        </p:nvPicPr>
        <p:blipFill>
          <a:blip r:embed="rId2"/>
          <a:srcRect/>
          <a:stretch>
            <a:fillRect/>
          </a:stretch>
        </p:blipFill>
        <p:spPr bwMode="auto">
          <a:xfrm>
            <a:off x="2714611" y="3214686"/>
            <a:ext cx="4275329" cy="2802592"/>
          </a:xfrm>
          <a:prstGeom prst="rect">
            <a:avLst/>
          </a:prstGeom>
          <a:noFill/>
        </p:spPr>
      </p:pic>
    </p:spTree>
    <p:extLst>
      <p:ext uri="{BB962C8B-B14F-4D97-AF65-F5344CB8AC3E}">
        <p14:creationId xmlns:p14="http://schemas.microsoft.com/office/powerpoint/2010/main" val="110128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8"/>
            <a:ext cx="11209283" cy="1143000"/>
          </a:xfrm>
        </p:spPr>
        <p:txBody>
          <a:bodyPr/>
          <a:lstStyle/>
          <a:p>
            <a:r>
              <a:rPr lang="fr-FR" dirty="0" smtClean="0"/>
              <a:t>5. LES CIBLES</a:t>
            </a:r>
            <a:endParaRPr lang="en-US" dirty="0"/>
          </a:p>
        </p:txBody>
      </p:sp>
      <p:sp>
        <p:nvSpPr>
          <p:cNvPr id="5" name="Espace réservé du contenu 2"/>
          <p:cNvSpPr>
            <a:spLocks noGrp="1"/>
          </p:cNvSpPr>
          <p:nvPr>
            <p:ph idx="1"/>
          </p:nvPr>
        </p:nvSpPr>
        <p:spPr>
          <a:xfrm>
            <a:off x="457199" y="1428736"/>
            <a:ext cx="11209283" cy="4857784"/>
          </a:xfrm>
        </p:spPr>
        <p:txBody>
          <a:bodyPr>
            <a:normAutofit lnSpcReduction="10000"/>
          </a:bodyPr>
          <a:lstStyle/>
          <a:p>
            <a:pPr marL="857250" lvl="1" indent="-457200" algn="just" fontAlgn="t">
              <a:buNone/>
            </a:pPr>
            <a:r>
              <a:rPr lang="fr-FR" sz="2000" b="1" dirty="0" smtClean="0">
                <a:solidFill>
                  <a:schemeClr val="tx1">
                    <a:lumMod val="75000"/>
                    <a:lumOff val="25000"/>
                  </a:schemeClr>
                </a:solidFill>
                <a:latin typeface="Trebuchet MS" pitchFamily="34" charset="0"/>
                <a:cs typeface="Courier New" pitchFamily="49" charset="0"/>
              </a:rPr>
              <a:t>a) </a:t>
            </a:r>
            <a:r>
              <a:rPr lang="fr-FR" sz="2000" b="1" i="1" dirty="0" smtClean="0">
                <a:solidFill>
                  <a:schemeClr val="tx1">
                    <a:lumMod val="75000"/>
                    <a:lumOff val="25000"/>
                  </a:schemeClr>
                </a:solidFill>
                <a:latin typeface="Trebuchet MS" pitchFamily="34" charset="0"/>
                <a:cs typeface="Courier New" pitchFamily="49" charset="0"/>
              </a:rPr>
              <a:t>Cible</a:t>
            </a:r>
            <a:r>
              <a:rPr lang="fr-FR" sz="2000" i="1" dirty="0" smtClean="0">
                <a:solidFill>
                  <a:schemeClr val="tx1">
                    <a:lumMod val="75000"/>
                    <a:lumOff val="25000"/>
                  </a:schemeClr>
                </a:solidFill>
                <a:latin typeface="Trebuchet MS" pitchFamily="34" charset="0"/>
                <a:cs typeface="Courier New" pitchFamily="49" charset="0"/>
              </a:rPr>
              <a:t> : </a:t>
            </a:r>
            <a:r>
              <a:rPr lang="fr-FR" sz="2000" dirty="0" smtClean="0">
                <a:solidFill>
                  <a:schemeClr val="tx1">
                    <a:lumMod val="75000"/>
                    <a:lumOff val="25000"/>
                  </a:schemeClr>
                </a:solidFill>
                <a:latin typeface="Trebuchet MS" pitchFamily="34" charset="0"/>
                <a:cs typeface="Courier New" pitchFamily="49" charset="0"/>
              </a:rPr>
              <a:t>Le tag </a:t>
            </a:r>
            <a:r>
              <a:rPr lang="fr-FR" sz="2000" dirty="0" smtClean="0">
                <a:solidFill>
                  <a:schemeClr val="tx1">
                    <a:lumMod val="75000"/>
                    <a:lumOff val="25000"/>
                  </a:schemeClr>
                </a:solidFill>
                <a:latin typeface="Courier New" pitchFamily="49" charset="0"/>
                <a:cs typeface="Courier New" pitchFamily="49" charset="0"/>
              </a:rPr>
              <a:t>&lt;target&gt; </a:t>
            </a:r>
            <a:r>
              <a:rPr lang="fr-FR" sz="2000" dirty="0" smtClean="0">
                <a:solidFill>
                  <a:schemeClr val="tx1">
                    <a:lumMod val="75000"/>
                    <a:lumOff val="25000"/>
                  </a:schemeClr>
                </a:solidFill>
                <a:latin typeface="Trebuchet MS" pitchFamily="34" charset="0"/>
                <a:cs typeface="Courier New" pitchFamily="49" charset="0"/>
              </a:rPr>
              <a:t>défini une cible. Une cible est un ensemble de tâches à réaliser dans un ordre précis. Ce tag possède les attributs suivants :</a:t>
            </a: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endParaRPr lang="fr-FR" sz="2000" dirty="0" smtClean="0">
              <a:solidFill>
                <a:schemeClr val="tx1">
                  <a:lumMod val="75000"/>
                  <a:lumOff val="25000"/>
                </a:schemeClr>
              </a:solidFill>
              <a:latin typeface="Trebuchet MS" pitchFamily="34" charset="0"/>
              <a:cs typeface="Courier New" pitchFamily="49" charset="0"/>
            </a:endParaRPr>
          </a:p>
          <a:p>
            <a:pPr marL="1257300" lvl="2" indent="-457200" fontAlgn="t">
              <a:buNone/>
            </a:pPr>
            <a:r>
              <a:rPr lang="fr-FR" sz="2000" dirty="0" smtClean="0">
                <a:solidFill>
                  <a:schemeClr val="tx1">
                    <a:lumMod val="75000"/>
                    <a:lumOff val="25000"/>
                  </a:schemeClr>
                </a:solidFill>
                <a:latin typeface="Trebuchet MS" pitchFamily="34" charset="0"/>
                <a:cs typeface="Courier New" pitchFamily="49" charset="0"/>
              </a:rPr>
              <a:t>Une ou  plusieurs cible peuvent être fait dans le projet et des cibles peuvent appeler d’autres cible.</a:t>
            </a:r>
          </a:p>
          <a:p>
            <a:pPr marL="1257300" lvl="2" indent="-457200" algn="just" fontAlgn="t">
              <a:buFont typeface="Wingdings" pitchFamily="2" charset="2"/>
              <a:buChar char="Ø"/>
            </a:pPr>
            <a:endParaRPr lang="fr-FR" sz="2000" b="1" i="1" dirty="0" smtClean="0">
              <a:solidFill>
                <a:schemeClr val="tx1">
                  <a:lumMod val="75000"/>
                  <a:lumOff val="25000"/>
                </a:schemeClr>
              </a:solidFill>
              <a:latin typeface="Trebuchet MS" pitchFamily="34" charset="0"/>
              <a:cs typeface="Courier New" pitchFamily="49"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423399735"/>
              </p:ext>
            </p:extLst>
          </p:nvPr>
        </p:nvGraphicFramePr>
        <p:xfrm>
          <a:off x="1000097" y="2500306"/>
          <a:ext cx="10411477" cy="2123440"/>
        </p:xfrm>
        <a:graphic>
          <a:graphicData uri="http://schemas.openxmlformats.org/drawingml/2006/table">
            <a:tbl>
              <a:tblPr firstRow="1" bandRow="1">
                <a:tableStyleId>{5940675A-B579-460E-94D1-54222C63F5DA}</a:tableStyleId>
              </a:tblPr>
              <a:tblGrid>
                <a:gridCol w="3405622"/>
                <a:gridCol w="7005855"/>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name</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Contient le nom de la cible (Obligatoire)</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description</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Contient</a:t>
                      </a:r>
                      <a:r>
                        <a:rPr lang="fr-FR" baseline="0" dirty="0" smtClean="0">
                          <a:latin typeface="Trebuchet MS" pitchFamily="34" charset="0"/>
                        </a:rPr>
                        <a:t> une brève desciption de la cible</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if</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Permet de</a:t>
                      </a:r>
                      <a:r>
                        <a:rPr lang="fr-FR" baseline="0" dirty="0" smtClean="0">
                          <a:latin typeface="Trebuchet MS" pitchFamily="34" charset="0"/>
                        </a:rPr>
                        <a:t> conditionner l’exécution à l’existence d’une propriété.</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unless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Permet</a:t>
                      </a:r>
                      <a:r>
                        <a:rPr lang="fr-FR" baseline="0" dirty="0" smtClean="0">
                          <a:latin typeface="Trebuchet MS" pitchFamily="34" charset="0"/>
                        </a:rPr>
                        <a:t> de conditionner l’exécution de l’inexistence de la définition d’une propriété)</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depends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Permet de d »finir la liste des cibles dont dépend la cible.</a:t>
                      </a:r>
                      <a:endParaRPr lang="en-US" dirty="0">
                        <a:latin typeface="Trebuchet MS" pitchFamily="34" charset="0"/>
                      </a:endParaRPr>
                    </a:p>
                  </a:txBody>
                  <a:tcPr/>
                </a:tc>
              </a:tr>
            </a:tbl>
          </a:graphicData>
        </a:graphic>
      </p:graphicFrame>
    </p:spTree>
    <p:extLst>
      <p:ext uri="{BB962C8B-B14F-4D97-AF65-F5344CB8AC3E}">
        <p14:creationId xmlns:p14="http://schemas.microsoft.com/office/powerpoint/2010/main" val="1870295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7"/>
            <a:ext cx="11020097" cy="1232397"/>
          </a:xfrm>
        </p:spPr>
        <p:txBody>
          <a:bodyPr/>
          <a:lstStyle/>
          <a:p>
            <a:r>
              <a:rPr lang="fr-FR" dirty="0" smtClean="0"/>
              <a:t>6. LES PROPRIETES</a:t>
            </a:r>
            <a:endParaRPr lang="en-US" dirty="0"/>
          </a:p>
        </p:txBody>
      </p:sp>
      <p:sp>
        <p:nvSpPr>
          <p:cNvPr id="5" name="Espace réservé du contenu 2"/>
          <p:cNvSpPr>
            <a:spLocks noGrp="1"/>
          </p:cNvSpPr>
          <p:nvPr>
            <p:ph idx="1"/>
          </p:nvPr>
        </p:nvSpPr>
        <p:spPr>
          <a:xfrm>
            <a:off x="457199" y="1600200"/>
            <a:ext cx="11020097" cy="5052848"/>
          </a:xfrm>
        </p:spPr>
        <p:txBody>
          <a:bodyPr>
            <a:normAutofit/>
          </a:bodyPr>
          <a:lstStyle/>
          <a:p>
            <a:pPr marL="457200" indent="-457200" fontAlgn="t">
              <a:buNone/>
            </a:pPr>
            <a:r>
              <a:rPr lang="fr-FR" sz="1600" dirty="0" smtClean="0">
                <a:latin typeface="Trebuchet MS" pitchFamily="34" charset="0"/>
                <a:cs typeface="Courier New" pitchFamily="49" charset="0"/>
              </a:rPr>
              <a:t>b) </a:t>
            </a:r>
            <a:r>
              <a:rPr lang="fr-FR" sz="2000" b="1" dirty="0" smtClean="0">
                <a:latin typeface="Trebuchet MS" pitchFamily="34" charset="0"/>
                <a:cs typeface="Courier New" pitchFamily="49" charset="0"/>
              </a:rPr>
              <a:t>Propriétés : </a:t>
            </a:r>
            <a:r>
              <a:rPr lang="fr-FR" sz="2000" dirty="0" smtClean="0">
                <a:latin typeface="Trebuchet MS" pitchFamily="34" charset="0"/>
                <a:cs typeface="Courier New" pitchFamily="49" charset="0"/>
              </a:rPr>
              <a:t>Le tag </a:t>
            </a:r>
            <a:r>
              <a:rPr lang="fr-FR" sz="2000" dirty="0" smtClean="0">
                <a:latin typeface="Courier New" pitchFamily="49" charset="0"/>
                <a:cs typeface="Courier New" pitchFamily="49" charset="0"/>
              </a:rPr>
              <a:t>&lt;property&gt; </a:t>
            </a:r>
            <a:r>
              <a:rPr lang="fr-FR" sz="2000" dirty="0" smtClean="0">
                <a:latin typeface="Trebuchet MS" pitchFamily="34" charset="0"/>
                <a:cs typeface="Courier New" pitchFamily="49" charset="0"/>
              </a:rPr>
              <a:t>permet de définir une propriété qui pourra être utilisée dans le projet : c’est souvent la définition d’un répertoire ou d’une variable qui sera utilisée par certaines tâches. Sa définition, en tant que propriété, permet de facilement changer sa valeur une seule fois même si la valeur de la propriété est utilisée plusieurs fois dans le projet.</a:t>
            </a:r>
          </a:p>
          <a:p>
            <a:pPr marL="457200" indent="-457200" fontAlgn="t">
              <a:buNone/>
            </a:pPr>
            <a:endParaRPr lang="fr-FR" sz="2000" dirty="0" smtClean="0">
              <a:latin typeface="Trebuchet MS" pitchFamily="34" charset="0"/>
              <a:cs typeface="Courier New" pitchFamily="49" charset="0"/>
            </a:endParaRPr>
          </a:p>
          <a:p>
            <a:pPr marL="457200" indent="-457200" algn="just" fontAlgn="t">
              <a:buNone/>
            </a:pPr>
            <a:r>
              <a:rPr lang="fr-FR" sz="2000" b="1" dirty="0">
                <a:latin typeface="Trebuchet MS" pitchFamily="34" charset="0"/>
                <a:cs typeface="Courier New" pitchFamily="49" charset="0"/>
              </a:rPr>
              <a:t>	</a:t>
            </a:r>
            <a:r>
              <a:rPr lang="fr-FR" sz="2000" b="1" dirty="0" smtClean="0">
                <a:latin typeface="Trebuchet MS" pitchFamily="34" charset="0"/>
                <a:cs typeface="Courier New" pitchFamily="49" charset="0"/>
              </a:rPr>
              <a:t>	</a:t>
            </a:r>
            <a:r>
              <a:rPr lang="fr-FR" sz="1800" dirty="0" smtClean="0">
                <a:latin typeface="Courier New" pitchFamily="49" charset="0"/>
                <a:cs typeface="Courier New" pitchFamily="49" charset="0"/>
              </a:rPr>
              <a:t>&lt;property name=</a:t>
            </a:r>
            <a:r>
              <a:rPr lang="en-US" sz="1800" dirty="0" smtClean="0">
                <a:latin typeface="Courier New" pitchFamily="49" charset="0"/>
                <a:cs typeface="Courier New" pitchFamily="49" charset="0"/>
              </a:rPr>
              <a:t>“nom_appli” value=“monAppli/&gt;</a:t>
            </a:r>
          </a:p>
          <a:p>
            <a:pPr marL="457200" indent="-457200" algn="just" fontAlgn="t">
              <a:buNone/>
            </a:pPr>
            <a:endParaRPr lang="en-US" sz="1800" dirty="0" smtClean="0">
              <a:latin typeface="Courier New" pitchFamily="49" charset="0"/>
              <a:cs typeface="Courier New" pitchFamily="49" charset="0"/>
            </a:endParaRPr>
          </a:p>
          <a:p>
            <a:pPr marL="857250" lvl="1" indent="-457200" algn="just" fontAlgn="t">
              <a:buFont typeface="Wingdings" pitchFamily="2" charset="2"/>
              <a:buChar char="Ø"/>
            </a:pPr>
            <a:r>
              <a:rPr lang="fr-FR" sz="2000" dirty="0" smtClean="0">
                <a:latin typeface="Trebuchet MS" pitchFamily="34" charset="0"/>
                <a:cs typeface="Courier New" pitchFamily="49" charset="0"/>
              </a:rPr>
              <a:t>Ils peuvent être définie de deux manières par le tag </a:t>
            </a:r>
            <a:r>
              <a:rPr lang="fr-FR" sz="2000" dirty="0" smtClean="0">
                <a:latin typeface="Courier New" pitchFamily="49" charset="0"/>
                <a:cs typeface="Courier New" pitchFamily="49" charset="0"/>
              </a:rPr>
              <a:t>&lt;property&gt; </a:t>
            </a:r>
            <a:r>
              <a:rPr lang="fr-FR" sz="2000" dirty="0" smtClean="0">
                <a:latin typeface="Trebuchet MS" pitchFamily="34" charset="0"/>
                <a:cs typeface="Courier New" pitchFamily="49" charset="0"/>
              </a:rPr>
              <a:t>ou avec l’option </a:t>
            </a:r>
            <a:r>
              <a:rPr lang="fr-FR" sz="2000" dirty="0" smtClean="0">
                <a:latin typeface="Courier New" pitchFamily="49" charset="0"/>
                <a:cs typeface="Courier New" pitchFamily="49" charset="0"/>
              </a:rPr>
              <a:t>–D </a:t>
            </a:r>
            <a:r>
              <a:rPr lang="fr-FR" sz="2000" dirty="0" smtClean="0">
                <a:latin typeface="Trebuchet MS" pitchFamily="34" charset="0"/>
                <a:cs typeface="Courier New" pitchFamily="49" charset="0"/>
              </a:rPr>
              <a:t>sur la ligne de commande lors de l’appel de la commande ant.</a:t>
            </a:r>
          </a:p>
        </p:txBody>
      </p:sp>
      <p:sp>
        <p:nvSpPr>
          <p:cNvPr id="6" name="Rectangle 5"/>
          <p:cNvSpPr/>
          <p:nvPr/>
        </p:nvSpPr>
        <p:spPr>
          <a:xfrm>
            <a:off x="1357290" y="4062584"/>
            <a:ext cx="9279140" cy="38512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72522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22639" y="189470"/>
            <a:ext cx="2833816" cy="6433752"/>
          </a:xfrm>
        </p:spPr>
        <p:txBody>
          <a:bodyPr>
            <a:normAutofit/>
          </a:bodyPr>
          <a:lstStyle/>
          <a:p>
            <a:pPr marL="0" indent="0">
              <a:buNone/>
            </a:pPr>
            <a:r>
              <a:rPr lang="en-CA" sz="1400" dirty="0" smtClean="0"/>
              <a:t>Introduction</a:t>
            </a:r>
          </a:p>
          <a:p>
            <a:pPr marL="514350" indent="-514350">
              <a:buAutoNum type="romanUcPeriod"/>
            </a:pPr>
            <a:r>
              <a:rPr lang="en-CA" sz="1400" dirty="0" smtClean="0"/>
              <a:t>Ant</a:t>
            </a:r>
          </a:p>
          <a:p>
            <a:pPr marL="0" indent="0">
              <a:buNone/>
            </a:pPr>
            <a:r>
              <a:rPr lang="en-CA" sz="1400" dirty="0"/>
              <a:t> </a:t>
            </a:r>
            <a:r>
              <a:rPr lang="en-CA" sz="1400" dirty="0" smtClean="0"/>
              <a:t>   1. Presentation</a:t>
            </a:r>
          </a:p>
          <a:p>
            <a:pPr marL="0" indent="0">
              <a:buNone/>
            </a:pPr>
            <a:r>
              <a:rPr lang="en-CA" sz="1400" dirty="0"/>
              <a:t> </a:t>
            </a:r>
            <a:r>
              <a:rPr lang="en-CA" sz="1400" dirty="0" smtClean="0"/>
              <a:t>   2. Installation</a:t>
            </a:r>
          </a:p>
          <a:p>
            <a:pPr marL="0" indent="0">
              <a:buNone/>
            </a:pPr>
            <a:r>
              <a:rPr lang="en-CA" sz="1400" dirty="0"/>
              <a:t> </a:t>
            </a:r>
            <a:r>
              <a:rPr lang="en-CA" sz="1400" dirty="0" smtClean="0"/>
              <a:t>   3. Execution de Ant </a:t>
            </a:r>
          </a:p>
          <a:p>
            <a:pPr marL="0" indent="0">
              <a:buNone/>
            </a:pPr>
            <a:r>
              <a:rPr lang="en-CA" sz="1400" dirty="0"/>
              <a:t> </a:t>
            </a:r>
            <a:r>
              <a:rPr lang="en-CA" sz="1400" dirty="0" smtClean="0"/>
              <a:t>   4. Fonctionnement de Ant</a:t>
            </a:r>
          </a:p>
          <a:p>
            <a:pPr marL="0" indent="0">
              <a:buNone/>
            </a:pPr>
            <a:r>
              <a:rPr lang="en-CA" sz="1400" dirty="0"/>
              <a:t> </a:t>
            </a:r>
            <a:r>
              <a:rPr lang="en-CA" sz="1400" dirty="0" smtClean="0"/>
              <a:t>   5. Les cibles </a:t>
            </a:r>
          </a:p>
          <a:p>
            <a:pPr marL="0" indent="0">
              <a:buNone/>
            </a:pPr>
            <a:r>
              <a:rPr lang="en-CA" sz="1400" dirty="0"/>
              <a:t> </a:t>
            </a:r>
            <a:r>
              <a:rPr lang="en-CA" sz="1400" dirty="0" smtClean="0"/>
              <a:t>   6. Les proprieties </a:t>
            </a:r>
          </a:p>
          <a:p>
            <a:pPr marL="0" indent="0">
              <a:buNone/>
            </a:pPr>
            <a:r>
              <a:rPr lang="en-CA" sz="1400" dirty="0"/>
              <a:t> </a:t>
            </a:r>
            <a:r>
              <a:rPr lang="en-CA" sz="1400" dirty="0" smtClean="0"/>
              <a:t>   7. Les taches</a:t>
            </a:r>
          </a:p>
          <a:p>
            <a:pPr marL="0" indent="0">
              <a:buNone/>
            </a:pPr>
            <a:r>
              <a:rPr lang="en-CA" sz="1400" dirty="0"/>
              <a:t> </a:t>
            </a:r>
            <a:r>
              <a:rPr lang="en-CA" sz="1400" dirty="0" smtClean="0"/>
              <a:t>   8. D’autres balises utiles</a:t>
            </a:r>
          </a:p>
        </p:txBody>
      </p:sp>
      <p:sp>
        <p:nvSpPr>
          <p:cNvPr id="4" name="Espace réservé du contenu 2"/>
          <p:cNvSpPr txBox="1">
            <a:spLocks/>
          </p:cNvSpPr>
          <p:nvPr/>
        </p:nvSpPr>
        <p:spPr>
          <a:xfrm>
            <a:off x="4296033" y="1005016"/>
            <a:ext cx="2833816" cy="64337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CA" sz="1400" dirty="0" smtClean="0"/>
              <a:t>II.     Maven</a:t>
            </a:r>
          </a:p>
          <a:p>
            <a:pPr marL="0" indent="0">
              <a:buFont typeface="Arial" panose="020B0604020202020204" pitchFamily="34" charset="0"/>
              <a:buNone/>
            </a:pPr>
            <a:r>
              <a:rPr lang="en-CA" sz="1400" dirty="0" smtClean="0"/>
              <a:t>        Presentation</a:t>
            </a:r>
          </a:p>
          <a:p>
            <a:pPr marL="0" indent="0">
              <a:buFont typeface="Arial" panose="020B0604020202020204" pitchFamily="34" charset="0"/>
              <a:buNone/>
            </a:pPr>
            <a:r>
              <a:rPr lang="en-CA" sz="1400" dirty="0" smtClean="0"/>
              <a:t>      1. Le Project Object Model (POM)</a:t>
            </a:r>
          </a:p>
          <a:p>
            <a:pPr marL="0" indent="0">
              <a:buFont typeface="Arial" panose="020B0604020202020204" pitchFamily="34" charset="0"/>
              <a:buNone/>
            </a:pPr>
            <a:r>
              <a:rPr lang="en-CA" sz="1400" dirty="0" smtClean="0"/>
              <a:t>      2. Arborescence du repertoire de base </a:t>
            </a:r>
          </a:p>
          <a:p>
            <a:pPr marL="0" indent="0">
              <a:buFont typeface="Arial" panose="020B0604020202020204" pitchFamily="34" charset="0"/>
              <a:buNone/>
            </a:pPr>
            <a:r>
              <a:rPr lang="en-CA" sz="1400" dirty="0" smtClean="0"/>
              <a:t>      3. Le cycle de vie du projet </a:t>
            </a:r>
          </a:p>
          <a:p>
            <a:pPr marL="0" indent="0">
              <a:buFont typeface="Arial" panose="020B0604020202020204" pitchFamily="34" charset="0"/>
              <a:buNone/>
            </a:pPr>
            <a:r>
              <a:rPr lang="en-CA" sz="1400" dirty="0" smtClean="0"/>
              <a:t>      4. Dependances transitives et portees des dependances </a:t>
            </a:r>
          </a:p>
          <a:p>
            <a:pPr marL="0" indent="0">
              <a:buFont typeface="Arial" panose="020B0604020202020204" pitchFamily="34" charset="0"/>
              <a:buNone/>
            </a:pPr>
            <a:r>
              <a:rPr lang="en-CA" sz="1400" dirty="0" smtClean="0"/>
              <a:t>      5. Les plugnis </a:t>
            </a:r>
          </a:p>
          <a:p>
            <a:pPr marL="0" indent="0">
              <a:buFont typeface="Arial" panose="020B0604020202020204" pitchFamily="34" charset="0"/>
              <a:buNone/>
            </a:pPr>
            <a:r>
              <a:rPr lang="en-CA" sz="1400" dirty="0" smtClean="0"/>
              <a:t>      6. Communication de projet </a:t>
            </a:r>
          </a:p>
          <a:p>
            <a:pPr marL="0" indent="0">
              <a:buFont typeface="Arial" panose="020B0604020202020204" pitchFamily="34" charset="0"/>
              <a:buNone/>
            </a:pPr>
            <a:r>
              <a:rPr lang="en-CA" sz="1400" dirty="0" smtClean="0"/>
              <a:t>      7.Installation et configuration</a:t>
            </a:r>
          </a:p>
          <a:p>
            <a:pPr marL="0" indent="0">
              <a:buFont typeface="Arial" panose="020B0604020202020204" pitchFamily="34" charset="0"/>
              <a:buNone/>
            </a:pPr>
            <a:r>
              <a:rPr lang="en-CA" sz="1400" dirty="0" smtClean="0"/>
              <a:t>      8. </a:t>
            </a:r>
            <a:r>
              <a:rPr lang="en-CA" sz="1400" dirty="0" err="1" smtClean="0"/>
              <a:t>Création</a:t>
            </a:r>
            <a:r>
              <a:rPr lang="en-CA" sz="1400" dirty="0" smtClean="0"/>
              <a:t> </a:t>
            </a:r>
            <a:r>
              <a:rPr lang="en-CA" sz="1400" dirty="0" smtClean="0"/>
              <a:t>de l’application web</a:t>
            </a:r>
          </a:p>
        </p:txBody>
      </p:sp>
      <p:sp>
        <p:nvSpPr>
          <p:cNvPr id="5" name="Espace réservé du contenu 2"/>
          <p:cNvSpPr txBox="1">
            <a:spLocks/>
          </p:cNvSpPr>
          <p:nvPr/>
        </p:nvSpPr>
        <p:spPr>
          <a:xfrm>
            <a:off x="8905104" y="4506098"/>
            <a:ext cx="2833816" cy="64337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CA" sz="1400" dirty="0" smtClean="0"/>
              <a:t>III.    JUnit</a:t>
            </a:r>
          </a:p>
          <a:p>
            <a:pPr marL="0" indent="0">
              <a:buFont typeface="Arial" panose="020B0604020202020204" pitchFamily="34" charset="0"/>
              <a:buNone/>
            </a:pPr>
            <a:r>
              <a:rPr lang="en-CA" sz="1400" dirty="0" smtClean="0"/>
              <a:t>    1. Presentation</a:t>
            </a:r>
          </a:p>
          <a:p>
            <a:pPr marL="0" indent="0">
              <a:buFont typeface="Arial" panose="020B0604020202020204" pitchFamily="34" charset="0"/>
              <a:buNone/>
            </a:pPr>
            <a:r>
              <a:rPr lang="en-CA" sz="1400" dirty="0" smtClean="0"/>
              <a:t>    2. Ecriture des cas de test</a:t>
            </a:r>
          </a:p>
          <a:p>
            <a:pPr marL="0" indent="0">
              <a:buFont typeface="Arial" panose="020B0604020202020204" pitchFamily="34" charset="0"/>
              <a:buNone/>
            </a:pPr>
            <a:r>
              <a:rPr lang="en-CA" sz="1400" dirty="0" smtClean="0"/>
              <a:t>    3. Initialisation des cas des de test</a:t>
            </a:r>
          </a:p>
          <a:p>
            <a:pPr marL="0" indent="0">
              <a:buFont typeface="Arial" panose="020B0604020202020204" pitchFamily="34" charset="0"/>
              <a:buNone/>
            </a:pPr>
            <a:r>
              <a:rPr lang="en-CA" sz="1400" dirty="0" smtClean="0"/>
              <a:t>    4. les innovations de JUnit 4</a:t>
            </a:r>
          </a:p>
          <a:p>
            <a:pPr marL="0" indent="0">
              <a:buFont typeface="Arial" panose="020B0604020202020204" pitchFamily="34" charset="0"/>
              <a:buNone/>
            </a:pPr>
            <a:r>
              <a:rPr lang="en-CA" sz="1400" dirty="0" smtClean="0"/>
              <a:t>Conclusion</a:t>
            </a:r>
            <a:endParaRPr lang="fr-FR" sz="1400" dirty="0"/>
          </a:p>
        </p:txBody>
      </p:sp>
    </p:spTree>
    <p:extLst>
      <p:ext uri="{BB962C8B-B14F-4D97-AF65-F5344CB8AC3E}">
        <p14:creationId xmlns:p14="http://schemas.microsoft.com/office/powerpoint/2010/main" val="3661363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7"/>
            <a:ext cx="11430000" cy="1220861"/>
          </a:xfrm>
        </p:spPr>
        <p:txBody>
          <a:bodyPr/>
          <a:lstStyle/>
          <a:p>
            <a:r>
              <a:rPr lang="fr-FR" dirty="0" smtClean="0"/>
              <a:t>7. LES TÂCHES</a:t>
            </a:r>
            <a:endParaRPr lang="en-US" dirty="0"/>
          </a:p>
        </p:txBody>
      </p:sp>
      <p:sp>
        <p:nvSpPr>
          <p:cNvPr id="5" name="Espace réservé du contenu 2"/>
          <p:cNvSpPr>
            <a:spLocks noGrp="1"/>
          </p:cNvSpPr>
          <p:nvPr>
            <p:ph idx="1"/>
          </p:nvPr>
        </p:nvSpPr>
        <p:spPr>
          <a:xfrm>
            <a:off x="457200" y="1600200"/>
            <a:ext cx="11430000" cy="5005552"/>
          </a:xfrm>
        </p:spPr>
        <p:txBody>
          <a:bodyPr>
            <a:normAutofit/>
          </a:bodyPr>
          <a:lstStyle/>
          <a:p>
            <a:pPr marL="857250" lvl="1" indent="-457200" fontAlgn="t">
              <a:buNone/>
            </a:pPr>
            <a:r>
              <a:rPr lang="fr-FR" sz="2000" b="1" dirty="0" smtClean="0">
                <a:solidFill>
                  <a:schemeClr val="tx1">
                    <a:lumMod val="75000"/>
                    <a:lumOff val="25000"/>
                  </a:schemeClr>
                </a:solidFill>
                <a:latin typeface="Trebuchet MS" pitchFamily="34" charset="0"/>
                <a:cs typeface="Courier New" pitchFamily="49" charset="0"/>
              </a:rPr>
              <a:t>c) </a:t>
            </a:r>
            <a:r>
              <a:rPr lang="fr-FR" sz="2000" b="1" i="1" dirty="0" smtClean="0">
                <a:solidFill>
                  <a:schemeClr val="tx1">
                    <a:lumMod val="75000"/>
                    <a:lumOff val="25000"/>
                  </a:schemeClr>
                </a:solidFill>
                <a:latin typeface="Trebuchet MS" pitchFamily="34" charset="0"/>
                <a:cs typeface="Courier New" pitchFamily="49" charset="0"/>
              </a:rPr>
              <a:t>Tâche</a:t>
            </a:r>
            <a:r>
              <a:rPr lang="fr-FR" sz="2000" i="1" dirty="0" smtClean="0">
                <a:solidFill>
                  <a:schemeClr val="tx1">
                    <a:lumMod val="75000"/>
                    <a:lumOff val="25000"/>
                  </a:schemeClr>
                </a:solidFill>
                <a:latin typeface="Trebuchet MS" pitchFamily="34" charset="0"/>
                <a:cs typeface="Courier New" pitchFamily="49" charset="0"/>
              </a:rPr>
              <a:t> : </a:t>
            </a:r>
            <a:r>
              <a:rPr lang="fr-FR" sz="2000" dirty="0" smtClean="0">
                <a:solidFill>
                  <a:schemeClr val="tx1">
                    <a:lumMod val="75000"/>
                    <a:lumOff val="25000"/>
                  </a:schemeClr>
                </a:solidFill>
                <a:latin typeface="Trebuchet MS" pitchFamily="34" charset="0"/>
                <a:cs typeface="Courier New" pitchFamily="49" charset="0"/>
              </a:rPr>
              <a:t>Une tâche est une unité de traitements contenue dans une class Java qui implémente l’interface org.apache.ant.Task.  Dans le fichier de configuration, une tâche est un tag qui peut avoir des paramètres pour configurer le traitement à réaliser. Une tâche est obligatoirement incluse dans une cible.</a:t>
            </a:r>
          </a:p>
          <a:p>
            <a:pPr marL="857250" lvl="1" indent="-457200"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Pour une liste exhaustive des tâches vous aurez à consulter le document qui est fourni dans l’exposé.</a:t>
            </a:r>
          </a:p>
          <a:p>
            <a:pPr marL="857250" lvl="1" indent="-457200" fontAlgn="t">
              <a:buNone/>
            </a:pPr>
            <a:r>
              <a:rPr lang="fr-FR" sz="2000" b="1" dirty="0">
                <a:solidFill>
                  <a:schemeClr val="tx1">
                    <a:lumMod val="75000"/>
                    <a:lumOff val="25000"/>
                  </a:schemeClr>
                </a:solidFill>
                <a:latin typeface="Trebuchet MS" pitchFamily="34" charset="0"/>
                <a:cs typeface="Courier New" pitchFamily="49" charset="0"/>
              </a:rPr>
              <a:t>	</a:t>
            </a:r>
          </a:p>
        </p:txBody>
      </p:sp>
    </p:spTree>
    <p:extLst>
      <p:ext uri="{BB962C8B-B14F-4D97-AF65-F5344CB8AC3E}">
        <p14:creationId xmlns:p14="http://schemas.microsoft.com/office/powerpoint/2010/main" val="84566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8"/>
            <a:ext cx="10862441" cy="1243932"/>
          </a:xfrm>
        </p:spPr>
        <p:txBody>
          <a:bodyPr/>
          <a:lstStyle/>
          <a:p>
            <a:r>
              <a:rPr lang="fr-FR" dirty="0" smtClean="0"/>
              <a:t>EXEMPLE</a:t>
            </a:r>
            <a:endParaRPr lang="en-US" dirty="0"/>
          </a:p>
        </p:txBody>
      </p:sp>
      <p:sp>
        <p:nvSpPr>
          <p:cNvPr id="5" name="Espace réservé du contenu 2"/>
          <p:cNvSpPr>
            <a:spLocks noGrp="1"/>
          </p:cNvSpPr>
          <p:nvPr>
            <p:ph idx="1"/>
          </p:nvPr>
        </p:nvSpPr>
        <p:spPr>
          <a:xfrm>
            <a:off x="457199" y="1600199"/>
            <a:ext cx="10862441" cy="5100145"/>
          </a:xfrm>
        </p:spPr>
        <p:txBody>
          <a:bodyPr>
            <a:normAutofit/>
          </a:bodyPr>
          <a:lstStyle/>
          <a:p>
            <a:pPr marL="857250" lvl="1" indent="-457200" algn="just"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Voici un build.xml qui affiche de ligne de message</a:t>
            </a:r>
            <a:endParaRPr lang="fr-FR" sz="2000" dirty="0">
              <a:solidFill>
                <a:schemeClr val="tx1">
                  <a:lumMod val="75000"/>
                  <a:lumOff val="25000"/>
                </a:schemeClr>
              </a:solidFill>
              <a:latin typeface="Trebuchet MS" pitchFamily="34" charset="0"/>
              <a:cs typeface="Courier New" pitchFamily="49" charset="0"/>
            </a:endParaRPr>
          </a:p>
        </p:txBody>
      </p:sp>
      <p:pic>
        <p:nvPicPr>
          <p:cNvPr id="6" name="Picture 2" descr="C:\Users\Toshiba\Documents\POO4.PNG"/>
          <p:cNvPicPr>
            <a:picLocks noChangeAspect="1" noChangeArrowheads="1"/>
          </p:cNvPicPr>
          <p:nvPr/>
        </p:nvPicPr>
        <p:blipFill>
          <a:blip r:embed="rId2"/>
          <a:srcRect/>
          <a:stretch>
            <a:fillRect/>
          </a:stretch>
        </p:blipFill>
        <p:spPr bwMode="auto">
          <a:xfrm>
            <a:off x="1357290" y="2143115"/>
            <a:ext cx="8014878" cy="2643375"/>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pic>
        <p:nvPicPr>
          <p:cNvPr id="7" name="Picture 2" descr="C:\Users\Toshiba\Documents\POO5.PNG"/>
          <p:cNvPicPr>
            <a:picLocks noChangeAspect="1" noChangeArrowheads="1"/>
          </p:cNvPicPr>
          <p:nvPr/>
        </p:nvPicPr>
        <p:blipFill>
          <a:blip r:embed="rId3"/>
          <a:srcRect/>
          <a:stretch>
            <a:fillRect/>
          </a:stretch>
        </p:blipFill>
        <p:spPr bwMode="auto">
          <a:xfrm>
            <a:off x="1428727" y="4786322"/>
            <a:ext cx="7637707" cy="1499394"/>
          </a:xfrm>
          <a:prstGeom prst="rect">
            <a:avLst/>
          </a:prstGeom>
          <a:noFill/>
        </p:spPr>
      </p:pic>
    </p:spTree>
    <p:extLst>
      <p:ext uri="{BB962C8B-B14F-4D97-AF65-F5344CB8AC3E}">
        <p14:creationId xmlns:p14="http://schemas.microsoft.com/office/powerpoint/2010/main" val="82820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11130455" cy="1247778"/>
          </a:xfrm>
        </p:spPr>
        <p:txBody>
          <a:bodyPr/>
          <a:lstStyle/>
          <a:p>
            <a:r>
              <a:rPr lang="fr-FR" dirty="0" smtClean="0"/>
              <a:t>EXEMPLE</a:t>
            </a:r>
            <a:endParaRPr lang="en-US" dirty="0"/>
          </a:p>
        </p:txBody>
      </p:sp>
      <p:sp>
        <p:nvSpPr>
          <p:cNvPr id="5" name="Espace réservé du contenu 2"/>
          <p:cNvSpPr>
            <a:spLocks noGrp="1"/>
          </p:cNvSpPr>
          <p:nvPr>
            <p:ph idx="1"/>
          </p:nvPr>
        </p:nvSpPr>
        <p:spPr>
          <a:xfrm>
            <a:off x="457200" y="1600200"/>
            <a:ext cx="11130455" cy="5115910"/>
          </a:xfrm>
        </p:spPr>
        <p:txBody>
          <a:bodyPr>
            <a:normAutofit/>
          </a:bodyPr>
          <a:lstStyle/>
          <a:p>
            <a:pPr marL="857250" lvl="1" indent="-457200" algn="just"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Le programme affiche deux messages à la console à savoir « avec une instruction ça marche » et « avec plusieurs instructions c’est toujours bon ».</a:t>
            </a:r>
          </a:p>
          <a:p>
            <a:pPr marL="857250" lvl="1" indent="-457200" algn="just"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Dans le programme précédent les tâches « echo » sont utiliser pour afficher les messages qui sont comprises dans leurs balises. </a:t>
            </a:r>
          </a:p>
          <a:p>
            <a:pPr marL="857250" lvl="1" indent="-457200" algn="just"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De plus on a définit la cible par défaut qui est « init » qui sera exécutée par défaut.</a:t>
            </a:r>
            <a:endParaRPr lang="fr-FR" sz="2000" dirty="0">
              <a:solidFill>
                <a:schemeClr val="tx1">
                  <a:lumMod val="75000"/>
                  <a:lumOff val="25000"/>
                </a:schemeClr>
              </a:solidFill>
              <a:latin typeface="Trebuchet MS" pitchFamily="34" charset="0"/>
              <a:cs typeface="Courier New" pitchFamily="49" charset="0"/>
            </a:endParaRPr>
          </a:p>
        </p:txBody>
      </p:sp>
      <p:pic>
        <p:nvPicPr>
          <p:cNvPr id="6" name="Picture 2" descr="C:\Users\Toshiba\Documents\POO5.PNG"/>
          <p:cNvPicPr>
            <a:picLocks noChangeAspect="1" noChangeArrowheads="1"/>
          </p:cNvPicPr>
          <p:nvPr/>
        </p:nvPicPr>
        <p:blipFill>
          <a:blip r:embed="rId2"/>
          <a:srcRect/>
          <a:stretch>
            <a:fillRect/>
          </a:stretch>
        </p:blipFill>
        <p:spPr bwMode="auto">
          <a:xfrm>
            <a:off x="1571604" y="4714884"/>
            <a:ext cx="8567772" cy="1504028"/>
          </a:xfrm>
          <a:prstGeom prst="rect">
            <a:avLst/>
          </a:prstGeom>
          <a:noFill/>
        </p:spPr>
      </p:pic>
      <p:sp>
        <p:nvSpPr>
          <p:cNvPr id="7" name="Ellipse 6"/>
          <p:cNvSpPr/>
          <p:nvPr/>
        </p:nvSpPr>
        <p:spPr>
          <a:xfrm>
            <a:off x="1500166" y="5143512"/>
            <a:ext cx="8019394" cy="7798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6447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8"/>
            <a:ext cx="11193517" cy="1228552"/>
          </a:xfrm>
        </p:spPr>
        <p:txBody>
          <a:bodyPr/>
          <a:lstStyle/>
          <a:p>
            <a:r>
              <a:rPr lang="fr-FR" dirty="0" smtClean="0"/>
              <a:t>EXEMPLE 2</a:t>
            </a:r>
            <a:endParaRPr lang="en-US" dirty="0"/>
          </a:p>
        </p:txBody>
      </p:sp>
      <p:sp>
        <p:nvSpPr>
          <p:cNvPr id="5" name="Espace réservé du contenu 2"/>
          <p:cNvSpPr>
            <a:spLocks noGrp="1"/>
          </p:cNvSpPr>
          <p:nvPr>
            <p:ph idx="1"/>
          </p:nvPr>
        </p:nvSpPr>
        <p:spPr>
          <a:xfrm>
            <a:off x="457199" y="1600199"/>
            <a:ext cx="11193517" cy="5037083"/>
          </a:xfrm>
        </p:spPr>
        <p:txBody>
          <a:bodyPr>
            <a:normAutofit/>
          </a:bodyPr>
          <a:lstStyle/>
          <a:p>
            <a:pPr marL="857250" lvl="1" indent="-457200" algn="just" fontAlgn="t">
              <a:buFont typeface="Wingdings" pitchFamily="2" charset="2"/>
              <a:buChar char="Ø"/>
            </a:pPr>
            <a:r>
              <a:rPr lang="fr-FR" sz="2000" dirty="0" smtClean="0">
                <a:solidFill>
                  <a:schemeClr val="tx1">
                    <a:lumMod val="75000"/>
                    <a:lumOff val="25000"/>
                  </a:schemeClr>
                </a:solidFill>
                <a:latin typeface="Trebuchet MS" pitchFamily="34" charset="0"/>
                <a:cs typeface="Courier New" pitchFamily="49" charset="0"/>
              </a:rPr>
              <a:t>Voici un deuxième exemple pour mieux comprendre</a:t>
            </a:r>
            <a:endParaRPr lang="fr-FR" sz="2000" dirty="0">
              <a:solidFill>
                <a:schemeClr val="tx1">
                  <a:lumMod val="75000"/>
                  <a:lumOff val="25000"/>
                </a:schemeClr>
              </a:solidFill>
              <a:latin typeface="Trebuchet MS" pitchFamily="34" charset="0"/>
              <a:cs typeface="Courier New" pitchFamily="49" charset="0"/>
            </a:endParaRPr>
          </a:p>
        </p:txBody>
      </p:sp>
      <p:pic>
        <p:nvPicPr>
          <p:cNvPr id="6" name="Picture 2" descr="C:\Users\Toshiba\Documents\POO6.PNG"/>
          <p:cNvPicPr>
            <a:picLocks noChangeAspect="1" noChangeArrowheads="1"/>
          </p:cNvPicPr>
          <p:nvPr/>
        </p:nvPicPr>
        <p:blipFill>
          <a:blip r:embed="rId2"/>
          <a:srcRect/>
          <a:stretch>
            <a:fillRect/>
          </a:stretch>
        </p:blipFill>
        <p:spPr bwMode="auto">
          <a:xfrm>
            <a:off x="1357290" y="2143116"/>
            <a:ext cx="8914916" cy="2610690"/>
          </a:xfrm>
          <a:prstGeom prst="rect">
            <a:avLst/>
          </a:prstGeom>
          <a:noFill/>
        </p:spPr>
      </p:pic>
      <p:pic>
        <p:nvPicPr>
          <p:cNvPr id="7" name="Picture 3" descr="C:\Users\Toshiba\Documents\POO7.PNG"/>
          <p:cNvPicPr>
            <a:picLocks noChangeAspect="1" noChangeArrowheads="1"/>
          </p:cNvPicPr>
          <p:nvPr/>
        </p:nvPicPr>
        <p:blipFill>
          <a:blip r:embed="rId3"/>
          <a:srcRect/>
          <a:stretch>
            <a:fillRect/>
          </a:stretch>
        </p:blipFill>
        <p:spPr bwMode="auto">
          <a:xfrm>
            <a:off x="1285851" y="4572007"/>
            <a:ext cx="8842163" cy="1622083"/>
          </a:xfrm>
          <a:prstGeom prst="rect">
            <a:avLst/>
          </a:prstGeom>
          <a:noFill/>
        </p:spPr>
      </p:pic>
    </p:spTree>
    <p:extLst>
      <p:ext uri="{BB962C8B-B14F-4D97-AF65-F5344CB8AC3E}">
        <p14:creationId xmlns:p14="http://schemas.microsoft.com/office/powerpoint/2010/main" val="98601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7"/>
            <a:ext cx="11256579" cy="1260135"/>
          </a:xfrm>
        </p:spPr>
        <p:txBody>
          <a:bodyPr/>
          <a:lstStyle/>
          <a:p>
            <a:r>
              <a:rPr lang="fr-FR" dirty="0" smtClean="0"/>
              <a:t>EXEMPLE 2</a:t>
            </a:r>
            <a:endParaRPr lang="en-US" dirty="0"/>
          </a:p>
        </p:txBody>
      </p:sp>
      <p:sp>
        <p:nvSpPr>
          <p:cNvPr id="5" name="Espace réservé du contenu 2"/>
          <p:cNvSpPr>
            <a:spLocks noGrp="1"/>
          </p:cNvSpPr>
          <p:nvPr>
            <p:ph idx="1"/>
          </p:nvPr>
        </p:nvSpPr>
        <p:spPr>
          <a:xfrm>
            <a:off x="457199" y="1600200"/>
            <a:ext cx="11256579" cy="4989786"/>
          </a:xfrm>
        </p:spPr>
        <p:txBody>
          <a:bodyPr>
            <a:normAutofit/>
          </a:bodyPr>
          <a:lstStyle/>
          <a:p>
            <a:pPr lvl="1">
              <a:buFont typeface="Wingdings" pitchFamily="2" charset="2"/>
              <a:buChar char="Ø"/>
            </a:pPr>
            <a:r>
              <a:rPr lang="fr-FR" sz="2000" dirty="0" smtClean="0">
                <a:solidFill>
                  <a:schemeClr val="tx1">
                    <a:lumMod val="75000"/>
                    <a:lumOff val="25000"/>
                  </a:schemeClr>
                </a:solidFill>
                <a:latin typeface="Trebuchet MS" pitchFamily="34" charset="0"/>
              </a:rPr>
              <a:t>Ici nous avons exemple plus fourni qui propose la création d’un répertoire en plus de l’affichage des messages à la console.</a:t>
            </a:r>
          </a:p>
          <a:p>
            <a:pPr lvl="1">
              <a:buFont typeface="Wingdings" pitchFamily="2" charset="2"/>
              <a:buChar char="Ø"/>
            </a:pPr>
            <a:r>
              <a:rPr lang="fr-FR" sz="2000" dirty="0" smtClean="0">
                <a:solidFill>
                  <a:schemeClr val="tx1">
                    <a:lumMod val="75000"/>
                    <a:lumOff val="25000"/>
                  </a:schemeClr>
                </a:solidFill>
                <a:latin typeface="Trebuchet MS" pitchFamily="34" charset="0"/>
              </a:rPr>
              <a:t>Comme on peu le voir le répertoire créé par le « mkdir » est bel et bien là</a:t>
            </a:r>
          </a:p>
          <a:p>
            <a:pPr lvl="1">
              <a:buFont typeface="Wingdings" pitchFamily="2" charset="2"/>
              <a:buChar char="Ø"/>
            </a:pPr>
            <a:endParaRPr lang="fr-FR" sz="2000" dirty="0" smtClean="0">
              <a:solidFill>
                <a:schemeClr val="tx1">
                  <a:lumMod val="75000"/>
                  <a:lumOff val="25000"/>
                </a:schemeClr>
              </a:solidFill>
              <a:latin typeface="Trebuchet MS" pitchFamily="34" charset="0"/>
            </a:endParaRPr>
          </a:p>
          <a:p>
            <a:pPr lvl="1">
              <a:buFont typeface="Wingdings" pitchFamily="2" charset="2"/>
              <a:buChar char="Ø"/>
            </a:pPr>
            <a:endParaRPr lang="fr-FR" sz="2000" dirty="0" smtClean="0">
              <a:solidFill>
                <a:schemeClr val="tx1">
                  <a:lumMod val="75000"/>
                  <a:lumOff val="25000"/>
                </a:schemeClr>
              </a:solidFill>
              <a:latin typeface="Trebuchet MS" pitchFamily="34" charset="0"/>
            </a:endParaRPr>
          </a:p>
          <a:p>
            <a:pPr lvl="1">
              <a:buFont typeface="Wingdings" pitchFamily="2" charset="2"/>
              <a:buChar char="Ø"/>
            </a:pPr>
            <a:endParaRPr lang="fr-FR" sz="2000" dirty="0" smtClean="0">
              <a:solidFill>
                <a:schemeClr val="tx1">
                  <a:lumMod val="75000"/>
                  <a:lumOff val="25000"/>
                </a:schemeClr>
              </a:solidFill>
              <a:latin typeface="Trebuchet MS" pitchFamily="34" charset="0"/>
            </a:endParaRPr>
          </a:p>
          <a:p>
            <a:pPr lvl="1">
              <a:buFont typeface="Wingdings" pitchFamily="2" charset="2"/>
              <a:buChar char="Ø"/>
            </a:pPr>
            <a:endParaRPr lang="fr-FR" sz="2000" dirty="0" smtClean="0">
              <a:solidFill>
                <a:schemeClr val="tx1">
                  <a:lumMod val="75000"/>
                  <a:lumOff val="25000"/>
                </a:schemeClr>
              </a:solidFill>
              <a:latin typeface="Trebuchet MS" pitchFamily="34" charset="0"/>
            </a:endParaRPr>
          </a:p>
          <a:p>
            <a:pPr lvl="1">
              <a:buFont typeface="Wingdings" pitchFamily="2" charset="2"/>
              <a:buChar char="Ø"/>
            </a:pPr>
            <a:r>
              <a:rPr lang="fr-FR" sz="2000" dirty="0" smtClean="0">
                <a:solidFill>
                  <a:schemeClr val="tx1">
                    <a:lumMod val="75000"/>
                    <a:lumOff val="25000"/>
                  </a:schemeClr>
                </a:solidFill>
                <a:latin typeface="Trebuchet MS" pitchFamily="34" charset="0"/>
              </a:rPr>
              <a:t>A noter la manière dont nous avons eu recours à une propriété prédéfinie qui est le nom du projet via la propriété </a:t>
            </a:r>
            <a:r>
              <a:rPr lang="fr-FR" sz="2000" b="1" i="1" dirty="0" smtClean="0">
                <a:solidFill>
                  <a:schemeClr val="tx1">
                    <a:lumMod val="75000"/>
                    <a:lumOff val="25000"/>
                  </a:schemeClr>
                </a:solidFill>
                <a:latin typeface="Trebuchet MS" pitchFamily="34" charset="0"/>
              </a:rPr>
              <a:t>ant.project.name</a:t>
            </a:r>
            <a:endParaRPr lang="en-US" sz="2000" b="1" i="1" dirty="0">
              <a:solidFill>
                <a:schemeClr val="tx1">
                  <a:lumMod val="75000"/>
                  <a:lumOff val="25000"/>
                </a:schemeClr>
              </a:solidFill>
              <a:latin typeface="Trebuchet MS" pitchFamily="34" charset="0"/>
            </a:endParaRPr>
          </a:p>
        </p:txBody>
      </p:sp>
      <p:pic>
        <p:nvPicPr>
          <p:cNvPr id="6" name="Picture 2" descr="C:\Users\Toshiba\Documents\POO8.PNG"/>
          <p:cNvPicPr>
            <a:picLocks noChangeAspect="1" noChangeArrowheads="1"/>
          </p:cNvPicPr>
          <p:nvPr/>
        </p:nvPicPr>
        <p:blipFill>
          <a:blip r:embed="rId2"/>
          <a:srcRect/>
          <a:stretch>
            <a:fillRect/>
          </a:stretch>
        </p:blipFill>
        <p:spPr bwMode="auto">
          <a:xfrm>
            <a:off x="1214414" y="3143248"/>
            <a:ext cx="9575976" cy="1121936"/>
          </a:xfrm>
          <a:prstGeom prst="rect">
            <a:avLst/>
          </a:prstGeom>
          <a:noFill/>
        </p:spPr>
      </p:pic>
      <p:sp>
        <p:nvSpPr>
          <p:cNvPr id="7" name="Ellipse 6"/>
          <p:cNvSpPr/>
          <p:nvPr/>
        </p:nvSpPr>
        <p:spPr>
          <a:xfrm>
            <a:off x="1000099" y="3214685"/>
            <a:ext cx="10259975" cy="1023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18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772511" y="258873"/>
            <a:ext cx="10767848" cy="1143000"/>
          </a:xfrm>
        </p:spPr>
        <p:txBody>
          <a:bodyPr/>
          <a:lstStyle/>
          <a:p>
            <a:r>
              <a:rPr lang="fr-FR" dirty="0" smtClean="0"/>
              <a:t>8. D’AUTRES BALISES UTILE</a:t>
            </a:r>
            <a:endParaRPr lang="en-US" dirty="0"/>
          </a:p>
        </p:txBody>
      </p:sp>
      <p:sp>
        <p:nvSpPr>
          <p:cNvPr id="5" name="Espace réservé du contenu 2"/>
          <p:cNvSpPr>
            <a:spLocks noGrp="1"/>
          </p:cNvSpPr>
          <p:nvPr>
            <p:ph idx="1"/>
          </p:nvPr>
        </p:nvSpPr>
        <p:spPr>
          <a:xfrm>
            <a:off x="772511" y="1584435"/>
            <a:ext cx="10767848" cy="4525963"/>
          </a:xfrm>
        </p:spPr>
        <p:txBody>
          <a:bodyPr>
            <a:normAutofit fontScale="92500" lnSpcReduction="10000"/>
          </a:bodyPr>
          <a:lstStyle/>
          <a:p>
            <a:pPr lvl="1">
              <a:buFont typeface="Wingdings" pitchFamily="2" charset="2"/>
              <a:buChar char="Ø"/>
            </a:pPr>
            <a:r>
              <a:rPr lang="fr-FR" sz="2000" b="1" dirty="0" smtClean="0">
                <a:latin typeface="Trebuchet MS" pitchFamily="34" charset="0"/>
              </a:rPr>
              <a:t>Ensembles de fichiers : </a:t>
            </a:r>
            <a:r>
              <a:rPr lang="fr-FR" sz="2000" dirty="0" smtClean="0">
                <a:latin typeface="Trebuchet MS" pitchFamily="34" charset="0"/>
              </a:rPr>
              <a:t>Le tag </a:t>
            </a:r>
            <a:r>
              <a:rPr lang="fr-FR" sz="2000" dirty="0" smtClean="0">
                <a:latin typeface="Courier New" pitchFamily="49" charset="0"/>
                <a:cs typeface="Courier New" pitchFamily="49" charset="0"/>
              </a:rPr>
              <a:t>&lt;fileset&gt;</a:t>
            </a:r>
            <a:r>
              <a:rPr lang="fr-FR" sz="2000" dirty="0" smtClean="0">
                <a:latin typeface="Trebuchet MS" pitchFamily="34" charset="0"/>
              </a:rPr>
              <a:t> permet de définir ensemble de fichiers. Cet ensemble de fichiers sera utilisé dans une autre tâche. La définition d’un tel ensemble est réalisée grâce des attributs du tag &lt;fileset&gt; </a:t>
            </a: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None/>
            </a:pPr>
            <a:r>
              <a:rPr lang="fr-FR" sz="2000" dirty="0" smtClean="0">
                <a:latin typeface="Trebuchet MS" pitchFamily="34" charset="0"/>
              </a:rPr>
              <a:t>    L’expression **/ permet de désigner tous les sous répertoires du répertoire définit dans l’attribut dir.</a:t>
            </a:r>
          </a:p>
          <a:p>
            <a:pPr lvl="1">
              <a:buNone/>
            </a:pPr>
            <a:endParaRPr lang="fr-FR" sz="2000" dirty="0" smtClean="0">
              <a:latin typeface="Trebuchet MS" pitchFamily="34" charset="0"/>
            </a:endParaRPr>
          </a:p>
          <a:p>
            <a:pPr marL="457200" lvl="1" indent="0">
              <a:buNone/>
            </a:pPr>
            <a:r>
              <a:rPr lang="en-US" sz="2000" b="1" i="1" dirty="0" smtClean="0">
                <a:latin typeface="Trebuchet MS" pitchFamily="34" charset="0"/>
              </a:rPr>
              <a:t>`</a:t>
            </a:r>
            <a:endParaRPr lang="en-US" sz="2000" b="1" i="1" dirty="0">
              <a:latin typeface="Trebuchet MS"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940110325"/>
              </p:ext>
            </p:extLst>
          </p:nvPr>
        </p:nvGraphicFramePr>
        <p:xfrm>
          <a:off x="1386849" y="2984607"/>
          <a:ext cx="10001461" cy="1112520"/>
        </p:xfrm>
        <a:graphic>
          <a:graphicData uri="http://schemas.openxmlformats.org/drawingml/2006/table">
            <a:tbl>
              <a:tblPr firstRow="1" bandRow="1">
                <a:tableStyleId>{5940675A-B579-460E-94D1-54222C63F5DA}</a:tableStyleId>
              </a:tblPr>
              <a:tblGrid>
                <a:gridCol w="3271505"/>
                <a:gridCol w="6729956"/>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dir</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Définit</a:t>
                      </a:r>
                      <a:r>
                        <a:rPr lang="fr-FR" baseline="0" dirty="0" smtClean="0">
                          <a:latin typeface="Trebuchet MS" pitchFamily="34" charset="0"/>
                        </a:rPr>
                        <a:t> le répertoire de départ de l’ensemble de fichiers</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includes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Liste</a:t>
                      </a:r>
                      <a:r>
                        <a:rPr lang="fr-FR" baseline="0" dirty="0" smtClean="0">
                          <a:latin typeface="Trebuchet MS" pitchFamily="34" charset="0"/>
                        </a:rPr>
                        <a:t> des fichiers à inclure</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excludes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Liste</a:t>
                      </a:r>
                      <a:r>
                        <a:rPr lang="fr-FR" baseline="0" dirty="0" smtClean="0">
                          <a:latin typeface="Trebuchet MS" pitchFamily="34" charset="0"/>
                        </a:rPr>
                        <a:t> des fichiers à exclure</a:t>
                      </a:r>
                      <a:endParaRPr lang="en-US" dirty="0">
                        <a:latin typeface="Trebuchet MS" pitchFamily="34" charset="0"/>
                      </a:endParaRPr>
                    </a:p>
                  </a:txBody>
                  <a:tcPr/>
                </a:tc>
              </a:tr>
            </a:tbl>
          </a:graphicData>
        </a:graphic>
      </p:graphicFrame>
      <p:pic>
        <p:nvPicPr>
          <p:cNvPr id="7" name="Picture 2" descr="C:\Users\Toshiba\Documents\POO11.PNG"/>
          <p:cNvPicPr>
            <a:picLocks noChangeAspect="1" noChangeArrowheads="1"/>
          </p:cNvPicPr>
          <p:nvPr/>
        </p:nvPicPr>
        <p:blipFill>
          <a:blip r:embed="rId2"/>
          <a:srcRect/>
          <a:stretch>
            <a:fillRect/>
          </a:stretch>
        </p:blipFill>
        <p:spPr bwMode="auto">
          <a:xfrm>
            <a:off x="1601163" y="5627813"/>
            <a:ext cx="5982178" cy="285752"/>
          </a:xfrm>
          <a:prstGeom prst="rect">
            <a:avLst/>
          </a:prstGeom>
          <a:noFill/>
        </p:spPr>
      </p:pic>
      <p:sp>
        <p:nvSpPr>
          <p:cNvPr id="8" name="Rectangle 7"/>
          <p:cNvSpPr/>
          <p:nvPr/>
        </p:nvSpPr>
        <p:spPr>
          <a:xfrm>
            <a:off x="1458286" y="5627813"/>
            <a:ext cx="9066741" cy="357190"/>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4129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7"/>
            <a:ext cx="11225048" cy="1291987"/>
          </a:xfrm>
        </p:spPr>
        <p:txBody>
          <a:bodyPr/>
          <a:lstStyle/>
          <a:p>
            <a:r>
              <a:rPr lang="fr-FR" dirty="0" smtClean="0"/>
              <a:t>D’AUTRES BALISES UTILE</a:t>
            </a:r>
            <a:endParaRPr lang="en-US" dirty="0"/>
          </a:p>
        </p:txBody>
      </p:sp>
      <p:sp>
        <p:nvSpPr>
          <p:cNvPr id="5" name="Espace réservé du contenu 2"/>
          <p:cNvSpPr>
            <a:spLocks noGrp="1"/>
          </p:cNvSpPr>
          <p:nvPr>
            <p:ph idx="1"/>
          </p:nvPr>
        </p:nvSpPr>
        <p:spPr>
          <a:xfrm>
            <a:off x="457200" y="1600200"/>
            <a:ext cx="11225048" cy="5115910"/>
          </a:xfrm>
        </p:spPr>
        <p:txBody>
          <a:bodyPr>
            <a:normAutofit/>
          </a:bodyPr>
          <a:lstStyle/>
          <a:p>
            <a:pPr lvl="1">
              <a:buFont typeface="Wingdings" pitchFamily="2" charset="2"/>
              <a:buChar char="Ø"/>
            </a:pPr>
            <a:r>
              <a:rPr lang="fr-FR" sz="2000" b="1" dirty="0" smtClean="0">
                <a:latin typeface="Trebuchet MS" pitchFamily="34" charset="0"/>
              </a:rPr>
              <a:t>Ensemble de motif : </a:t>
            </a:r>
            <a:r>
              <a:rPr lang="fr-FR" sz="2000" dirty="0" smtClean="0">
                <a:latin typeface="Trebuchet MS" pitchFamily="34" charset="0"/>
              </a:rPr>
              <a:t>Le tag </a:t>
            </a:r>
            <a:r>
              <a:rPr lang="fr-FR" sz="2000" dirty="0" smtClean="0">
                <a:latin typeface="Courier New" pitchFamily="49" charset="0"/>
                <a:cs typeface="Courier New" pitchFamily="49" charset="0"/>
              </a:rPr>
              <a:t>&lt;patternset&gt; </a:t>
            </a:r>
            <a:r>
              <a:rPr lang="fr-FR" sz="2200" dirty="0" smtClean="0">
                <a:latin typeface="Trebuchet MS" pitchFamily="34" charset="0"/>
                <a:cs typeface="Courier New" pitchFamily="49" charset="0"/>
              </a:rPr>
              <a:t>permet de définir un ensemble de motifs pour sélectionner des fichiers. Il présente les attributs suivants:</a:t>
            </a: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None/>
            </a:pPr>
            <a:r>
              <a:rPr lang="fr-FR" sz="2000" dirty="0" smtClean="0">
                <a:latin typeface="Trebuchet MS" pitchFamily="34" charset="0"/>
              </a:rPr>
              <a:t>    L’expression **/ permet de désigner tous les sous répertoires du répertoire définit dans l’attribut dir. Le caractère ? représente un unique caractère quelconque et le caractère * représente zéro ou n caractères quelconque</a:t>
            </a:r>
          </a:p>
          <a:p>
            <a:pPr lvl="1">
              <a:buNone/>
            </a:pPr>
            <a:endParaRPr lang="fr-FR" sz="2000" dirty="0" smtClean="0">
              <a:latin typeface="Trebuchet MS" pitchFamily="34" charset="0"/>
            </a:endParaRPr>
          </a:p>
          <a:p>
            <a:pPr lvl="1">
              <a:buFont typeface="Wingdings" pitchFamily="2" charset="2"/>
              <a:buChar char="Ø"/>
            </a:pPr>
            <a:endParaRPr lang="en-US" sz="2000" b="1" i="1" dirty="0">
              <a:latin typeface="Trebuchet MS"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027102928"/>
              </p:ext>
            </p:extLst>
          </p:nvPr>
        </p:nvGraphicFramePr>
        <p:xfrm>
          <a:off x="928662" y="2693042"/>
          <a:ext cx="10426120" cy="2285382"/>
        </p:xfrm>
        <a:graphic>
          <a:graphicData uri="http://schemas.openxmlformats.org/drawingml/2006/table">
            <a:tbl>
              <a:tblPr firstRow="1" bandRow="1">
                <a:tableStyleId>{5940675A-B579-460E-94D1-54222C63F5DA}</a:tableStyleId>
              </a:tblPr>
              <a:tblGrid>
                <a:gridCol w="3410412"/>
                <a:gridCol w="7015708"/>
              </a:tblGrid>
              <a:tr h="723513">
                <a:tc>
                  <a:txBody>
                    <a:bodyPr/>
                    <a:lstStyle/>
                    <a:p>
                      <a:r>
                        <a:rPr lang="fr-FR" sz="1800" dirty="0" smtClean="0">
                          <a:solidFill>
                            <a:schemeClr val="tx1">
                              <a:lumMod val="50000"/>
                              <a:lumOff val="50000"/>
                            </a:schemeClr>
                          </a:solidFill>
                          <a:latin typeface="Courier New" pitchFamily="49" charset="0"/>
                          <a:cs typeface="Courier New" pitchFamily="49" charset="0"/>
                        </a:rPr>
                        <a:t>dir</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Définit</a:t>
                      </a:r>
                      <a:r>
                        <a:rPr lang="fr-FR" baseline="0" dirty="0" smtClean="0">
                          <a:latin typeface="Trebuchet MS" pitchFamily="34" charset="0"/>
                        </a:rPr>
                        <a:t> un identifiant pour l’ensemble qui pourra ainsi être réutilisé</a:t>
                      </a:r>
                      <a:endParaRPr lang="en-US" dirty="0">
                        <a:latin typeface="Trebuchet MS" pitchFamily="34" charset="0"/>
                      </a:endParaRPr>
                    </a:p>
                  </a:txBody>
                  <a:tcPr/>
                </a:tc>
              </a:tr>
              <a:tr h="419178">
                <a:tc>
                  <a:txBody>
                    <a:bodyPr/>
                    <a:lstStyle/>
                    <a:p>
                      <a:r>
                        <a:rPr lang="fr-FR" sz="1800" dirty="0" smtClean="0">
                          <a:solidFill>
                            <a:schemeClr val="tx1">
                              <a:lumMod val="50000"/>
                              <a:lumOff val="50000"/>
                            </a:schemeClr>
                          </a:solidFill>
                          <a:latin typeface="Courier New" pitchFamily="49" charset="0"/>
                          <a:cs typeface="Courier New" pitchFamily="49" charset="0"/>
                        </a:rPr>
                        <a:t>includes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Liste</a:t>
                      </a:r>
                      <a:r>
                        <a:rPr lang="fr-FR" baseline="0" dirty="0" smtClean="0">
                          <a:latin typeface="Trebuchet MS" pitchFamily="34" charset="0"/>
                        </a:rPr>
                        <a:t> des fichiers à inclure</a:t>
                      </a:r>
                      <a:endParaRPr lang="en-US" dirty="0">
                        <a:latin typeface="Trebuchet MS" pitchFamily="34" charset="0"/>
                      </a:endParaRPr>
                    </a:p>
                  </a:txBody>
                  <a:tcPr/>
                </a:tc>
              </a:tr>
              <a:tr h="419178">
                <a:tc>
                  <a:txBody>
                    <a:bodyPr/>
                    <a:lstStyle/>
                    <a:p>
                      <a:r>
                        <a:rPr lang="fr-FR" sz="1800" dirty="0" smtClean="0">
                          <a:solidFill>
                            <a:schemeClr val="tx1">
                              <a:lumMod val="50000"/>
                              <a:lumOff val="50000"/>
                            </a:schemeClr>
                          </a:solidFill>
                          <a:latin typeface="Courier New" pitchFamily="49" charset="0"/>
                          <a:cs typeface="Courier New" pitchFamily="49" charset="0"/>
                        </a:rPr>
                        <a:t>excludes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Liste</a:t>
                      </a:r>
                      <a:r>
                        <a:rPr lang="fr-FR" baseline="0" dirty="0" smtClean="0">
                          <a:latin typeface="Trebuchet MS" pitchFamily="34" charset="0"/>
                        </a:rPr>
                        <a:t> des fichiers à exclure</a:t>
                      </a:r>
                      <a:endParaRPr lang="en-US" dirty="0">
                        <a:latin typeface="Trebuchet MS" pitchFamily="34" charset="0"/>
                      </a:endParaRPr>
                    </a:p>
                  </a:txBody>
                  <a:tcPr/>
                </a:tc>
              </a:tr>
              <a:tr h="723513">
                <a:tc>
                  <a:txBody>
                    <a:bodyPr/>
                    <a:lstStyle/>
                    <a:p>
                      <a:r>
                        <a:rPr lang="fr-FR" sz="1800" dirty="0" smtClean="0">
                          <a:solidFill>
                            <a:schemeClr val="tx1">
                              <a:lumMod val="50000"/>
                              <a:lumOff val="50000"/>
                            </a:schemeClr>
                          </a:solidFill>
                          <a:latin typeface="Courier New" pitchFamily="49" charset="0"/>
                          <a:cs typeface="Courier New" pitchFamily="49" charset="0"/>
                        </a:rPr>
                        <a:t>refid</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Demande la réutilisation d’un ensemble dont l’utilisation est forni comme valeur.</a:t>
                      </a:r>
                      <a:endParaRPr lang="en-US" dirty="0">
                        <a:latin typeface="Trebuchet MS" pitchFamily="34" charset="0"/>
                      </a:endParaRPr>
                    </a:p>
                  </a:txBody>
                  <a:tcPr/>
                </a:tc>
              </a:tr>
            </a:tbl>
          </a:graphicData>
        </a:graphic>
      </p:graphicFrame>
    </p:spTree>
    <p:extLst>
      <p:ext uri="{BB962C8B-B14F-4D97-AF65-F5344CB8AC3E}">
        <p14:creationId xmlns:p14="http://schemas.microsoft.com/office/powerpoint/2010/main" val="2923296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7"/>
            <a:ext cx="11477297" cy="1276061"/>
          </a:xfrm>
        </p:spPr>
        <p:txBody>
          <a:bodyPr/>
          <a:lstStyle/>
          <a:p>
            <a:r>
              <a:rPr lang="fr-FR" dirty="0" smtClean="0"/>
              <a:t>D’AUTRES BALISES UTILE</a:t>
            </a:r>
            <a:endParaRPr lang="en-US" dirty="0"/>
          </a:p>
        </p:txBody>
      </p:sp>
      <p:sp>
        <p:nvSpPr>
          <p:cNvPr id="5" name="Espace réservé du contenu 2"/>
          <p:cNvSpPr>
            <a:spLocks noGrp="1"/>
          </p:cNvSpPr>
          <p:nvPr>
            <p:ph idx="1"/>
          </p:nvPr>
        </p:nvSpPr>
        <p:spPr>
          <a:xfrm>
            <a:off x="457199" y="1600200"/>
            <a:ext cx="11477297" cy="5052848"/>
          </a:xfrm>
        </p:spPr>
        <p:txBody>
          <a:bodyPr>
            <a:normAutofit/>
          </a:bodyPr>
          <a:lstStyle/>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None/>
            </a:pPr>
            <a:endParaRPr lang="fr-FR" sz="2000" dirty="0" smtClean="0">
              <a:latin typeface="Trebuchet MS" pitchFamily="34" charset="0"/>
            </a:endParaRPr>
          </a:p>
          <a:p>
            <a:pPr lvl="1">
              <a:buFont typeface="Wingdings" pitchFamily="2" charset="2"/>
              <a:buChar char="Ø"/>
            </a:pPr>
            <a:r>
              <a:rPr lang="fr-FR" sz="2000" b="1" dirty="0" smtClean="0">
                <a:latin typeface="Trebuchet MS" pitchFamily="34" charset="0"/>
              </a:rPr>
              <a:t>Les listes des fichiers : </a:t>
            </a:r>
            <a:r>
              <a:rPr lang="fr-FR" sz="2000" dirty="0" smtClean="0">
                <a:latin typeface="Trebuchet MS" pitchFamily="34" charset="0"/>
              </a:rPr>
              <a:t>Le tag </a:t>
            </a:r>
            <a:r>
              <a:rPr lang="fr-FR" sz="2000" dirty="0" smtClean="0">
                <a:latin typeface="Courier New" pitchFamily="49" charset="0"/>
                <a:cs typeface="Courier New" pitchFamily="49" charset="0"/>
              </a:rPr>
              <a:t>&lt;filelist&gt; </a:t>
            </a:r>
            <a:r>
              <a:rPr lang="fr-FR" sz="2000" dirty="0" smtClean="0">
                <a:latin typeface="Trebuchet MS" pitchFamily="34" charset="0"/>
                <a:cs typeface="Courier New" pitchFamily="49" charset="0"/>
              </a:rPr>
              <a:t>permet de définir une liste finie de fichiers. Chaque fichier est nommément ajouté dans la liste du suivant par une virgule. Il comporte les attributs suivants :</a:t>
            </a:r>
            <a:endParaRPr lang="fr-FR" sz="2000" dirty="0" smtClean="0">
              <a:latin typeface="Courier New" pitchFamily="49" charset="0"/>
              <a:cs typeface="Courier New" pitchFamily="49"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en-US" sz="2000" b="1" i="1" dirty="0">
              <a:latin typeface="Trebuchet MS"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013053642"/>
              </p:ext>
            </p:extLst>
          </p:nvPr>
        </p:nvGraphicFramePr>
        <p:xfrm>
          <a:off x="857224" y="4143379"/>
          <a:ext cx="10660415" cy="1956627"/>
        </p:xfrm>
        <a:graphic>
          <a:graphicData uri="http://schemas.openxmlformats.org/drawingml/2006/table">
            <a:tbl>
              <a:tblPr firstRow="1" bandRow="1">
                <a:tableStyleId>{5940675A-B579-460E-94D1-54222C63F5DA}</a:tableStyleId>
              </a:tblPr>
              <a:tblGrid>
                <a:gridCol w="3487050"/>
                <a:gridCol w="7173365"/>
              </a:tblGrid>
              <a:tr h="414011">
                <a:tc>
                  <a:txBody>
                    <a:bodyPr/>
                    <a:lstStyle/>
                    <a:p>
                      <a:r>
                        <a:rPr lang="fr-FR" sz="1800" dirty="0" smtClean="0">
                          <a:solidFill>
                            <a:schemeClr val="tx1">
                              <a:lumMod val="50000"/>
                              <a:lumOff val="50000"/>
                            </a:schemeClr>
                          </a:solidFill>
                          <a:latin typeface="Courier New" pitchFamily="49" charset="0"/>
                          <a:cs typeface="Courier New" pitchFamily="49" charset="0"/>
                        </a:rPr>
                        <a:t>id</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Définit un identifiant pour la liste qui pourra ainsi être réutilisé</a:t>
                      </a:r>
                      <a:endParaRPr lang="en-US" dirty="0">
                        <a:latin typeface="Trebuchet MS" pitchFamily="34" charset="0"/>
                      </a:endParaRPr>
                    </a:p>
                  </a:txBody>
                  <a:tcPr/>
                </a:tc>
              </a:tr>
              <a:tr h="414011">
                <a:tc>
                  <a:txBody>
                    <a:bodyPr/>
                    <a:lstStyle/>
                    <a:p>
                      <a:r>
                        <a:rPr lang="fr-FR" sz="1800" dirty="0" smtClean="0">
                          <a:solidFill>
                            <a:schemeClr val="tx1">
                              <a:lumMod val="50000"/>
                              <a:lumOff val="50000"/>
                            </a:schemeClr>
                          </a:solidFill>
                          <a:latin typeface="Courier New" pitchFamily="49" charset="0"/>
                          <a:cs typeface="Courier New" pitchFamily="49" charset="0"/>
                        </a:rPr>
                        <a:t>dir</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Définit le répertoire de départ de la liste de fichiers</a:t>
                      </a:r>
                      <a:endParaRPr lang="en-US" dirty="0">
                        <a:latin typeface="Trebuchet MS" pitchFamily="34" charset="0"/>
                      </a:endParaRPr>
                    </a:p>
                  </a:txBody>
                  <a:tcPr/>
                </a:tc>
              </a:tr>
              <a:tr h="414011">
                <a:tc>
                  <a:txBody>
                    <a:bodyPr/>
                    <a:lstStyle/>
                    <a:p>
                      <a:r>
                        <a:rPr lang="fr-FR" sz="1800" dirty="0" smtClean="0">
                          <a:solidFill>
                            <a:schemeClr val="tx1">
                              <a:lumMod val="50000"/>
                              <a:lumOff val="50000"/>
                            </a:schemeClr>
                          </a:solidFill>
                          <a:latin typeface="Courier New" pitchFamily="49" charset="0"/>
                          <a:cs typeface="Courier New" pitchFamily="49" charset="0"/>
                        </a:rPr>
                        <a:t>files</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Liste des fichiers séparés par des virgules </a:t>
                      </a:r>
                      <a:endParaRPr lang="en-US" dirty="0">
                        <a:latin typeface="Trebuchet MS" pitchFamily="34" charset="0"/>
                      </a:endParaRPr>
                    </a:p>
                  </a:txBody>
                  <a:tcPr/>
                </a:tc>
              </a:tr>
              <a:tr h="714594">
                <a:tc>
                  <a:txBody>
                    <a:bodyPr/>
                    <a:lstStyle/>
                    <a:p>
                      <a:r>
                        <a:rPr lang="fr-FR" sz="1800" dirty="0" smtClean="0">
                          <a:solidFill>
                            <a:schemeClr val="tx1">
                              <a:lumMod val="50000"/>
                              <a:lumOff val="50000"/>
                            </a:schemeClr>
                          </a:solidFill>
                          <a:latin typeface="Courier New" pitchFamily="49" charset="0"/>
                          <a:cs typeface="Courier New" pitchFamily="49" charset="0"/>
                        </a:rPr>
                        <a:t>refid</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Demande la réutilisation d’une liste dont l’identifiant est fourni</a:t>
                      </a:r>
                      <a:r>
                        <a:rPr lang="fr-FR" baseline="0" dirty="0" smtClean="0">
                          <a:latin typeface="Trebuchet MS" pitchFamily="34" charset="0"/>
                        </a:rPr>
                        <a:t> comme valeur</a:t>
                      </a:r>
                      <a:endParaRPr lang="en-US" dirty="0">
                        <a:latin typeface="Trebuchet MS" pitchFamily="34" charset="0"/>
                      </a:endParaRPr>
                    </a:p>
                  </a:txBody>
                  <a:tcPr/>
                </a:tc>
              </a:tr>
            </a:tbl>
          </a:graphicData>
        </a:graphic>
      </p:graphicFrame>
      <p:pic>
        <p:nvPicPr>
          <p:cNvPr id="7" name="Picture 2" descr="C:\Users\Toshiba\Documents\POO10.PNG"/>
          <p:cNvPicPr>
            <a:picLocks noChangeAspect="1" noChangeArrowheads="1"/>
          </p:cNvPicPr>
          <p:nvPr/>
        </p:nvPicPr>
        <p:blipFill>
          <a:blip r:embed="rId2"/>
          <a:srcRect/>
          <a:stretch>
            <a:fillRect/>
          </a:stretch>
        </p:blipFill>
        <p:spPr bwMode="auto">
          <a:xfrm>
            <a:off x="1428727" y="1285860"/>
            <a:ext cx="8915749" cy="1355824"/>
          </a:xfrm>
          <a:prstGeom prst="rect">
            <a:avLst/>
          </a:prstGeom>
          <a:noFill/>
        </p:spPr>
      </p:pic>
      <p:sp>
        <p:nvSpPr>
          <p:cNvPr id="8" name="Rectangle 7"/>
          <p:cNvSpPr/>
          <p:nvPr/>
        </p:nvSpPr>
        <p:spPr>
          <a:xfrm>
            <a:off x="1214413" y="1285859"/>
            <a:ext cx="9664111" cy="1515333"/>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3474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199" y="274638"/>
            <a:ext cx="11193517" cy="1143000"/>
          </a:xfrm>
        </p:spPr>
        <p:txBody>
          <a:bodyPr/>
          <a:lstStyle/>
          <a:p>
            <a:r>
              <a:rPr lang="fr-FR" dirty="0" smtClean="0"/>
              <a:t>D’AUTRES BALISES UTILEs</a:t>
            </a:r>
            <a:endParaRPr lang="en-US" dirty="0"/>
          </a:p>
        </p:txBody>
      </p:sp>
      <p:sp>
        <p:nvSpPr>
          <p:cNvPr id="5" name="Espace réservé du contenu 2"/>
          <p:cNvSpPr>
            <a:spLocks noGrp="1"/>
          </p:cNvSpPr>
          <p:nvPr>
            <p:ph idx="1"/>
          </p:nvPr>
        </p:nvSpPr>
        <p:spPr>
          <a:xfrm>
            <a:off x="457199" y="1600200"/>
            <a:ext cx="11193517" cy="4525963"/>
          </a:xfrm>
        </p:spPr>
        <p:txBody>
          <a:bodyPr>
            <a:normAutofit/>
          </a:bodyPr>
          <a:lstStyle/>
          <a:p>
            <a:pPr lvl="1">
              <a:buNone/>
            </a:pPr>
            <a:endParaRPr lang="fr-FR" sz="2000" b="1" dirty="0" smtClean="0">
              <a:latin typeface="Trebuchet MS" pitchFamily="34" charset="0"/>
            </a:endParaRPr>
          </a:p>
          <a:p>
            <a:pPr lvl="1">
              <a:buFont typeface="Wingdings" pitchFamily="2" charset="2"/>
              <a:buChar char="Ø"/>
            </a:pPr>
            <a:r>
              <a:rPr lang="fr-FR" sz="2000" b="1" dirty="0" smtClean="0">
                <a:latin typeface="Trebuchet MS" pitchFamily="34" charset="0"/>
              </a:rPr>
              <a:t>Les éléments de chemins : </a:t>
            </a:r>
            <a:r>
              <a:rPr lang="fr-FR" sz="2000" dirty="0" smtClean="0">
                <a:latin typeface="Trebuchet MS" pitchFamily="34" charset="0"/>
              </a:rPr>
              <a:t>Le tag </a:t>
            </a:r>
            <a:r>
              <a:rPr lang="fr-FR" sz="2000" dirty="0" smtClean="0">
                <a:latin typeface="Courier New" pitchFamily="49" charset="0"/>
                <a:cs typeface="Courier New" pitchFamily="49" charset="0"/>
              </a:rPr>
              <a:t>&lt;pathelement&gt;</a:t>
            </a:r>
            <a:r>
              <a:rPr lang="fr-FR" sz="2000" dirty="0" smtClean="0">
                <a:latin typeface="Trebuchet MS" pitchFamily="34" charset="0"/>
              </a:rPr>
              <a:t> permet de définir un élément qui sera ajouté à la variable classpath. La définition d’un tel élément est réalisée grâce à des attributs du tag </a:t>
            </a:r>
            <a:r>
              <a:rPr lang="fr-FR" sz="2000" dirty="0" smtClean="0">
                <a:latin typeface="Courier New" pitchFamily="49" charset="0"/>
                <a:cs typeface="Courier New" pitchFamily="49" charset="0"/>
              </a:rPr>
              <a:t>&lt;pathelement&gt; :</a:t>
            </a:r>
          </a:p>
          <a:p>
            <a:pPr lvl="1">
              <a:buFont typeface="Wingdings" pitchFamily="2" charset="2"/>
              <a:buChar char="Ø"/>
            </a:pPr>
            <a:endParaRPr lang="fr-FR" sz="2000" dirty="0" smtClean="0">
              <a:latin typeface="Trebuchet MS" pitchFamily="34" charset="0"/>
            </a:endParaRPr>
          </a:p>
          <a:p>
            <a:pPr lvl="1">
              <a:buFont typeface="Wingdings" pitchFamily="2" charset="2"/>
              <a:buChar char="Ø"/>
            </a:pPr>
            <a:endParaRPr lang="fr-FR" sz="2000" dirty="0" smtClean="0">
              <a:latin typeface="Trebuchet MS" pitchFamily="34" charset="0"/>
            </a:endParaRPr>
          </a:p>
          <a:p>
            <a:pPr lvl="1">
              <a:buNone/>
            </a:pPr>
            <a:endParaRPr lang="fr-FR" sz="2000" dirty="0" smtClean="0">
              <a:latin typeface="Trebuchet MS" pitchFamily="34" charset="0"/>
            </a:endParaRPr>
          </a:p>
          <a:p>
            <a:pPr lvl="1">
              <a:buNone/>
            </a:pPr>
            <a:r>
              <a:rPr lang="fr-FR" sz="2000" dirty="0" smtClean="0">
                <a:latin typeface="Trebuchet MS" pitchFamily="34" charset="0"/>
              </a:rPr>
              <a:t>    Il est préférable, pour assurer une meilleure compatibilité entre plusieurs systèmes, d’utiliser des chemins relatifs au répertoire de base du projet.</a:t>
            </a:r>
          </a:p>
          <a:p>
            <a:pPr lvl="1">
              <a:buNone/>
            </a:pPr>
            <a:endParaRPr lang="fr-FR" sz="2000" dirty="0" smtClean="0">
              <a:latin typeface="Trebuchet MS" pitchFamily="34" charset="0"/>
            </a:endParaRPr>
          </a:p>
          <a:p>
            <a:pPr lvl="1">
              <a:buFont typeface="Wingdings" pitchFamily="2" charset="2"/>
              <a:buChar char="Ø"/>
            </a:pPr>
            <a:endParaRPr lang="en-US" sz="2000" b="1" i="1" dirty="0">
              <a:latin typeface="Trebuchet MS"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164819261"/>
              </p:ext>
            </p:extLst>
          </p:nvPr>
        </p:nvGraphicFramePr>
        <p:xfrm>
          <a:off x="1142976" y="3357562"/>
          <a:ext cx="10396833" cy="741680"/>
        </p:xfrm>
        <a:graphic>
          <a:graphicData uri="http://schemas.openxmlformats.org/drawingml/2006/table">
            <a:tbl>
              <a:tblPr firstRow="1" bandRow="1">
                <a:tableStyleId>{5940675A-B579-460E-94D1-54222C63F5DA}</a:tableStyleId>
              </a:tblPr>
              <a:tblGrid>
                <a:gridCol w="3400832"/>
                <a:gridCol w="6996001"/>
              </a:tblGrid>
              <a:tr h="370840">
                <a:tc>
                  <a:txBody>
                    <a:bodyPr/>
                    <a:lstStyle/>
                    <a:p>
                      <a:r>
                        <a:rPr lang="fr-FR" sz="1800" dirty="0" smtClean="0">
                          <a:solidFill>
                            <a:schemeClr val="tx1">
                              <a:lumMod val="50000"/>
                              <a:lumOff val="50000"/>
                            </a:schemeClr>
                          </a:solidFill>
                          <a:latin typeface="Courier New" pitchFamily="49" charset="0"/>
                          <a:cs typeface="Courier New" pitchFamily="49" charset="0"/>
                        </a:rPr>
                        <a:t>Attribut</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Rôle</a:t>
                      </a:r>
                      <a:endParaRPr lang="en-US" dirty="0">
                        <a:latin typeface="Trebuchet MS" pitchFamily="34" charset="0"/>
                      </a:endParaRPr>
                    </a:p>
                  </a:txBody>
                  <a:tcPr/>
                </a:tc>
              </a:tr>
              <a:tr h="370840">
                <a:tc>
                  <a:txBody>
                    <a:bodyPr/>
                    <a:lstStyle/>
                    <a:p>
                      <a:r>
                        <a:rPr lang="fr-FR" sz="1800" dirty="0" smtClean="0">
                          <a:solidFill>
                            <a:schemeClr val="tx1">
                              <a:lumMod val="50000"/>
                              <a:lumOff val="50000"/>
                            </a:schemeClr>
                          </a:solidFill>
                          <a:latin typeface="Courier New" pitchFamily="49" charset="0"/>
                          <a:cs typeface="Courier New" pitchFamily="49" charset="0"/>
                        </a:rPr>
                        <a:t>location</a:t>
                      </a:r>
                      <a:endParaRPr lang="en-US" sz="1800" dirty="0">
                        <a:solidFill>
                          <a:schemeClr val="tx1">
                            <a:lumMod val="50000"/>
                            <a:lumOff val="50000"/>
                          </a:schemeClr>
                        </a:solidFill>
                        <a:latin typeface="Courier New" pitchFamily="49" charset="0"/>
                        <a:cs typeface="Courier New" pitchFamily="49" charset="0"/>
                      </a:endParaRPr>
                    </a:p>
                  </a:txBody>
                  <a:tcPr/>
                </a:tc>
                <a:tc>
                  <a:txBody>
                    <a:bodyPr/>
                    <a:lstStyle/>
                    <a:p>
                      <a:r>
                        <a:rPr lang="fr-FR" dirty="0" smtClean="0">
                          <a:latin typeface="Trebuchet MS" pitchFamily="34" charset="0"/>
                        </a:rPr>
                        <a:t>Définit</a:t>
                      </a:r>
                      <a:r>
                        <a:rPr lang="fr-FR" baseline="0" dirty="0" smtClean="0">
                          <a:latin typeface="Trebuchet MS" pitchFamily="34" charset="0"/>
                        </a:rPr>
                        <a:t>  un chemin d’une ressource qui sera ajoutée</a:t>
                      </a:r>
                      <a:endParaRPr lang="en-US" dirty="0">
                        <a:latin typeface="Trebuchet MS" pitchFamily="34" charset="0"/>
                      </a:endParaRPr>
                    </a:p>
                  </a:txBody>
                  <a:tcPr/>
                </a:tc>
              </a:tr>
            </a:tbl>
          </a:graphicData>
        </a:graphic>
      </p:graphicFrame>
      <p:pic>
        <p:nvPicPr>
          <p:cNvPr id="7" name="Picture 2" descr="C:\Users\Toshiba\Documents\POO12.PNG"/>
          <p:cNvPicPr>
            <a:picLocks noChangeAspect="1" noChangeArrowheads="1"/>
          </p:cNvPicPr>
          <p:nvPr/>
        </p:nvPicPr>
        <p:blipFill>
          <a:blip r:embed="rId2"/>
          <a:srcRect/>
          <a:stretch>
            <a:fillRect/>
          </a:stretch>
        </p:blipFill>
        <p:spPr bwMode="auto">
          <a:xfrm>
            <a:off x="1285853" y="1500174"/>
            <a:ext cx="9327996" cy="357190"/>
          </a:xfrm>
          <a:prstGeom prst="rect">
            <a:avLst/>
          </a:prstGeom>
          <a:noFill/>
        </p:spPr>
      </p:pic>
      <p:sp>
        <p:nvSpPr>
          <p:cNvPr id="8" name="Rectangle 7"/>
          <p:cNvSpPr/>
          <p:nvPr/>
        </p:nvSpPr>
        <p:spPr>
          <a:xfrm>
            <a:off x="1214413" y="1500174"/>
            <a:ext cx="9425163" cy="428628"/>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Picture 3" descr="C:\Users\Toshiba\Documents\POO13.PNG"/>
          <p:cNvPicPr>
            <a:picLocks noChangeAspect="1" noChangeArrowheads="1"/>
          </p:cNvPicPr>
          <p:nvPr/>
        </p:nvPicPr>
        <p:blipFill>
          <a:blip r:embed="rId3"/>
          <a:srcRect/>
          <a:stretch>
            <a:fillRect/>
          </a:stretch>
        </p:blipFill>
        <p:spPr bwMode="auto">
          <a:xfrm>
            <a:off x="1285851" y="5429264"/>
            <a:ext cx="10396829" cy="928694"/>
          </a:xfrm>
          <a:prstGeom prst="rect">
            <a:avLst/>
          </a:prstGeom>
          <a:noFill/>
        </p:spPr>
      </p:pic>
      <p:sp>
        <p:nvSpPr>
          <p:cNvPr id="10" name="Rectangle 9"/>
          <p:cNvSpPr/>
          <p:nvPr/>
        </p:nvSpPr>
        <p:spPr>
          <a:xfrm>
            <a:off x="1214413" y="5429264"/>
            <a:ext cx="9522329" cy="928694"/>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403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0" y="1128584"/>
            <a:ext cx="11955780" cy="556939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sz="3600" b="1" dirty="0" smtClean="0"/>
              <a:t>		 </a:t>
            </a:r>
            <a:r>
              <a:rPr lang="fr-FR" sz="3600" b="1" u="sng" dirty="0" smtClean="0"/>
              <a:t>Présentation:</a:t>
            </a:r>
          </a:p>
          <a:p>
            <a:pPr marL="0" indent="0">
              <a:buNone/>
            </a:pPr>
            <a:r>
              <a:rPr lang="en-CA" sz="2300" dirty="0" smtClean="0">
                <a:latin typeface="Times New Roman" panose="02020603050405020304" pitchFamily="18" charset="0"/>
                <a:cs typeface="Times New Roman" panose="02020603050405020304" pitchFamily="18" charset="0"/>
              </a:rPr>
              <a:t>             Comment </a:t>
            </a:r>
            <a:r>
              <a:rPr lang="en-CA" sz="2300" dirty="0" err="1" smtClean="0">
                <a:latin typeface="Times New Roman" panose="02020603050405020304" pitchFamily="18" charset="0"/>
                <a:cs typeface="Times New Roman" panose="02020603050405020304" pitchFamily="18" charset="0"/>
              </a:rPr>
              <a:t>gérer</a:t>
            </a:r>
            <a:r>
              <a:rPr lang="en-CA" sz="2300" dirty="0" smtClean="0">
                <a:latin typeface="Times New Roman" panose="02020603050405020304" pitchFamily="18" charset="0"/>
                <a:cs typeface="Times New Roman" panose="02020603050405020304" pitchFamily="18" charset="0"/>
              </a:rPr>
              <a:t> </a:t>
            </a:r>
            <a:r>
              <a:rPr lang="en-CA" sz="2300" dirty="0" smtClean="0">
                <a:latin typeface="Times New Roman" panose="02020603050405020304" pitchFamily="18" charset="0"/>
                <a:cs typeface="Times New Roman" panose="02020603050405020304" pitchFamily="18" charset="0"/>
              </a:rPr>
              <a:t>la communication de </a:t>
            </a:r>
            <a:r>
              <a:rPr lang="en-CA" sz="2300" dirty="0" err="1" smtClean="0">
                <a:latin typeface="Times New Roman" panose="02020603050405020304" pitchFamily="18" charset="0"/>
                <a:cs typeface="Times New Roman" panose="02020603050405020304" pitchFamily="18" charset="0"/>
              </a:rPr>
              <a:t>projets</a:t>
            </a:r>
            <a:r>
              <a:rPr lang="en-CA" sz="2300" dirty="0">
                <a:latin typeface="Times New Roman" panose="02020603050405020304" pitchFamily="18" charset="0"/>
                <a:cs typeface="Times New Roman" panose="02020603050405020304" pitchFamily="18" charset="0"/>
              </a:rPr>
              <a:t> </a:t>
            </a:r>
            <a:r>
              <a:rPr lang="en-CA" sz="2300" dirty="0" smtClean="0">
                <a:latin typeface="Times New Roman" panose="02020603050405020304" pitchFamily="18" charset="0"/>
                <a:cs typeface="Times New Roman" panose="02020603050405020304" pitchFamily="18" charset="0"/>
              </a:rPr>
              <a:t>?</a:t>
            </a:r>
            <a:endParaRPr lang="en-CA" sz="2300" dirty="0" smtClean="0">
              <a:latin typeface="Times New Roman" panose="02020603050405020304" pitchFamily="18" charset="0"/>
              <a:cs typeface="Times New Roman" panose="02020603050405020304" pitchFamily="18" charset="0"/>
            </a:endParaRPr>
          </a:p>
          <a:p>
            <a:pPr marL="0" indent="0">
              <a:buNone/>
            </a:pPr>
            <a:r>
              <a:rPr lang="en-CA" sz="2300" dirty="0" smtClean="0">
                <a:latin typeface="Times New Roman" panose="02020603050405020304" pitchFamily="18" charset="0"/>
                <a:cs typeface="Times New Roman" panose="02020603050405020304" pitchFamily="18" charset="0"/>
              </a:rPr>
              <a:t>             Comment importer les bibliotheques dans notre projet?</a:t>
            </a:r>
            <a:endParaRPr lang="fr-FR"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fr-FR" b="1" dirty="0" smtClean="0"/>
              <a:t>Maven</a:t>
            </a:r>
            <a:r>
              <a:rPr lang="fr-FR" dirty="0" smtClean="0"/>
              <a:t> est un outil de construction des projets utilisé pour la gestion et l'automatisation de production des projets logiciels Java.</a:t>
            </a:r>
          </a:p>
          <a:p>
            <a:pPr marL="342900" indent="-342900">
              <a:buFont typeface="Wingdings" panose="05000000000000000000" pitchFamily="2" charset="2"/>
              <a:buChar char="v"/>
            </a:pPr>
            <a:r>
              <a:rPr lang="fr-FR" dirty="0" smtClean="0"/>
              <a:t>Sa version la plus récente est la version 3.2.3</a:t>
            </a:r>
          </a:p>
          <a:p>
            <a:pPr marL="342900" indent="-342900">
              <a:buFont typeface="Wingdings" panose="05000000000000000000" pitchFamily="2" charset="2"/>
              <a:buChar char="v"/>
            </a:pPr>
            <a:r>
              <a:rPr lang="fr-FR" dirty="0" smtClean="0"/>
              <a:t>Il est actuellement géré par l’organisation  </a:t>
            </a:r>
            <a:r>
              <a:rPr lang="fr-FR" b="1" dirty="0" smtClean="0"/>
              <a:t>Apache Software Foundation</a:t>
            </a:r>
            <a:r>
              <a:rPr lang="fr-FR" dirty="0" smtClean="0"/>
              <a:t>, avant il était une branche de l’organisation  </a:t>
            </a:r>
            <a:r>
              <a:rPr lang="fr-FR" b="1" dirty="0" smtClean="0"/>
              <a:t>Jakarta Project</a:t>
            </a:r>
            <a:r>
              <a:rPr lang="fr-FR" dirty="0" smtClean="0"/>
              <a:t>.</a:t>
            </a:r>
          </a:p>
          <a:p>
            <a:pPr marL="342900" indent="-342900">
              <a:buFont typeface="Wingdings" panose="05000000000000000000" pitchFamily="2" charset="2"/>
              <a:buChar char="v"/>
            </a:pPr>
            <a:r>
              <a:rPr lang="fr-FR" dirty="0" smtClean="0"/>
              <a:t>Il est semblable à l'outil </a:t>
            </a:r>
            <a:r>
              <a:rPr lang="fr-FR" b="1" dirty="0" smtClean="0"/>
              <a:t>Ant</a:t>
            </a:r>
            <a:r>
              <a:rPr lang="fr-FR" dirty="0" smtClean="0"/>
              <a:t>, mais fournit des moyens de configuration plus simples basés sur le format </a:t>
            </a:r>
            <a:r>
              <a:rPr lang="fr-FR" b="1" dirty="0" smtClean="0"/>
              <a:t>XML</a:t>
            </a:r>
            <a:r>
              <a:rPr lang="fr-FR" dirty="0" smtClean="0"/>
              <a:t>, la gestion des dépendances  transitives, un cycle de vie bien défini, la génération du site web du projet.</a:t>
            </a:r>
            <a:endParaRPr lang="fr-FR" b="1" dirty="0" smtClean="0"/>
          </a:p>
          <a:p>
            <a:pPr marL="342900" indent="-342900">
              <a:buFont typeface="Wingdings" panose="05000000000000000000" pitchFamily="2" charset="2"/>
              <a:buChar char="v"/>
            </a:pPr>
            <a:r>
              <a:rPr lang="fr-FR" dirty="0" smtClean="0"/>
              <a:t>Le paradigme utilisé par Maven est le Project Object Model permettant de  décrire un projet logiciel, ses dépendances avec des modules externes et l’ordre à suivre pour le build.</a:t>
            </a:r>
          </a:p>
          <a:p>
            <a:pPr marL="342900" indent="-342900">
              <a:buFont typeface="Wingdings" panose="05000000000000000000" pitchFamily="2" charset="2"/>
              <a:buChar char="v"/>
            </a:pPr>
            <a:r>
              <a:rPr lang="fr-FR" dirty="0" smtClean="0"/>
              <a:t>Il est capable de fonctionner en réseau pour  permettre de synchroniser des  projets indépendants.</a:t>
            </a:r>
          </a:p>
          <a:p>
            <a:endParaRPr lang="fr-FR" dirty="0"/>
          </a:p>
        </p:txBody>
      </p:sp>
      <p:pic>
        <p:nvPicPr>
          <p:cNvPr id="5" name="Picture 2" descr="File:Maven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453" y="0"/>
            <a:ext cx="7315199" cy="142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07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003" y="0"/>
            <a:ext cx="9905998" cy="1478570"/>
          </a:xfrm>
        </p:spPr>
        <p:txBody>
          <a:bodyPr/>
          <a:lstStyle/>
          <a:p>
            <a:r>
              <a:rPr lang="en-CA" dirty="0" smtClean="0"/>
              <a:t>Introduction</a:t>
            </a:r>
            <a:endParaRPr lang="fr-FR" dirty="0"/>
          </a:p>
        </p:txBody>
      </p:sp>
      <p:sp>
        <p:nvSpPr>
          <p:cNvPr id="3" name="Espace réservé du contenu 2"/>
          <p:cNvSpPr>
            <a:spLocks noGrp="1"/>
          </p:cNvSpPr>
          <p:nvPr>
            <p:ph idx="1"/>
          </p:nvPr>
        </p:nvSpPr>
        <p:spPr>
          <a:xfrm>
            <a:off x="1141412" y="1581665"/>
            <a:ext cx="9905999" cy="4209536"/>
          </a:xfrm>
        </p:spPr>
        <p:txBody>
          <a:bodyPr/>
          <a:lstStyle/>
          <a:p>
            <a:pPr marL="0" indent="0">
              <a:buNone/>
            </a:pPr>
            <a:r>
              <a:rPr lang="en-CA" dirty="0" smtClean="0"/>
              <a:t>      La creation de projet(s) par une equipe en programmation oriente objet est une tache fastidieuse .Surtout parce que le travail est en general partage</a:t>
            </a:r>
            <a:r>
              <a:rPr lang="en-CA" dirty="0"/>
              <a:t> </a:t>
            </a:r>
            <a:r>
              <a:rPr lang="en-CA" dirty="0" smtClean="0"/>
              <a:t>entre  chaque membre de l’equipe pour cela il apparait plusieurs problemes comme la presence de bug sur certaines classes , la gestion des liens entre les classes et aussi des liens entre des projets independants. Pour cela la societe sun a l’aide de Java nous propose les outils Ant ,Maven et JUnit. A quoi sert ces Api et pour quelle genre de probleme surviennent t-elles . </a:t>
            </a:r>
            <a:endParaRPr lang="fr-FR" dirty="0"/>
          </a:p>
        </p:txBody>
      </p:sp>
    </p:spTree>
    <p:extLst>
      <p:ext uri="{BB962C8B-B14F-4D97-AF65-F5344CB8AC3E}">
        <p14:creationId xmlns:p14="http://schemas.microsoft.com/office/powerpoint/2010/main" val="3775289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6611" y="0"/>
            <a:ext cx="8534401" cy="887225"/>
          </a:xfrm>
        </p:spPr>
        <p:txBody>
          <a:bodyPr/>
          <a:lstStyle/>
          <a:p>
            <a:r>
              <a:rPr lang="fr-FR" dirty="0" smtClean="0"/>
              <a:t>1. Le project object model(POM)</a:t>
            </a:r>
            <a:endParaRPr lang="fr-FR" dirty="0"/>
          </a:p>
        </p:txBody>
      </p:sp>
      <p:sp>
        <p:nvSpPr>
          <p:cNvPr id="5" name="Espace réservé du texte 2"/>
          <p:cNvSpPr txBox="1">
            <a:spLocks/>
          </p:cNvSpPr>
          <p:nvPr/>
        </p:nvSpPr>
        <p:spPr>
          <a:xfrm>
            <a:off x="209550" y="887225"/>
            <a:ext cx="11222038" cy="57358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Ø"/>
            </a:pPr>
            <a:r>
              <a:rPr lang="fr-FR" dirty="0" smtClean="0"/>
              <a:t>Le modèle objet projet est le </a:t>
            </a:r>
            <a:r>
              <a:rPr lang="fr-FR" b="1" dirty="0" smtClean="0"/>
              <a:t>cœur</a:t>
            </a:r>
            <a:r>
              <a:rPr lang="fr-FR" dirty="0" smtClean="0"/>
              <a:t> d’un projet Maven. Il est placé dans le répertoire de base du projet  sous forme de fichier xml. Il a la structure ci-dessous:</a:t>
            </a:r>
          </a:p>
        </p:txBody>
      </p:sp>
      <p:pic>
        <p:nvPicPr>
          <p:cNvPr id="6" name="Image 5"/>
          <p:cNvPicPr>
            <a:picLocks noChangeAspect="1"/>
          </p:cNvPicPr>
          <p:nvPr/>
        </p:nvPicPr>
        <p:blipFill>
          <a:blip r:embed="rId2"/>
          <a:stretch>
            <a:fillRect/>
          </a:stretch>
        </p:blipFill>
        <p:spPr>
          <a:xfrm>
            <a:off x="433137" y="1774450"/>
            <a:ext cx="10735323" cy="4848600"/>
          </a:xfrm>
          <a:prstGeom prst="rect">
            <a:avLst/>
          </a:prstGeom>
        </p:spPr>
      </p:pic>
    </p:spTree>
    <p:extLst>
      <p:ext uri="{BB962C8B-B14F-4D97-AF65-F5344CB8AC3E}">
        <p14:creationId xmlns:p14="http://schemas.microsoft.com/office/powerpoint/2010/main" val="1897519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70080" y="0"/>
            <a:ext cx="10096499" cy="536441"/>
          </a:xfrm>
        </p:spPr>
        <p:txBody>
          <a:bodyPr>
            <a:normAutofit/>
          </a:bodyPr>
          <a:lstStyle/>
          <a:p>
            <a:r>
              <a:rPr lang="fr-FR" sz="2400" dirty="0" smtClean="0"/>
              <a:t>2. </a:t>
            </a:r>
            <a:r>
              <a:rPr lang="fr-FR" sz="2400" u="sng" dirty="0" smtClean="0"/>
              <a:t>Arborescence du répertoire de base</a:t>
            </a:r>
            <a:endParaRPr lang="fr-FR" sz="2400" dirty="0"/>
          </a:p>
        </p:txBody>
      </p:sp>
      <p:sp>
        <p:nvSpPr>
          <p:cNvPr id="5" name="Espace réservé du texte 2"/>
          <p:cNvSpPr txBox="1">
            <a:spLocks/>
          </p:cNvSpPr>
          <p:nvPr/>
        </p:nvSpPr>
        <p:spPr>
          <a:xfrm>
            <a:off x="206062" y="536441"/>
            <a:ext cx="9763974" cy="63754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Ø"/>
            </a:pPr>
            <a:r>
              <a:rPr lang="fr-FR" dirty="0" smtClean="0"/>
              <a:t>Contrairement à d'autres outils comme Ant, l'arborescence de base de chaque projet Maven est toujours la même par défaut. C’est une convention qu’il faut respecter autant que possible pour plusieurs raisons:</a:t>
            </a:r>
          </a:p>
          <a:p>
            <a:pPr marL="742950" lvl="1" indent="-285750">
              <a:buFont typeface="Wingdings" panose="05000000000000000000" pitchFamily="2" charset="2"/>
              <a:buChar char="§"/>
            </a:pPr>
            <a:r>
              <a:rPr lang="fr-FR" dirty="0" smtClean="0"/>
              <a:t>le fichier POM est plus court et plus simple</a:t>
            </a:r>
          </a:p>
          <a:p>
            <a:pPr marL="742950" lvl="1" indent="-285750">
              <a:buFont typeface="Wingdings" panose="05000000000000000000" pitchFamily="2" charset="2"/>
              <a:buChar char="§"/>
            </a:pPr>
            <a:r>
              <a:rPr lang="fr-FR" dirty="0" smtClean="0"/>
              <a:t>le projet est plus simple à comprendre et rend la vie plus simple au développeur qui devra maintenir le projet.</a:t>
            </a:r>
          </a:p>
          <a:p>
            <a:pPr marL="742950" lvl="1" indent="-285750">
              <a:buFont typeface="Wingdings" panose="05000000000000000000" pitchFamily="2" charset="2"/>
              <a:buChar char="§"/>
            </a:pPr>
            <a:r>
              <a:rPr lang="fr-FR" dirty="0" smtClean="0"/>
              <a:t>Cela rend l'intégration de plug-ins plus simple</a:t>
            </a:r>
          </a:p>
          <a:p>
            <a:pPr marL="285750" indent="-285750">
              <a:buFont typeface="Wingdings" panose="05000000000000000000" pitchFamily="2" charset="2"/>
              <a:buChar char="Ø"/>
            </a:pPr>
            <a:r>
              <a:rPr lang="fr-FR" dirty="0" smtClean="0"/>
              <a:t>Elle comprend le fichier </a:t>
            </a:r>
            <a:r>
              <a:rPr lang="fr-FR" b="1" dirty="0" smtClean="0"/>
              <a:t>pom.xml</a:t>
            </a:r>
            <a:r>
              <a:rPr lang="fr-FR" dirty="0" smtClean="0"/>
              <a:t> et 2 sous-répertoires: </a:t>
            </a:r>
            <a:r>
              <a:rPr lang="fr-FR" b="1" dirty="0" smtClean="0"/>
              <a:t>src</a:t>
            </a:r>
            <a:r>
              <a:rPr lang="fr-FR" dirty="0" smtClean="0"/>
              <a:t> pour tout le code source et </a:t>
            </a:r>
            <a:r>
              <a:rPr lang="fr-FR" b="1" dirty="0" smtClean="0"/>
              <a:t>target</a:t>
            </a:r>
            <a:r>
              <a:rPr lang="fr-FR" dirty="0" smtClean="0"/>
              <a:t> pour les éléments générés. Ces répertoires contiennent des sous-répertoires, chacun avec une utilité précise:</a:t>
            </a:r>
          </a:p>
          <a:p>
            <a:r>
              <a:rPr lang="fr-FR" dirty="0" smtClean="0"/>
              <a:t>• </a:t>
            </a:r>
            <a:r>
              <a:rPr lang="fr-FR" b="1" dirty="0" smtClean="0"/>
              <a:t>src/main/java: </a:t>
            </a:r>
            <a:r>
              <a:rPr lang="fr-FR" dirty="0" smtClean="0"/>
              <a:t>Pour code java va ici (étonnamment)</a:t>
            </a:r>
          </a:p>
          <a:p>
            <a:r>
              <a:rPr lang="fr-FR" dirty="0" smtClean="0"/>
              <a:t>• </a:t>
            </a:r>
            <a:r>
              <a:rPr lang="fr-FR" b="1" dirty="0" smtClean="0"/>
              <a:t>src/main/resources: </a:t>
            </a:r>
            <a:r>
              <a:rPr lang="fr-FR" dirty="0" smtClean="0"/>
              <a:t>Les autres ressources dont votre application a besoin</a:t>
            </a:r>
          </a:p>
          <a:p>
            <a:r>
              <a:rPr lang="fr-FR" dirty="0" smtClean="0"/>
              <a:t>• </a:t>
            </a:r>
            <a:r>
              <a:rPr lang="fr-FR" b="1" dirty="0" smtClean="0"/>
              <a:t>src/main/filters: </a:t>
            </a:r>
            <a:r>
              <a:rPr lang="fr-FR" dirty="0" smtClean="0"/>
              <a:t>Les filtres de ressources, sous forme de fichier de propriétés, qui peuvent être utilisés pour définir des variables connues uniquement au moment de la construction.</a:t>
            </a:r>
          </a:p>
          <a:p>
            <a:r>
              <a:rPr lang="fr-FR" dirty="0" smtClean="0"/>
              <a:t>• </a:t>
            </a:r>
            <a:r>
              <a:rPr lang="fr-FR" b="1" dirty="0" smtClean="0"/>
              <a:t>src/main/config: </a:t>
            </a:r>
            <a:r>
              <a:rPr lang="fr-FR" dirty="0" smtClean="0"/>
              <a:t>Les fichiers de configuration</a:t>
            </a:r>
          </a:p>
          <a:p>
            <a:r>
              <a:rPr lang="fr-FR" dirty="0" smtClean="0"/>
              <a:t>• </a:t>
            </a:r>
            <a:r>
              <a:rPr lang="fr-FR" b="1" dirty="0" smtClean="0"/>
              <a:t>src/main/webapp: </a:t>
            </a:r>
            <a:r>
              <a:rPr lang="fr-FR" dirty="0" smtClean="0"/>
              <a:t>Le répertoire d'application web </a:t>
            </a:r>
          </a:p>
          <a:p>
            <a:r>
              <a:rPr lang="fr-FR" dirty="0" smtClean="0"/>
              <a:t>• </a:t>
            </a:r>
            <a:r>
              <a:rPr lang="fr-FR" b="1" dirty="0" smtClean="0"/>
              <a:t>src/test/java: </a:t>
            </a:r>
            <a:r>
              <a:rPr lang="fr-FR" dirty="0" smtClean="0"/>
              <a:t>Les tests unitaires</a:t>
            </a:r>
          </a:p>
          <a:p>
            <a:r>
              <a:rPr lang="fr-FR" dirty="0" smtClean="0"/>
              <a:t>• </a:t>
            </a:r>
            <a:r>
              <a:rPr lang="fr-FR" b="1" dirty="0" smtClean="0"/>
              <a:t>src/test/resources: </a:t>
            </a:r>
            <a:r>
              <a:rPr lang="fr-FR" dirty="0" smtClean="0"/>
              <a:t>Les ressources nécessaires aux tests unitaires, qui ne seront pas déployées</a:t>
            </a:r>
          </a:p>
          <a:p>
            <a:r>
              <a:rPr lang="fr-FR" dirty="0" smtClean="0"/>
              <a:t>• </a:t>
            </a:r>
            <a:r>
              <a:rPr lang="fr-FR" b="1" dirty="0" smtClean="0"/>
              <a:t>src/test/filters: </a:t>
            </a:r>
            <a:r>
              <a:rPr lang="fr-FR" dirty="0" smtClean="0"/>
              <a:t>Les filtres nécessaires aux tests unitaires, qui ne seront pas déployées</a:t>
            </a:r>
          </a:p>
          <a:p>
            <a:r>
              <a:rPr lang="fr-FR" dirty="0" smtClean="0"/>
              <a:t>• </a:t>
            </a:r>
            <a:r>
              <a:rPr lang="fr-FR" b="1" dirty="0" smtClean="0"/>
              <a:t>src/site: </a:t>
            </a:r>
            <a:r>
              <a:rPr lang="fr-FR" dirty="0" smtClean="0"/>
              <a:t>Les fichiers utilisés pour générer le site web du projet Maven</a:t>
            </a:r>
          </a:p>
          <a:p>
            <a:r>
              <a:rPr lang="fr-FR" sz="1900" b="1" dirty="0" smtClean="0"/>
              <a:t>• target/classes </a:t>
            </a:r>
            <a:r>
              <a:rPr lang="fr-FR" dirty="0" smtClean="0"/>
              <a:t>les classes compilées</a:t>
            </a:r>
          </a:p>
          <a:p>
            <a:r>
              <a:rPr lang="fr-FR" dirty="0" smtClean="0"/>
              <a:t>• </a:t>
            </a:r>
            <a:r>
              <a:rPr lang="fr-FR" b="1" dirty="0" smtClean="0"/>
              <a:t>target/test-classes </a:t>
            </a:r>
            <a:r>
              <a:rPr lang="fr-FR" dirty="0" smtClean="0"/>
              <a:t>les classes compilées des tests unitaires</a:t>
            </a:r>
            <a:endParaRPr lang="fr-FR" dirty="0"/>
          </a:p>
        </p:txBody>
      </p:sp>
      <p:pic>
        <p:nvPicPr>
          <p:cNvPr id="6" name="Image 5"/>
          <p:cNvPicPr>
            <a:picLocks noChangeAspect="1"/>
          </p:cNvPicPr>
          <p:nvPr/>
        </p:nvPicPr>
        <p:blipFill>
          <a:blip r:embed="rId2"/>
          <a:stretch>
            <a:fillRect/>
          </a:stretch>
        </p:blipFill>
        <p:spPr>
          <a:xfrm>
            <a:off x="9970036" y="1839483"/>
            <a:ext cx="2374900" cy="4915535"/>
          </a:xfrm>
          <a:prstGeom prst="rect">
            <a:avLst/>
          </a:prstGeom>
        </p:spPr>
      </p:pic>
    </p:spTree>
    <p:extLst>
      <p:ext uri="{BB962C8B-B14F-4D97-AF65-F5344CB8AC3E}">
        <p14:creationId xmlns:p14="http://schemas.microsoft.com/office/powerpoint/2010/main" val="3477057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446212" y="105833"/>
            <a:ext cx="8534400" cy="889848"/>
          </a:xfrm>
        </p:spPr>
        <p:txBody>
          <a:bodyPr/>
          <a:lstStyle/>
          <a:p>
            <a:r>
              <a:rPr lang="fr-FR" dirty="0"/>
              <a:t>3</a:t>
            </a:r>
            <a:r>
              <a:rPr lang="fr-FR" dirty="0" smtClean="0"/>
              <a:t>. </a:t>
            </a:r>
            <a:r>
              <a:rPr lang="fr-FR" u="sng" dirty="0" smtClean="0"/>
              <a:t>Le </a:t>
            </a:r>
            <a:r>
              <a:rPr lang="fr-FR" u="sng" dirty="0"/>
              <a:t>cycle de vie du projet</a:t>
            </a:r>
          </a:p>
        </p:txBody>
      </p:sp>
      <p:pic>
        <p:nvPicPr>
          <p:cNvPr id="5" name="Espace réservé du contenu 5"/>
          <p:cNvPicPr>
            <a:picLocks noGrp="1" noChangeAspect="1"/>
          </p:cNvPicPr>
          <p:nvPr>
            <p:ph idx="1"/>
          </p:nvPr>
        </p:nvPicPr>
        <p:blipFill>
          <a:blip r:embed="rId2"/>
          <a:stretch>
            <a:fillRect/>
          </a:stretch>
        </p:blipFill>
        <p:spPr>
          <a:xfrm>
            <a:off x="2228045" y="1998884"/>
            <a:ext cx="6516710" cy="4675030"/>
          </a:xfrm>
          <a:prstGeom prst="rect">
            <a:avLst/>
          </a:prstGeom>
        </p:spPr>
      </p:pic>
      <p:sp>
        <p:nvSpPr>
          <p:cNvPr id="6" name="ZoneTexte 5"/>
          <p:cNvSpPr txBox="1"/>
          <p:nvPr/>
        </p:nvSpPr>
        <p:spPr>
          <a:xfrm>
            <a:off x="399245" y="995681"/>
            <a:ext cx="11372045" cy="3785652"/>
          </a:xfrm>
          <a:prstGeom prst="rect">
            <a:avLst/>
          </a:prstGeom>
          <a:noFill/>
        </p:spPr>
        <p:txBody>
          <a:bodyPr wrap="square" rtlCol="0">
            <a:spAutoFit/>
          </a:bodyPr>
          <a:lstStyle/>
          <a:p>
            <a:r>
              <a:rPr lang="fr-FR" sz="1900" dirty="0" smtClean="0">
                <a:solidFill>
                  <a:schemeClr val="bg2">
                    <a:lumMod val="75000"/>
                  </a:schemeClr>
                </a:solidFill>
              </a:rPr>
              <a:t>Le cycle de vie des projets est un concept central de Maven 2. La plupart des développeurs sont familiers avec les notions de phases du build comme compile, test et deploy. Dans Maven 2, lance l’action liée à une phase du cycle de vie. </a:t>
            </a:r>
          </a:p>
          <a:p>
            <a:endParaRPr lang="fr-FR" sz="1900" dirty="0">
              <a:solidFill>
                <a:schemeClr val="bg2">
                  <a:lumMod val="75000"/>
                </a:schemeClr>
              </a:solidFill>
            </a:endParaRPr>
          </a:p>
          <a:p>
            <a:endParaRPr lang="fr-FR" sz="1900" dirty="0" smtClean="0">
              <a:solidFill>
                <a:schemeClr val="bg2">
                  <a:lumMod val="75000"/>
                </a:schemeClr>
              </a:solidFill>
            </a:endParaRPr>
          </a:p>
          <a:p>
            <a:endParaRPr lang="fr-FR" sz="1900" dirty="0" smtClean="0">
              <a:solidFill>
                <a:schemeClr val="bg2">
                  <a:lumMod val="75000"/>
                </a:schemeClr>
              </a:solidFill>
            </a:endParaRPr>
          </a:p>
          <a:p>
            <a:endParaRPr lang="fr-FR" dirty="0" smtClean="0"/>
          </a:p>
          <a:p>
            <a:endParaRPr lang="fr-FR" dirty="0"/>
          </a:p>
          <a:p>
            <a:endParaRPr lang="fr-FR" dirty="0" smtClean="0"/>
          </a:p>
          <a:p>
            <a:endParaRPr lang="fr-FR" dirty="0"/>
          </a:p>
          <a:p>
            <a:endParaRPr lang="fr-FR" dirty="0"/>
          </a:p>
          <a:p>
            <a:endParaRPr lang="fr-FR" dirty="0" smtClean="0"/>
          </a:p>
          <a:p>
            <a:endParaRPr lang="fr-FR" dirty="0"/>
          </a:p>
        </p:txBody>
      </p:sp>
    </p:spTree>
    <p:extLst>
      <p:ext uri="{BB962C8B-B14F-4D97-AF65-F5344CB8AC3E}">
        <p14:creationId xmlns:p14="http://schemas.microsoft.com/office/powerpoint/2010/main" val="3608975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083456" y="154546"/>
            <a:ext cx="9761753" cy="553792"/>
          </a:xfrm>
        </p:spPr>
        <p:txBody>
          <a:bodyPr>
            <a:normAutofit fontScale="90000"/>
          </a:bodyPr>
          <a:lstStyle/>
          <a:p>
            <a:r>
              <a:rPr lang="fr-FR" dirty="0"/>
              <a:t>3</a:t>
            </a:r>
            <a:r>
              <a:rPr lang="fr-FR" dirty="0" smtClean="0"/>
              <a:t>. </a:t>
            </a:r>
            <a:r>
              <a:rPr lang="fr-FR" u="sng" dirty="0"/>
              <a:t>Le cycle de vie du </a:t>
            </a:r>
            <a:r>
              <a:rPr lang="fr-FR" u="sng" dirty="0" smtClean="0"/>
              <a:t>projet</a:t>
            </a:r>
            <a:r>
              <a:rPr lang="fr-FR" dirty="0" smtClean="0"/>
              <a:t>  (suite et Fin)</a:t>
            </a:r>
            <a:endParaRPr lang="fr-FR" dirty="0"/>
          </a:p>
        </p:txBody>
      </p:sp>
      <p:sp>
        <p:nvSpPr>
          <p:cNvPr id="5" name="Espace réservé du texte 2"/>
          <p:cNvSpPr txBox="1">
            <a:spLocks/>
          </p:cNvSpPr>
          <p:nvPr/>
        </p:nvSpPr>
        <p:spPr>
          <a:xfrm>
            <a:off x="542545" y="928352"/>
            <a:ext cx="11177229" cy="56527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dirty="0" smtClean="0"/>
              <a:t>	Nous avons les différentes phases suivantes:</a:t>
            </a:r>
          </a:p>
          <a:p>
            <a:r>
              <a:rPr lang="fr-FR" dirty="0" smtClean="0"/>
              <a:t>• </a:t>
            </a:r>
            <a:r>
              <a:rPr lang="fr-FR" b="1" dirty="0" smtClean="0"/>
              <a:t>generate-sources: </a:t>
            </a:r>
            <a:r>
              <a:rPr lang="fr-FR" dirty="0" smtClean="0"/>
              <a:t>Génère le code source supplémentaire nécessité par l'application, ce qui est généralement accompli par les plug-ins appropriés.</a:t>
            </a:r>
          </a:p>
          <a:p>
            <a:r>
              <a:rPr lang="fr-FR" dirty="0" smtClean="0"/>
              <a:t>• </a:t>
            </a:r>
            <a:r>
              <a:rPr lang="fr-FR" b="1" dirty="0" smtClean="0"/>
              <a:t>compile: </a:t>
            </a:r>
            <a:r>
              <a:rPr lang="fr-FR" dirty="0" smtClean="0"/>
              <a:t>Compile le code source du projet</a:t>
            </a:r>
          </a:p>
          <a:p>
            <a:r>
              <a:rPr lang="fr-FR" dirty="0" smtClean="0"/>
              <a:t>• </a:t>
            </a:r>
            <a:r>
              <a:rPr lang="fr-FR" b="1" dirty="0" smtClean="0"/>
              <a:t>test-compile</a:t>
            </a:r>
            <a:r>
              <a:rPr lang="fr-FR" dirty="0" smtClean="0"/>
              <a:t>: Compile les tests unitaires du projet</a:t>
            </a:r>
          </a:p>
          <a:p>
            <a:r>
              <a:rPr lang="fr-FR" dirty="0" smtClean="0"/>
              <a:t>• </a:t>
            </a:r>
            <a:r>
              <a:rPr lang="fr-FR" b="1" dirty="0" smtClean="0"/>
              <a:t>test: </a:t>
            </a:r>
            <a:r>
              <a:rPr lang="fr-FR" dirty="0" smtClean="0"/>
              <a:t>Exécute les tests unitaires (typiquement avec Junit) dans le répertoire src/test</a:t>
            </a:r>
          </a:p>
          <a:p>
            <a:r>
              <a:rPr lang="fr-FR" dirty="0" smtClean="0"/>
              <a:t>• </a:t>
            </a:r>
            <a:r>
              <a:rPr lang="fr-FR" b="1" dirty="0" smtClean="0"/>
              <a:t>package: </a:t>
            </a:r>
            <a:r>
              <a:rPr lang="fr-FR" dirty="0" smtClean="0"/>
              <a:t>Mets en forme le code compilé dans son format de diffusion (JAR, WAR, etc.)</a:t>
            </a:r>
          </a:p>
          <a:p>
            <a:r>
              <a:rPr lang="fr-FR" dirty="0" smtClean="0"/>
              <a:t>• </a:t>
            </a:r>
            <a:r>
              <a:rPr lang="fr-FR" b="1" dirty="0" smtClean="0"/>
              <a:t>integration-test: </a:t>
            </a:r>
            <a:r>
              <a:rPr lang="fr-FR" dirty="0" smtClean="0"/>
              <a:t>Réalise et déploie le package si nécessaire dans un environnement dans lequel les tests d'intégration peuvent être effectués.</a:t>
            </a:r>
          </a:p>
          <a:p>
            <a:r>
              <a:rPr lang="fr-FR" dirty="0" smtClean="0"/>
              <a:t>•</a:t>
            </a:r>
            <a:r>
              <a:rPr lang="fr-FR" b="1" dirty="0" smtClean="0"/>
              <a:t> install: </a:t>
            </a:r>
            <a:r>
              <a:rPr lang="fr-FR" dirty="0" smtClean="0"/>
              <a:t>Installe les produits dans l'entrepôt local, pour être utilisé comme dépendance des autres projets sur votre machine locale.</a:t>
            </a:r>
          </a:p>
          <a:p>
            <a:r>
              <a:rPr lang="fr-FR" dirty="0" smtClean="0"/>
              <a:t>• </a:t>
            </a:r>
            <a:r>
              <a:rPr lang="fr-FR" b="1" dirty="0" smtClean="0"/>
              <a:t>deploy: </a:t>
            </a:r>
            <a:r>
              <a:rPr lang="fr-FR" dirty="0" smtClean="0"/>
              <a:t>Réalisé dans un environnement d'intégration ou de production, copie le produit final dans un entrepôt distant pour être partagé avec d'autres développeurs ou projets.</a:t>
            </a:r>
            <a:endParaRPr lang="fr-FR" dirty="0"/>
          </a:p>
        </p:txBody>
      </p:sp>
    </p:spTree>
    <p:extLst>
      <p:ext uri="{BB962C8B-B14F-4D97-AF65-F5344CB8AC3E}">
        <p14:creationId xmlns:p14="http://schemas.microsoft.com/office/powerpoint/2010/main" val="603992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103031"/>
            <a:ext cx="12192000" cy="489397"/>
          </a:xfrm>
        </p:spPr>
        <p:txBody>
          <a:bodyPr>
            <a:normAutofit fontScale="90000"/>
          </a:bodyPr>
          <a:lstStyle/>
          <a:p>
            <a:r>
              <a:rPr lang="fr-FR" dirty="0" smtClean="0"/>
              <a:t>4. </a:t>
            </a:r>
            <a:r>
              <a:rPr lang="fr-FR" u="sng" dirty="0" smtClean="0"/>
              <a:t>Dépendances transitives et portées des dépendances</a:t>
            </a:r>
            <a:endParaRPr lang="fr-FR" u="sng" dirty="0"/>
          </a:p>
        </p:txBody>
      </p:sp>
      <p:sp>
        <p:nvSpPr>
          <p:cNvPr id="5" name="Espace réservé du texte 2"/>
          <p:cNvSpPr txBox="1">
            <a:spLocks/>
          </p:cNvSpPr>
          <p:nvPr/>
        </p:nvSpPr>
        <p:spPr>
          <a:xfrm>
            <a:off x="236928" y="592428"/>
            <a:ext cx="11846931" cy="636860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Ø"/>
            </a:pPr>
            <a:r>
              <a:rPr lang="fr-FR" dirty="0" smtClean="0"/>
              <a:t>Elle permet d’importer les bibliothèques dont nous avons besoin dans le projet</a:t>
            </a:r>
          </a:p>
          <a:p>
            <a:pPr marL="285750" indent="-285750">
              <a:buFont typeface="Wingdings" panose="05000000000000000000" pitchFamily="2" charset="2"/>
              <a:buChar char="Ø"/>
            </a:pPr>
            <a:r>
              <a:rPr lang="fr-FR" dirty="0" smtClean="0"/>
              <a:t>Si nous utilisons Hibernate dans notre projet par exemple, il faut ajouter une nouvelle dépendance dans la section des dépendances du fichier pom.xml .</a:t>
            </a:r>
          </a:p>
          <a:p>
            <a:pPr marL="285750" indent="-285750">
              <a:buFont typeface="Wingdings" panose="05000000000000000000" pitchFamily="2" charset="2"/>
              <a:buChar char="Ø"/>
            </a:pPr>
            <a:r>
              <a:rPr lang="fr-FR" dirty="0" smtClean="0"/>
              <a:t>On aurait alors:</a:t>
            </a:r>
          </a:p>
          <a:p>
            <a:endParaRPr lang="fr-FR" dirty="0" smtClean="0"/>
          </a:p>
          <a:p>
            <a:endParaRPr lang="fr-FR" dirty="0" smtClean="0"/>
          </a:p>
          <a:p>
            <a:endParaRPr lang="fr-FR" dirty="0" smtClean="0"/>
          </a:p>
          <a:p>
            <a:endParaRPr lang="fr-FR" dirty="0" smtClean="0"/>
          </a:p>
          <a:p>
            <a:endParaRPr lang="fr-FR" dirty="0" smtClean="0"/>
          </a:p>
          <a:p>
            <a:pPr marL="285750" indent="-285750">
              <a:buFont typeface="Wingdings" panose="05000000000000000000" pitchFamily="2" charset="2"/>
              <a:buChar char="Ø"/>
            </a:pPr>
            <a:r>
              <a:rPr lang="fr-FR" dirty="0" smtClean="0"/>
              <a:t>En déployant l’application nous n’aurons pas toujours besoin de toutes les dépendances. Pour cela il faudra les inclures quand nous en  avons besoin. Maven nous offre alors les portées suivantes:</a:t>
            </a:r>
          </a:p>
          <a:p>
            <a:r>
              <a:rPr lang="fr-FR" dirty="0" smtClean="0"/>
              <a:t>• </a:t>
            </a:r>
            <a:r>
              <a:rPr lang="fr-FR" b="1" dirty="0" smtClean="0"/>
              <a:t>compile</a:t>
            </a:r>
            <a:r>
              <a:rPr lang="fr-FR" dirty="0" smtClean="0"/>
              <a:t>: C'est la valeur par défaut. Une dépendance ayant cette portée compile est disponible dans toutes les phases du projet. </a:t>
            </a:r>
          </a:p>
          <a:p>
            <a:r>
              <a:rPr lang="fr-FR" dirty="0" smtClean="0"/>
              <a:t>• </a:t>
            </a:r>
            <a:r>
              <a:rPr lang="fr-FR" b="1" dirty="0" smtClean="0"/>
              <a:t>provided</a:t>
            </a:r>
            <a:r>
              <a:rPr lang="fr-FR" dirty="0" smtClean="0"/>
              <a:t>: Elle est utilisée pour compiler l'application, mais ne sera pas déployée. Vous utiliserez cette portée quand vous attendez du JDK ou du serveur d'application qu'il vous mette le JAR à disposition. L'API servlet est un bon exemple.</a:t>
            </a:r>
          </a:p>
          <a:p>
            <a:r>
              <a:rPr lang="fr-FR" dirty="0" smtClean="0"/>
              <a:t>• </a:t>
            </a:r>
            <a:r>
              <a:rPr lang="fr-FR" b="1" dirty="0" smtClean="0"/>
              <a:t>runtime</a:t>
            </a:r>
            <a:r>
              <a:rPr lang="fr-FR" dirty="0" smtClean="0"/>
              <a:t>: Elle n’est pas nécessaire pour la compilation, uniquement pour l'exécution, comme les drivers JDBC</a:t>
            </a:r>
          </a:p>
          <a:p>
            <a:r>
              <a:rPr lang="fr-FR" dirty="0" smtClean="0"/>
              <a:t>• </a:t>
            </a:r>
            <a:r>
              <a:rPr lang="fr-FR" b="1" dirty="0" smtClean="0"/>
              <a:t>test</a:t>
            </a:r>
            <a:r>
              <a:rPr lang="fr-FR" dirty="0" smtClean="0"/>
              <a:t>: Les dépendances de portées test sont uniquement nécessaires pour compiler et exécuter les tests (par</a:t>
            </a:r>
          </a:p>
          <a:p>
            <a:r>
              <a:rPr lang="fr-FR" dirty="0" smtClean="0"/>
              <a:t>exemple Junit).</a:t>
            </a:r>
            <a:endParaRPr lang="fr-FR" dirty="0"/>
          </a:p>
        </p:txBody>
      </p:sp>
      <p:pic>
        <p:nvPicPr>
          <p:cNvPr id="6" name="Image 5"/>
          <p:cNvPicPr>
            <a:picLocks noChangeAspect="1"/>
          </p:cNvPicPr>
          <p:nvPr/>
        </p:nvPicPr>
        <p:blipFill>
          <a:blip r:embed="rId2"/>
          <a:stretch>
            <a:fillRect/>
          </a:stretch>
        </p:blipFill>
        <p:spPr>
          <a:xfrm>
            <a:off x="2487435" y="1500725"/>
            <a:ext cx="6210554" cy="2015207"/>
          </a:xfrm>
          <a:prstGeom prst="rect">
            <a:avLst/>
          </a:prstGeom>
        </p:spPr>
      </p:pic>
    </p:spTree>
    <p:extLst>
      <p:ext uri="{BB962C8B-B14F-4D97-AF65-F5344CB8AC3E}">
        <p14:creationId xmlns:p14="http://schemas.microsoft.com/office/powerpoint/2010/main" val="1397825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91783" y="126285"/>
            <a:ext cx="11988600" cy="569174"/>
          </a:xfrm>
        </p:spPr>
        <p:txBody>
          <a:bodyPr>
            <a:normAutofit fontScale="90000"/>
          </a:bodyPr>
          <a:lstStyle/>
          <a:p>
            <a:r>
              <a:rPr lang="fr-FR" dirty="0" smtClean="0"/>
              <a:t>	5. </a:t>
            </a:r>
            <a:r>
              <a:rPr lang="fr-FR" u="sng" dirty="0" smtClean="0"/>
              <a:t>Les plugins</a:t>
            </a:r>
            <a:endParaRPr lang="fr-FR" u="sng" dirty="0"/>
          </a:p>
        </p:txBody>
      </p:sp>
      <p:sp>
        <p:nvSpPr>
          <p:cNvPr id="5" name="Espace réservé du texte 2"/>
          <p:cNvSpPr txBox="1">
            <a:spLocks/>
          </p:cNvSpPr>
          <p:nvPr/>
        </p:nvSpPr>
        <p:spPr>
          <a:xfrm>
            <a:off x="205241" y="852713"/>
            <a:ext cx="11875142" cy="57948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
            </a:pPr>
            <a:r>
              <a:rPr lang="fr-FR" dirty="0" smtClean="0"/>
              <a:t>Les plugins permettent d’ajouter les fonctionnalités supplémentaires au processus de build</a:t>
            </a:r>
          </a:p>
          <a:p>
            <a:pPr marL="285750" indent="-285750">
              <a:buFont typeface="Wingdings" panose="05000000000000000000" pitchFamily="2" charset="2"/>
              <a:buChar char="§"/>
            </a:pPr>
            <a:r>
              <a:rPr lang="fr-FR" dirty="0" smtClean="0"/>
              <a:t>Pour utiliser il suffit de le lier à une phase du cycle de vie dans la section plugins du fichier pom.xml</a:t>
            </a:r>
          </a:p>
          <a:p>
            <a:pPr marL="285750" indent="-285750">
              <a:buFont typeface="Wingdings" panose="05000000000000000000" pitchFamily="2" charset="2"/>
              <a:buChar char="§"/>
            </a:pPr>
            <a:r>
              <a:rPr lang="fr-FR" dirty="0" smtClean="0"/>
              <a:t>Par exemple on peut ajouter des taches liées à Ant dans le processus:</a:t>
            </a:r>
          </a:p>
          <a:p>
            <a:pPr marL="285750" indent="-285750">
              <a:buFont typeface="Wingdings" panose="05000000000000000000" pitchFamily="2" charset="2"/>
              <a:buChar char="§"/>
            </a:pPr>
            <a:endParaRPr lang="fr-FR" dirty="0" smtClean="0"/>
          </a:p>
          <a:p>
            <a:endParaRPr lang="fr-FR" dirty="0" smtClean="0"/>
          </a:p>
        </p:txBody>
      </p:sp>
      <p:pic>
        <p:nvPicPr>
          <p:cNvPr id="6" name="Image 5"/>
          <p:cNvPicPr>
            <a:picLocks noChangeAspect="1"/>
          </p:cNvPicPr>
          <p:nvPr/>
        </p:nvPicPr>
        <p:blipFill>
          <a:blip r:embed="rId2"/>
          <a:stretch>
            <a:fillRect/>
          </a:stretch>
        </p:blipFill>
        <p:spPr>
          <a:xfrm>
            <a:off x="1627054" y="2863516"/>
            <a:ext cx="9031515" cy="3941280"/>
          </a:xfrm>
          <a:prstGeom prst="rect">
            <a:avLst/>
          </a:prstGeom>
        </p:spPr>
      </p:pic>
    </p:spTree>
    <p:extLst>
      <p:ext uri="{BB962C8B-B14F-4D97-AF65-F5344CB8AC3E}">
        <p14:creationId xmlns:p14="http://schemas.microsoft.com/office/powerpoint/2010/main" val="4089228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954668" y="0"/>
            <a:ext cx="10984047" cy="618186"/>
          </a:xfrm>
        </p:spPr>
        <p:txBody>
          <a:bodyPr>
            <a:normAutofit/>
          </a:bodyPr>
          <a:lstStyle/>
          <a:p>
            <a:r>
              <a:rPr lang="fr-FR" dirty="0"/>
              <a:t>6</a:t>
            </a:r>
            <a:r>
              <a:rPr lang="fr-FR" dirty="0" smtClean="0"/>
              <a:t>. </a:t>
            </a:r>
            <a:r>
              <a:rPr lang="fr-FR" u="sng" dirty="0" smtClean="0"/>
              <a:t>Communication de projet</a:t>
            </a:r>
            <a:endParaRPr lang="fr-FR" u="sng" dirty="0"/>
          </a:p>
        </p:txBody>
      </p:sp>
      <p:sp>
        <p:nvSpPr>
          <p:cNvPr id="5" name="Espace réservé du texte 2"/>
          <p:cNvSpPr txBox="1">
            <a:spLocks/>
          </p:cNvSpPr>
          <p:nvPr/>
        </p:nvSpPr>
        <p:spPr>
          <a:xfrm>
            <a:off x="91784" y="721217"/>
            <a:ext cx="11975719" cy="60459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Ø"/>
            </a:pPr>
            <a:r>
              <a:rPr lang="fr-FR" dirty="0" smtClean="0"/>
              <a:t>La communication interne est une partie importante dans tout projet.</a:t>
            </a:r>
          </a:p>
          <a:p>
            <a:pPr marL="285750" indent="-285750">
              <a:buFont typeface="Wingdings" panose="05000000000000000000" pitchFamily="2" charset="2"/>
              <a:buChar char="Ø"/>
            </a:pPr>
            <a:r>
              <a:rPr lang="fr-FR" dirty="0" smtClean="0"/>
              <a:t>Un site web technique et centralisé permet de grandes avancés dans la vision commune d’une équipe</a:t>
            </a:r>
          </a:p>
          <a:p>
            <a:pPr marL="285750" indent="-285750">
              <a:buFont typeface="Wingdings" panose="05000000000000000000" pitchFamily="2" charset="2"/>
              <a:buChar char="Ø"/>
            </a:pPr>
            <a:r>
              <a:rPr lang="fr-FR" dirty="0" smtClean="0"/>
              <a:t>Ce site peut être intégré dans le processus de build à travers la génération du site Maven. </a:t>
            </a:r>
          </a:p>
          <a:p>
            <a:pPr marL="285750" indent="-285750">
              <a:buFont typeface="Wingdings" panose="05000000000000000000" pitchFamily="2" charset="2"/>
              <a:buChar char="Ø"/>
            </a:pPr>
            <a:r>
              <a:rPr lang="fr-FR" dirty="0" smtClean="0"/>
              <a:t>Sur une base quotidienne, un site Maven peut publier:</a:t>
            </a:r>
          </a:p>
          <a:p>
            <a:pPr lvl="1"/>
            <a:r>
              <a:rPr lang="fr-FR" dirty="0" smtClean="0"/>
              <a:t>• Des informations générales sur le projet, comme les entrepôts de source, le suivi des anomalies, les</a:t>
            </a:r>
          </a:p>
          <a:p>
            <a:pPr lvl="1"/>
            <a:r>
              <a:rPr lang="fr-FR" dirty="0" smtClean="0"/>
              <a:t>membres de l'équipe, etc.</a:t>
            </a:r>
          </a:p>
          <a:p>
            <a:pPr lvl="1"/>
            <a:r>
              <a:rPr lang="fr-FR" dirty="0" smtClean="0"/>
              <a:t>• Les tests unitaires et les rapports de couverture des tests unitaires</a:t>
            </a:r>
          </a:p>
          <a:p>
            <a:pPr lvl="1"/>
            <a:r>
              <a:rPr lang="fr-FR" dirty="0" smtClean="0"/>
              <a:t>• Des revues de code automatisées avec Checkstyle ou PMD</a:t>
            </a:r>
          </a:p>
          <a:p>
            <a:pPr lvl="1"/>
            <a:r>
              <a:rPr lang="fr-FR" dirty="0" smtClean="0"/>
              <a:t>• Des informations sur la configuration ou le version</a:t>
            </a:r>
          </a:p>
          <a:p>
            <a:pPr lvl="1"/>
            <a:r>
              <a:rPr lang="fr-FR" dirty="0" smtClean="0"/>
              <a:t>• Les dépendances</a:t>
            </a:r>
          </a:p>
          <a:p>
            <a:pPr lvl="1"/>
            <a:r>
              <a:rPr lang="fr-FR" dirty="0" smtClean="0"/>
              <a:t>• La JavaDoc</a:t>
            </a:r>
          </a:p>
          <a:p>
            <a:pPr lvl="1"/>
            <a:r>
              <a:rPr lang="fr-FR" dirty="0" smtClean="0"/>
              <a:t>• Le code source indexé et référençable, sous un format HTML</a:t>
            </a:r>
          </a:p>
          <a:p>
            <a:pPr lvl="1"/>
            <a:r>
              <a:rPr lang="fr-FR" dirty="0" smtClean="0"/>
              <a:t>• La liste des membres de l'équipe</a:t>
            </a:r>
          </a:p>
          <a:p>
            <a:pPr lvl="1"/>
            <a:r>
              <a:rPr lang="fr-FR" dirty="0" smtClean="0"/>
              <a:t>• Et beaucoup plus encore</a:t>
            </a:r>
            <a:endParaRPr lang="fr-FR" dirty="0"/>
          </a:p>
        </p:txBody>
      </p:sp>
    </p:spTree>
    <p:extLst>
      <p:ext uri="{BB962C8B-B14F-4D97-AF65-F5344CB8AC3E}">
        <p14:creationId xmlns:p14="http://schemas.microsoft.com/office/powerpoint/2010/main" val="142317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12192000" cy="723014"/>
          </a:xfrm>
        </p:spPr>
        <p:txBody>
          <a:bodyPr/>
          <a:lstStyle/>
          <a:p>
            <a:r>
              <a:rPr lang="fr-FR" dirty="0" smtClean="0"/>
              <a:t>			7. </a:t>
            </a:r>
            <a:r>
              <a:rPr lang="fr-FR" u="sng" dirty="0" smtClean="0"/>
              <a:t>Installation et configuration</a:t>
            </a:r>
            <a:endParaRPr lang="fr-FR" u="sng" dirty="0"/>
          </a:p>
        </p:txBody>
      </p:sp>
      <p:sp>
        <p:nvSpPr>
          <p:cNvPr id="5" name="Espace réservé du texte 2"/>
          <p:cNvSpPr txBox="1">
            <a:spLocks/>
          </p:cNvSpPr>
          <p:nvPr/>
        </p:nvSpPr>
        <p:spPr>
          <a:xfrm>
            <a:off x="488725" y="644663"/>
            <a:ext cx="11508833" cy="23219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q"/>
            </a:pPr>
            <a:r>
              <a:rPr lang="fr-FR" dirty="0" smtClean="0"/>
              <a:t>Extraire dans un répertoire l’archive téléchargé sur le site  </a:t>
            </a:r>
            <a:r>
              <a:rPr lang="fr-FR" dirty="0" smtClean="0">
                <a:hlinkClick r:id="rId2"/>
              </a:rPr>
              <a:t>http://maven.apache.org/download.html</a:t>
            </a:r>
            <a:endParaRPr lang="fr-FR" dirty="0" smtClean="0"/>
          </a:p>
          <a:p>
            <a:pPr marL="285750" indent="-285750">
              <a:buFont typeface="Wingdings" panose="05000000000000000000" pitchFamily="2" charset="2"/>
              <a:buChar char="q"/>
            </a:pPr>
            <a:r>
              <a:rPr lang="fr-FR" dirty="0" smtClean="0"/>
              <a:t>Créer la variable d’environnement  M2_HOME qui pointe sur ce répertoire.</a:t>
            </a:r>
          </a:p>
          <a:p>
            <a:pPr marL="285750" indent="-285750">
              <a:buFont typeface="Wingdings" panose="05000000000000000000" pitchFamily="2" charset="2"/>
              <a:buChar char="q"/>
            </a:pPr>
            <a:r>
              <a:rPr lang="fr-FR" dirty="0" smtClean="0"/>
              <a:t>Ajouter le chemin %M2_HOME%/bin à la variable PATH du système.</a:t>
            </a:r>
          </a:p>
          <a:p>
            <a:pPr marL="285750" indent="-285750">
              <a:buFont typeface="Wingdings" panose="05000000000000000000" pitchFamily="2" charset="2"/>
              <a:buChar char="q"/>
            </a:pPr>
            <a:r>
              <a:rPr lang="fr-FR" dirty="0" smtClean="0"/>
              <a:t>Vérifier que la variable JAVA_HOME existe et indique le chemin de votre jdk.</a:t>
            </a:r>
          </a:p>
          <a:p>
            <a:pPr marL="285750" indent="-285750">
              <a:buFont typeface="Wingdings" panose="05000000000000000000" pitchFamily="2" charset="2"/>
              <a:buChar char="q"/>
            </a:pPr>
            <a:r>
              <a:rPr lang="fr-FR" dirty="0" smtClean="0"/>
              <a:t>Vérifier l’installation à travers la commande </a:t>
            </a:r>
            <a:r>
              <a:rPr lang="fr-FR" b="1" dirty="0" smtClean="0"/>
              <a:t>mvn –version</a:t>
            </a:r>
          </a:p>
          <a:p>
            <a:endParaRPr lang="fr-FR" b="1" dirty="0"/>
          </a:p>
        </p:txBody>
      </p:sp>
      <p:pic>
        <p:nvPicPr>
          <p:cNvPr id="6" name="Image 5"/>
          <p:cNvPicPr>
            <a:picLocks noChangeAspect="1"/>
          </p:cNvPicPr>
          <p:nvPr/>
        </p:nvPicPr>
        <p:blipFill>
          <a:blip r:embed="rId3"/>
          <a:stretch>
            <a:fillRect/>
          </a:stretch>
        </p:blipFill>
        <p:spPr>
          <a:xfrm>
            <a:off x="0" y="4878750"/>
            <a:ext cx="5153186" cy="2014779"/>
          </a:xfrm>
          <a:prstGeom prst="rect">
            <a:avLst/>
          </a:prstGeom>
        </p:spPr>
      </p:pic>
      <p:pic>
        <p:nvPicPr>
          <p:cNvPr id="7" name="Image 6"/>
          <p:cNvPicPr>
            <a:picLocks noChangeAspect="1"/>
          </p:cNvPicPr>
          <p:nvPr/>
        </p:nvPicPr>
        <p:blipFill>
          <a:blip r:embed="rId4"/>
          <a:stretch>
            <a:fillRect/>
          </a:stretch>
        </p:blipFill>
        <p:spPr>
          <a:xfrm>
            <a:off x="6334998" y="2892142"/>
            <a:ext cx="5057407" cy="1985032"/>
          </a:xfrm>
          <a:prstGeom prst="rect">
            <a:avLst/>
          </a:prstGeom>
        </p:spPr>
      </p:pic>
      <p:pic>
        <p:nvPicPr>
          <p:cNvPr id="8" name="Image 7"/>
          <p:cNvPicPr>
            <a:picLocks noChangeAspect="1"/>
          </p:cNvPicPr>
          <p:nvPr/>
        </p:nvPicPr>
        <p:blipFill>
          <a:blip r:embed="rId5"/>
          <a:stretch>
            <a:fillRect/>
          </a:stretch>
        </p:blipFill>
        <p:spPr>
          <a:xfrm>
            <a:off x="538162" y="2888225"/>
            <a:ext cx="5153186" cy="1988949"/>
          </a:xfrm>
          <a:prstGeom prst="rect">
            <a:avLst/>
          </a:prstGeom>
        </p:spPr>
      </p:pic>
      <p:pic>
        <p:nvPicPr>
          <p:cNvPr id="9" name="Image 8"/>
          <p:cNvPicPr>
            <a:picLocks noChangeAspect="1"/>
          </p:cNvPicPr>
          <p:nvPr/>
        </p:nvPicPr>
        <p:blipFill>
          <a:blip r:embed="rId6"/>
          <a:stretch>
            <a:fillRect/>
          </a:stretch>
        </p:blipFill>
        <p:spPr>
          <a:xfrm>
            <a:off x="5153185" y="4877174"/>
            <a:ext cx="7008297" cy="1882769"/>
          </a:xfrm>
          <a:prstGeom prst="rect">
            <a:avLst/>
          </a:prstGeom>
        </p:spPr>
      </p:pic>
    </p:spTree>
    <p:extLst>
      <p:ext uri="{BB962C8B-B14F-4D97-AF65-F5344CB8AC3E}">
        <p14:creationId xmlns:p14="http://schemas.microsoft.com/office/powerpoint/2010/main" val="65230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12093262" cy="734096"/>
          </a:xfrm>
        </p:spPr>
        <p:txBody>
          <a:bodyPr>
            <a:normAutofit/>
          </a:bodyPr>
          <a:lstStyle/>
          <a:p>
            <a:r>
              <a:rPr lang="fr-FR" dirty="0" smtClean="0"/>
              <a:t>		7. </a:t>
            </a:r>
            <a:r>
              <a:rPr lang="fr-FR" u="sng" dirty="0" smtClean="0"/>
              <a:t>Création d’un projet maven et finalisation</a:t>
            </a:r>
            <a:endParaRPr lang="fr-FR" u="sng" dirty="0"/>
          </a:p>
        </p:txBody>
      </p:sp>
      <p:sp>
        <p:nvSpPr>
          <p:cNvPr id="5" name="Espace réservé du texte 2"/>
          <p:cNvSpPr txBox="1">
            <a:spLocks/>
          </p:cNvSpPr>
          <p:nvPr/>
        </p:nvSpPr>
        <p:spPr>
          <a:xfrm>
            <a:off x="141668" y="592429"/>
            <a:ext cx="12192000" cy="609170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dirty="0" smtClean="0"/>
              <a:t>	Considérons que nous voulons réaliser une base de données sur les hôtels</a:t>
            </a:r>
          </a:p>
          <a:p>
            <a:pPr marL="285750" indent="-285750">
              <a:buFont typeface="Wingdings" panose="05000000000000000000" pitchFamily="2" charset="2"/>
              <a:buChar char="Ø"/>
            </a:pPr>
            <a:r>
              <a:rPr lang="fr-FR" b="1" dirty="0" smtClean="0"/>
              <a:t>Mise en place du projet HotelDatabase</a:t>
            </a:r>
            <a:r>
              <a:rPr lang="fr-FR" dirty="0" smtClean="0"/>
              <a:t>: on se place dans le répertoire de projet maven et on tape la commande:</a:t>
            </a:r>
          </a:p>
          <a:p>
            <a:r>
              <a:rPr lang="fr-FR" b="1" dirty="0" smtClean="0"/>
              <a:t>		mvn archetype:create -DgroupId=com.javaworld.hotels -DartifactId=HotelDatabase </a:t>
            </a:r>
          </a:p>
          <a:p>
            <a:r>
              <a:rPr lang="fr-FR" b="1" dirty="0" smtClean="0"/>
              <a:t>		-Dpackagename=com.javaworld.hotels</a:t>
            </a:r>
          </a:p>
          <a:p>
            <a:pPr marL="285750" indent="-285750">
              <a:buFont typeface="Wingdings" panose="05000000000000000000" pitchFamily="2" charset="2"/>
              <a:buChar char="Ø"/>
            </a:pPr>
            <a:r>
              <a:rPr lang="fr-FR" b="1" dirty="0" smtClean="0"/>
              <a:t>Implémentation des classes</a:t>
            </a:r>
            <a:r>
              <a:rPr lang="fr-FR" dirty="0" smtClean="0"/>
              <a:t>(voir prochain slide)</a:t>
            </a:r>
          </a:p>
          <a:p>
            <a:r>
              <a:rPr lang="fr-FR" dirty="0" smtClean="0"/>
              <a:t>Aller dans /src/java et créer le fichier HotelModel.java et saisir à l’intérieur ce dont nous avons besoin.</a:t>
            </a:r>
          </a:p>
          <a:p>
            <a:pPr marL="285750" indent="-285750">
              <a:buFont typeface="Wingdings" panose="05000000000000000000" pitchFamily="2" charset="2"/>
              <a:buChar char="Ø"/>
            </a:pPr>
            <a:r>
              <a:rPr lang="fr-FR" b="1" dirty="0" smtClean="0"/>
              <a:t>Phase de Compilation</a:t>
            </a:r>
            <a:r>
              <a:rPr lang="fr-FR" dirty="0" smtClean="0"/>
              <a:t>: Ensuite ce placer dans le répertoire </a:t>
            </a:r>
            <a:r>
              <a:rPr lang="fr-FR" b="1" dirty="0" smtClean="0"/>
              <a:t>Hotels </a:t>
            </a:r>
            <a:r>
              <a:rPr lang="fr-FR" dirty="0" smtClean="0"/>
              <a:t>qui sera créé et compiler à l’aide de :</a:t>
            </a:r>
          </a:p>
          <a:p>
            <a:r>
              <a:rPr lang="fr-FR" b="1" dirty="0" smtClean="0"/>
              <a:t>		mvn compile</a:t>
            </a:r>
            <a:endParaRPr lang="fr-FR" dirty="0" smtClean="0"/>
          </a:p>
          <a:p>
            <a:pPr marL="285750" indent="-285750">
              <a:buFont typeface="Wingdings" panose="05000000000000000000" pitchFamily="2" charset="2"/>
              <a:buChar char="Ø"/>
            </a:pPr>
            <a:r>
              <a:rPr lang="fr-FR" b="1" dirty="0" smtClean="0"/>
              <a:t>Phase de test</a:t>
            </a:r>
            <a:r>
              <a:rPr lang="fr-FR" dirty="0" smtClean="0"/>
              <a:t>: taper la commande </a:t>
            </a:r>
            <a:r>
              <a:rPr lang="fr-FR" b="1" dirty="0" smtClean="0"/>
              <a:t>mvn test .</a:t>
            </a:r>
            <a:r>
              <a:rPr lang="fr-FR" dirty="0" smtClean="0"/>
              <a:t> Cette commande effectue par défaut les tests unitaires. Pour effectuer des tests propres à vous pouvez utiliser le paramètre </a:t>
            </a:r>
            <a:r>
              <a:rPr lang="fr-FR" b="1" dirty="0" smtClean="0"/>
              <a:t>Dtest</a:t>
            </a:r>
            <a:r>
              <a:rPr lang="fr-FR" dirty="0" smtClean="0"/>
              <a:t> comme suit: </a:t>
            </a:r>
          </a:p>
          <a:p>
            <a:r>
              <a:rPr lang="fr-FR" b="1" dirty="0" smtClean="0"/>
              <a:t>		mvn test –Dtest=nom_Model_test</a:t>
            </a:r>
          </a:p>
          <a:p>
            <a:pPr marL="285750" indent="-285750">
              <a:buFont typeface="Wingdings" panose="05000000000000000000" pitchFamily="2" charset="2"/>
              <a:buChar char="Ø"/>
            </a:pPr>
            <a:r>
              <a:rPr lang="fr-FR" b="1" dirty="0" smtClean="0"/>
              <a:t>Phase de construction </a:t>
            </a:r>
            <a:r>
              <a:rPr lang="fr-FR" dirty="0" smtClean="0"/>
              <a:t>Lancez la commande : </a:t>
            </a:r>
            <a:r>
              <a:rPr lang="fr-FR" b="1" dirty="0" smtClean="0"/>
              <a:t>mvn package</a:t>
            </a:r>
          </a:p>
          <a:p>
            <a:pPr marL="285750" indent="-285750">
              <a:buFont typeface="Wingdings" panose="05000000000000000000" pitchFamily="2" charset="2"/>
              <a:buChar char="Ø"/>
            </a:pPr>
            <a:r>
              <a:rPr lang="fr-FR" b="1" dirty="0" smtClean="0"/>
              <a:t>Phase de déploiement du JAR</a:t>
            </a:r>
            <a:r>
              <a:rPr lang="fr-FR" dirty="0" smtClean="0"/>
              <a:t>: il suffit de saisir la commande:  </a:t>
            </a:r>
            <a:r>
              <a:rPr lang="fr-FR" b="1" dirty="0" err="1" smtClean="0"/>
              <a:t>mvn</a:t>
            </a:r>
            <a:r>
              <a:rPr lang="fr-FR" b="1" dirty="0" smtClean="0"/>
              <a:t> </a:t>
            </a:r>
            <a:r>
              <a:rPr lang="fr-FR" b="1" dirty="0" err="1" smtClean="0"/>
              <a:t>install</a:t>
            </a:r>
            <a:endParaRPr lang="fr-FR" b="1" dirty="0" smtClean="0"/>
          </a:p>
          <a:p>
            <a:pPr marL="285750" indent="-285750">
              <a:buFont typeface="Wingdings" panose="05000000000000000000" pitchFamily="2" charset="2"/>
              <a:buChar char="Ø"/>
            </a:pPr>
            <a:r>
              <a:rPr lang="fr-FR" b="1" dirty="0" smtClean="0"/>
              <a:t>Génération du site du projet: </a:t>
            </a:r>
            <a:r>
              <a:rPr lang="fr-FR" dirty="0" smtClean="0"/>
              <a:t>la commande utilisée est : </a:t>
            </a:r>
            <a:r>
              <a:rPr lang="fr-FR" b="1" dirty="0" err="1" smtClean="0"/>
              <a:t>mvn</a:t>
            </a:r>
            <a:r>
              <a:rPr lang="fr-FR" b="1" dirty="0" smtClean="0"/>
              <a:t> site</a:t>
            </a:r>
            <a:endParaRPr lang="fr-FR" b="1" dirty="0" smtClean="0"/>
          </a:p>
        </p:txBody>
      </p:sp>
    </p:spTree>
    <p:extLst>
      <p:ext uri="{BB962C8B-B14F-4D97-AF65-F5344CB8AC3E}">
        <p14:creationId xmlns:p14="http://schemas.microsoft.com/office/powerpoint/2010/main" val="3721845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06551"/>
            <a:ext cx="5965371" cy="6640286"/>
          </a:xfrm>
          <a:prstGeom prst="rect">
            <a:avLst/>
          </a:prstGeom>
        </p:spPr>
      </p:pic>
      <p:pic>
        <p:nvPicPr>
          <p:cNvPr id="5" name="Image 4"/>
          <p:cNvPicPr>
            <a:picLocks noChangeAspect="1"/>
          </p:cNvPicPr>
          <p:nvPr/>
        </p:nvPicPr>
        <p:blipFill>
          <a:blip r:embed="rId3"/>
          <a:stretch>
            <a:fillRect/>
          </a:stretch>
        </p:blipFill>
        <p:spPr>
          <a:xfrm>
            <a:off x="5965371" y="106551"/>
            <a:ext cx="6207332" cy="6662059"/>
          </a:xfrm>
          <a:prstGeom prst="rect">
            <a:avLst/>
          </a:prstGeom>
        </p:spPr>
      </p:pic>
    </p:spTree>
    <p:extLst>
      <p:ext uri="{BB962C8B-B14F-4D97-AF65-F5344CB8AC3E}">
        <p14:creationId xmlns:p14="http://schemas.microsoft.com/office/powerpoint/2010/main" val="3928324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oshiba\Documents\ant.gif"/>
          <p:cNvPicPr>
            <a:picLocks noChangeAspect="1" noChangeArrowheads="1"/>
          </p:cNvPicPr>
          <p:nvPr/>
        </p:nvPicPr>
        <p:blipFill>
          <a:blip r:embed="rId2"/>
          <a:srcRect/>
          <a:stretch>
            <a:fillRect/>
          </a:stretch>
        </p:blipFill>
        <p:spPr bwMode="auto">
          <a:xfrm>
            <a:off x="928662" y="0"/>
            <a:ext cx="3714752" cy="3714752"/>
          </a:xfrm>
          <a:prstGeom prst="rect">
            <a:avLst/>
          </a:prstGeom>
          <a:noFill/>
        </p:spPr>
      </p:pic>
      <p:sp>
        <p:nvSpPr>
          <p:cNvPr id="5" name="Titre 1"/>
          <p:cNvSpPr txBox="1">
            <a:spLocks/>
          </p:cNvSpPr>
          <p:nvPr/>
        </p:nvSpPr>
        <p:spPr>
          <a:xfrm>
            <a:off x="500034" y="3357562"/>
            <a:ext cx="4286280" cy="197009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1" u="none" strike="noStrike" kern="1200" cap="none" spc="0" normalizeH="0" baseline="0" noProof="0" dirty="0" smtClean="0">
                <a:ln>
                  <a:noFill/>
                </a:ln>
                <a:solidFill>
                  <a:schemeClr val="tx1"/>
                </a:solidFill>
                <a:effectLst/>
                <a:uLnTx/>
                <a:uFillTx/>
                <a:latin typeface="Trebuchet MS" pitchFamily="34" charset="0"/>
                <a:ea typeface="+mj-ea"/>
                <a:cs typeface="+mj-cs"/>
              </a:rPr>
              <a:t>APACHE ANT</a:t>
            </a:r>
            <a:endParaRPr kumimoji="0" lang="en-US" sz="4400" b="1" i="1" u="none" strike="noStrike" kern="1200" cap="none" spc="0" normalizeH="0" baseline="0" noProof="0" dirty="0" smtClean="0">
              <a:ln>
                <a:noFill/>
              </a:ln>
              <a:solidFill>
                <a:schemeClr val="tx1"/>
              </a:solidFill>
              <a:effectLst/>
              <a:uLnTx/>
              <a:uFillTx/>
              <a:latin typeface="Trebuchet MS" pitchFamily="34" charset="0"/>
              <a:ea typeface="+mj-ea"/>
              <a:cs typeface="+mj-cs"/>
            </a:endParaRPr>
          </a:p>
        </p:txBody>
      </p:sp>
      <p:cxnSp>
        <p:nvCxnSpPr>
          <p:cNvPr id="8" name="Connecteur droit 7"/>
          <p:cNvCxnSpPr/>
          <p:nvPr/>
        </p:nvCxnSpPr>
        <p:spPr>
          <a:xfrm>
            <a:off x="714348" y="3429000"/>
            <a:ext cx="75724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9"/>
          <p:cNvSpPr>
            <a:spLocks noGrp="1"/>
          </p:cNvSpPr>
          <p:nvPr>
            <p:ph idx="1"/>
          </p:nvPr>
        </p:nvSpPr>
        <p:spPr>
          <a:xfrm>
            <a:off x="4643414" y="4028303"/>
            <a:ext cx="7548586" cy="2734962"/>
          </a:xfrm>
        </p:spPr>
        <p:txBody>
          <a:bodyPr/>
          <a:lstStyle/>
          <a:p>
            <a:pPr marL="0" indent="0">
              <a:buNone/>
            </a:pPr>
            <a:r>
              <a:rPr lang="en-CA" dirty="0" smtClean="0"/>
              <a:t>Comment faire pour automatiser les operations repetitifs qu’un developpeur rencontre lors de la construction d’une application afin de rendre le processus construction moins laborieuse et surtout plus facile?</a:t>
            </a:r>
            <a:endParaRPr lang="fr-FR" dirty="0"/>
          </a:p>
        </p:txBody>
      </p:sp>
    </p:spTree>
    <p:extLst>
      <p:ext uri="{BB962C8B-B14F-4D97-AF65-F5344CB8AC3E}">
        <p14:creationId xmlns:p14="http://schemas.microsoft.com/office/powerpoint/2010/main" val="2417294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91782" y="103031"/>
            <a:ext cx="11640872" cy="656823"/>
          </a:xfrm>
        </p:spPr>
        <p:txBody>
          <a:bodyPr>
            <a:normAutofit/>
          </a:bodyPr>
          <a:lstStyle/>
          <a:p>
            <a:r>
              <a:rPr lang="fr-FR" dirty="0" smtClean="0"/>
              <a:t> 8. </a:t>
            </a:r>
            <a:r>
              <a:rPr lang="fr-FR" u="sng" dirty="0" smtClean="0"/>
              <a:t>création </a:t>
            </a:r>
            <a:r>
              <a:rPr lang="fr-FR" u="sng" dirty="0"/>
              <a:t>l'application </a:t>
            </a:r>
            <a:r>
              <a:rPr lang="fr-FR" u="sng" dirty="0" smtClean="0"/>
              <a:t>web</a:t>
            </a:r>
            <a:endParaRPr lang="fr-FR" u="sng" dirty="0"/>
          </a:p>
        </p:txBody>
      </p:sp>
      <p:sp>
        <p:nvSpPr>
          <p:cNvPr id="5" name="Espace réservé du texte 2"/>
          <p:cNvSpPr txBox="1">
            <a:spLocks/>
          </p:cNvSpPr>
          <p:nvPr/>
        </p:nvSpPr>
        <p:spPr>
          <a:xfrm>
            <a:off x="91782" y="759854"/>
            <a:ext cx="12001480" cy="59886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q"/>
            </a:pPr>
            <a:r>
              <a:rPr lang="fr-FR" dirty="0" smtClean="0"/>
              <a:t>Ici nous allons utiliser la synchronisation avec le projet précédent</a:t>
            </a:r>
          </a:p>
          <a:p>
            <a:pPr marL="285750" indent="-285750">
              <a:buFont typeface="Wingdings" panose="05000000000000000000" pitchFamily="2" charset="2"/>
              <a:buChar char="q"/>
            </a:pPr>
            <a:r>
              <a:rPr lang="fr-FR" dirty="0" smtClean="0"/>
              <a:t>Elle </a:t>
            </a:r>
            <a:r>
              <a:rPr lang="fr-FR" dirty="0" smtClean="0"/>
              <a:t>sera constituée essentiellement d’une JSP(java server page) qui utilise directement la classe HotelModel. On ajoute la bibliothèque webapp à l’aide du plug-ins archetype et nous aurons à taper la commande pour ce projet </a:t>
            </a:r>
            <a:r>
              <a:rPr lang="fr-FR" dirty="0" smtClean="0"/>
              <a:t>web:	</a:t>
            </a:r>
            <a:r>
              <a:rPr lang="fr-FR" b="1" dirty="0" err="1" smtClean="0"/>
              <a:t>mvn</a:t>
            </a:r>
            <a:r>
              <a:rPr lang="fr-FR" b="1" dirty="0" smtClean="0"/>
              <a:t> </a:t>
            </a:r>
            <a:r>
              <a:rPr lang="fr-FR" b="1" dirty="0" smtClean="0"/>
              <a:t>archetype:create -DgroupId=com.javaworld.hotels -DartifactId=HotelWebapp</a:t>
            </a:r>
          </a:p>
          <a:p>
            <a:r>
              <a:rPr lang="fr-FR" b="1" dirty="0" smtClean="0"/>
              <a:t>-Dpackagename=com.javaworld.hotels -DarchetypeArtifactId=maven-archetype-webapp</a:t>
            </a:r>
          </a:p>
          <a:p>
            <a:pPr marL="285750" indent="-285750">
              <a:buFont typeface="Wingdings" panose="05000000000000000000" pitchFamily="2" charset="2"/>
              <a:buChar char="q"/>
            </a:pPr>
            <a:r>
              <a:rPr lang="fr-FR" dirty="0" smtClean="0"/>
              <a:t>Ensuite nous allons inclure le jar créé plus haut en ajoutant une dépendance dans le nouveau pom.xml</a:t>
            </a:r>
          </a:p>
          <a:p>
            <a:pPr marL="285750" indent="-285750">
              <a:buFont typeface="Wingdings" panose="05000000000000000000" pitchFamily="2" charset="2"/>
              <a:buChar char="q"/>
            </a:pPr>
            <a:endParaRPr lang="fr-FR" dirty="0" smtClean="0"/>
          </a:p>
          <a:p>
            <a:endParaRPr lang="fr-FR" dirty="0" smtClean="0"/>
          </a:p>
          <a:p>
            <a:endParaRPr lang="fr-FR" dirty="0" smtClean="0"/>
          </a:p>
          <a:p>
            <a:pPr marL="285750" indent="-285750">
              <a:buFont typeface="Wingdings" panose="05000000000000000000" pitchFamily="2" charset="2"/>
              <a:buChar char="q"/>
            </a:pPr>
            <a:endParaRPr lang="fr-FR" dirty="0" smtClean="0"/>
          </a:p>
          <a:p>
            <a:endParaRPr lang="fr-FR" dirty="0" smtClean="0"/>
          </a:p>
          <a:p>
            <a:pPr marL="285750" indent="-285750">
              <a:buFont typeface="Wingdings" panose="05000000000000000000" pitchFamily="2" charset="2"/>
              <a:buChar char="q"/>
            </a:pPr>
            <a:r>
              <a:rPr lang="fr-FR" dirty="0" smtClean="0"/>
              <a:t>Nous implémentons maintenant la JSP (voir prochain slide)</a:t>
            </a:r>
          </a:p>
          <a:p>
            <a:pPr marL="285750" indent="-285750">
              <a:buFont typeface="Wingdings" panose="05000000000000000000" pitchFamily="2" charset="2"/>
              <a:buChar char="q"/>
            </a:pPr>
            <a:r>
              <a:rPr lang="fr-FR" dirty="0" smtClean="0"/>
              <a:t>Enfin dans le répertoire HotelWebapp, on exécute la commande </a:t>
            </a:r>
            <a:r>
              <a:rPr lang="fr-FR" b="1" dirty="0" smtClean="0"/>
              <a:t>mvn install .</a:t>
            </a:r>
          </a:p>
          <a:p>
            <a:pPr marL="285750" indent="-285750">
              <a:buFont typeface="Wingdings" panose="05000000000000000000" pitchFamily="2" charset="2"/>
              <a:buChar char="q"/>
            </a:pPr>
            <a:r>
              <a:rPr lang="fr-FR" dirty="0" smtClean="0"/>
              <a:t>Cette commande va directement compiler, empaqueter, déployer un fichier HotelWebapp.war</a:t>
            </a:r>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endParaRPr lang="fr-FR" dirty="0"/>
          </a:p>
        </p:txBody>
      </p:sp>
      <p:pic>
        <p:nvPicPr>
          <p:cNvPr id="6" name="Image 5"/>
          <p:cNvPicPr>
            <a:picLocks noChangeAspect="1"/>
          </p:cNvPicPr>
          <p:nvPr/>
        </p:nvPicPr>
        <p:blipFill>
          <a:blip r:embed="rId2"/>
          <a:stretch>
            <a:fillRect/>
          </a:stretch>
        </p:blipFill>
        <p:spPr>
          <a:xfrm>
            <a:off x="1750130" y="3561137"/>
            <a:ext cx="8057797" cy="1579337"/>
          </a:xfrm>
          <a:prstGeom prst="rect">
            <a:avLst/>
          </a:prstGeom>
        </p:spPr>
      </p:pic>
    </p:spTree>
    <p:extLst>
      <p:ext uri="{BB962C8B-B14F-4D97-AF65-F5344CB8AC3E}">
        <p14:creationId xmlns:p14="http://schemas.microsoft.com/office/powerpoint/2010/main" val="27493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6081486" cy="6857999"/>
          </a:xfrm>
          <a:prstGeom prst="rect">
            <a:avLst/>
          </a:prstGeom>
        </p:spPr>
      </p:pic>
      <p:pic>
        <p:nvPicPr>
          <p:cNvPr id="5" name="Image 4"/>
          <p:cNvPicPr>
            <a:picLocks noChangeAspect="1"/>
          </p:cNvPicPr>
          <p:nvPr/>
        </p:nvPicPr>
        <p:blipFill>
          <a:blip r:embed="rId3"/>
          <a:stretch>
            <a:fillRect/>
          </a:stretch>
        </p:blipFill>
        <p:spPr>
          <a:xfrm>
            <a:off x="6081486" y="-1"/>
            <a:ext cx="6130140" cy="6857999"/>
          </a:xfrm>
          <a:prstGeom prst="rect">
            <a:avLst/>
          </a:prstGeom>
        </p:spPr>
      </p:pic>
    </p:spTree>
    <p:extLst>
      <p:ext uri="{BB962C8B-B14F-4D97-AF65-F5344CB8AC3E}">
        <p14:creationId xmlns:p14="http://schemas.microsoft.com/office/powerpoint/2010/main" val="230163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04661" y="0"/>
            <a:ext cx="11962843" cy="553792"/>
          </a:xfrm>
        </p:spPr>
        <p:txBody>
          <a:bodyPr>
            <a:normAutofit fontScale="90000"/>
          </a:bodyPr>
          <a:lstStyle/>
          <a:p>
            <a:pPr marL="571500" indent="-571500">
              <a:buFont typeface="Wingdings" panose="05000000000000000000" pitchFamily="2" charset="2"/>
              <a:buChar char="Ø"/>
            </a:pPr>
            <a:r>
              <a:rPr lang="fr-FR" dirty="0" smtClean="0"/>
              <a:t>Aperçu du site de l’application web</a:t>
            </a:r>
            <a:endParaRPr lang="fr-FR" dirty="0"/>
          </a:p>
        </p:txBody>
      </p:sp>
      <p:pic>
        <p:nvPicPr>
          <p:cNvPr id="5" name="Image 4"/>
          <p:cNvPicPr>
            <a:picLocks noChangeAspect="1"/>
          </p:cNvPicPr>
          <p:nvPr/>
        </p:nvPicPr>
        <p:blipFill>
          <a:blip r:embed="rId2"/>
          <a:stretch>
            <a:fillRect/>
          </a:stretch>
        </p:blipFill>
        <p:spPr>
          <a:xfrm>
            <a:off x="2783489" y="776839"/>
            <a:ext cx="7135901" cy="5344247"/>
          </a:xfrm>
          <a:prstGeom prst="rect">
            <a:avLst/>
          </a:prstGeom>
        </p:spPr>
      </p:pic>
    </p:spTree>
    <p:extLst>
      <p:ext uri="{BB962C8B-B14F-4D97-AF65-F5344CB8AC3E}">
        <p14:creationId xmlns:p14="http://schemas.microsoft.com/office/powerpoint/2010/main" val="2481137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1396" y="216131"/>
            <a:ext cx="10656917" cy="6151418"/>
          </a:xfrm>
        </p:spPr>
        <p:txBody>
          <a:bodyPr>
            <a:normAutofit/>
          </a:bodyPr>
          <a:lstStyle/>
          <a:p>
            <a:pPr marL="0" indent="0">
              <a:buNone/>
            </a:pPr>
            <a:r>
              <a:rPr lang="en-CA" sz="3600" dirty="0" smtClean="0">
                <a:latin typeface="Times New Roman" panose="02020603050405020304" pitchFamily="18" charset="0"/>
                <a:cs typeface="Times New Roman" panose="02020603050405020304" pitchFamily="18" charset="0"/>
              </a:rPr>
              <a:t>III. JUnit</a:t>
            </a:r>
          </a:p>
          <a:p>
            <a:pPr marL="0" indent="0">
              <a:buNone/>
            </a:pPr>
            <a:r>
              <a:rPr lang="en-CA" sz="3200" dirty="0" smtClean="0">
                <a:latin typeface="Times New Roman" panose="02020603050405020304" pitchFamily="18" charset="0"/>
                <a:cs typeface="Times New Roman" panose="02020603050405020304" pitchFamily="18" charset="0"/>
              </a:rPr>
              <a:t>1.Presentation</a:t>
            </a:r>
            <a:endParaRPr lang="fr-FR" sz="3200" dirty="0" smtClean="0">
              <a:latin typeface="Times New Roman" panose="02020603050405020304" pitchFamily="18" charset="0"/>
              <a:cs typeface="Times New Roman" panose="02020603050405020304" pitchFamily="18" charset="0"/>
            </a:endParaRPr>
          </a:p>
          <a:p>
            <a:pPr marL="0" indent="0">
              <a:buNone/>
            </a:pPr>
            <a:r>
              <a:rPr lang="en-CA" sz="3200" dirty="0" smtClean="0">
                <a:latin typeface="Times New Roman" panose="02020603050405020304" pitchFamily="18" charset="0"/>
                <a:cs typeface="Times New Roman" panose="02020603050405020304" pitchFamily="18" charset="0"/>
              </a:rPr>
              <a:t>   </a:t>
            </a:r>
            <a:r>
              <a:rPr lang="en-CA" sz="2800" dirty="0" smtClean="0">
                <a:latin typeface="Times New Roman" panose="02020603050405020304" pitchFamily="18" charset="0"/>
                <a:cs typeface="Times New Roman" panose="02020603050405020304" pitchFamily="18" charset="0"/>
              </a:rPr>
              <a:t>Comment faire pour verifier de n’avoir  pas laisser de bug derriere soi?</a:t>
            </a:r>
          </a:p>
          <a:p>
            <a:pPr marL="0" indent="0">
              <a:buNone/>
            </a:pPr>
            <a:r>
              <a:rPr lang="en-CA" sz="2800" dirty="0">
                <a:latin typeface="Times New Roman" panose="02020603050405020304" pitchFamily="18" charset="0"/>
                <a:cs typeface="Times New Roman" panose="02020603050405020304" pitchFamily="18" charset="0"/>
              </a:rPr>
              <a:t> </a:t>
            </a:r>
            <a:r>
              <a:rPr lang="en-CA" sz="2800" dirty="0" smtClean="0">
                <a:latin typeface="Times New Roman" panose="02020603050405020304" pitchFamily="18" charset="0"/>
                <a:cs typeface="Times New Roman" panose="02020603050405020304" pitchFamily="18" charset="0"/>
              </a:rPr>
              <a:t>  Comment savoir que les classes d’un collegue ne possedent pas    d’erreur  </a:t>
            </a:r>
          </a:p>
          <a:p>
            <a:pPr marL="0" indent="0">
              <a:buNone/>
            </a:pPr>
            <a:r>
              <a:rPr lang="en-CA" sz="2800" dirty="0">
                <a:latin typeface="Times New Roman" panose="02020603050405020304" pitchFamily="18" charset="0"/>
                <a:cs typeface="Times New Roman" panose="02020603050405020304" pitchFamily="18" charset="0"/>
              </a:rPr>
              <a:t> </a:t>
            </a:r>
            <a:r>
              <a:rPr lang="en-CA" sz="2800" dirty="0" smtClean="0">
                <a:latin typeface="Times New Roman" panose="02020603050405020304" pitchFamily="18" charset="0"/>
                <a:cs typeface="Times New Roman" panose="02020603050405020304" pitchFamily="18" charset="0"/>
              </a:rPr>
              <a:t>  Comment faire pour savoir si une methode fait bien ce que nous voulons,</a:t>
            </a:r>
          </a:p>
          <a:p>
            <a:pPr marL="0" indent="0">
              <a:buNone/>
            </a:pPr>
            <a:endParaRPr lang="en-CA"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931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47897" y="199505"/>
            <a:ext cx="10690167" cy="6301048"/>
          </a:xfrm>
        </p:spPr>
        <p:txBody>
          <a:bodyPr/>
          <a:lstStyle/>
          <a:p>
            <a:pPr marL="0" indent="0">
              <a:buNone/>
            </a:pPr>
            <a:r>
              <a:rPr lang="en-CA" dirty="0" smtClean="0"/>
              <a:t>Il suffit simplement d’utiliser les classes de l’API JUnit pour facilities la creation des tests unitaires et consacrer simplement le temps a cree une classe soeur a celle dont on veut faire le test petit exemple.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1630064"/>
            <a:ext cx="8927870" cy="4495727"/>
          </a:xfrm>
          <a:prstGeom prst="rect">
            <a:avLst/>
          </a:prstGeom>
        </p:spPr>
      </p:pic>
    </p:spTree>
    <p:extLst>
      <p:ext uri="{BB962C8B-B14F-4D97-AF65-F5344CB8AC3E}">
        <p14:creationId xmlns:p14="http://schemas.microsoft.com/office/powerpoint/2010/main" val="240090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31026" y="249382"/>
            <a:ext cx="10116386" cy="5541819"/>
          </a:xfrm>
        </p:spPr>
        <p:txBody>
          <a:bodyPr/>
          <a:lstStyle/>
          <a:p>
            <a:pPr marL="0" indent="0">
              <a:buNone/>
            </a:pPr>
            <a:r>
              <a:rPr lang="en-CA" dirty="0" smtClean="0">
                <a:latin typeface="Times New Roman" panose="02020603050405020304" pitchFamily="18" charset="0"/>
                <a:cs typeface="Times New Roman" panose="02020603050405020304" pitchFamily="18" charset="0"/>
              </a:rPr>
              <a:t>Qui est une classe relativement simple . Pour la teste on utilise la une classe soeur que nous appelerons MaClasseTest cette classe herite de la classe TestCase de junit.framework . </a:t>
            </a:r>
          </a:p>
          <a:p>
            <a:pPr marL="0" indent="0">
              <a:buNone/>
            </a:pPr>
            <a:r>
              <a:rPr lang="en-CA" dirty="0" smtClean="0">
                <a:latin typeface="Times New Roman" panose="02020603050405020304" pitchFamily="18" charset="0"/>
                <a:cs typeface="Times New Roman" panose="02020603050405020304" pitchFamily="18" charset="0"/>
              </a:rPr>
              <a:t>La bande verte signifie que le test a reussi</a:t>
            </a:r>
            <a:r>
              <a:rPr lang="en-CA"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26" y="2171663"/>
            <a:ext cx="10291156" cy="46863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805709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98022" y="0"/>
            <a:ext cx="10249389" cy="5791201"/>
          </a:xfrm>
        </p:spPr>
        <p:txBody>
          <a:bodyPr/>
          <a:lstStyle/>
          <a:p>
            <a:pPr marL="0" indent="0">
              <a:buNone/>
            </a:pPr>
            <a:r>
              <a:rPr lang="en-CA" dirty="0" smtClean="0"/>
              <a:t>L’irrespect de la casse fera echoue le test comme ci-après:</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14153"/>
            <a:ext cx="10307782" cy="5037512"/>
          </a:xfrm>
          <a:prstGeom prst="rect">
            <a:avLst/>
          </a:prstGeom>
        </p:spPr>
      </p:pic>
    </p:spTree>
    <p:extLst>
      <p:ext uri="{BB962C8B-B14F-4D97-AF65-F5344CB8AC3E}">
        <p14:creationId xmlns:p14="http://schemas.microsoft.com/office/powerpoint/2010/main" val="1009643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1273" y="249382"/>
            <a:ext cx="10523911" cy="6201294"/>
          </a:xfrm>
        </p:spPr>
        <p:txBody>
          <a:bodyPr/>
          <a:lstStyle/>
          <a:p>
            <a:pPr marL="0" indent="0">
              <a:buNone/>
            </a:pPr>
            <a:r>
              <a:rPr lang="en-CA" dirty="0" smtClean="0">
                <a:latin typeface="Times New Roman" panose="02020603050405020304" pitchFamily="18" charset="0"/>
                <a:cs typeface="Times New Roman" panose="02020603050405020304" pitchFamily="18" charset="0"/>
              </a:rPr>
              <a:t>2. Ecriture des cas de test</a:t>
            </a:r>
          </a:p>
          <a:p>
            <a:pPr marL="0" indent="0">
              <a:buNone/>
            </a:pP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  Par convention une classe test est le nom de la classe a tester + Test et une classe test doit obligatoirement posseder un constructeur prenant en entrée un string.</a:t>
            </a:r>
          </a:p>
          <a:p>
            <a:pPr marL="0" indent="0">
              <a:buNone/>
            </a:pPr>
            <a:r>
              <a:rPr lang="en-CA" dirty="0" smtClean="0">
                <a:latin typeface="Times New Roman" panose="02020603050405020304" pitchFamily="18" charset="0"/>
                <a:cs typeface="Times New Roman" panose="02020603050405020304" pitchFamily="18" charset="0"/>
              </a:rPr>
              <a:t>La methode fail() sert a faire echouer un test unitaire.</a:t>
            </a:r>
          </a:p>
          <a:p>
            <a:pPr marL="0" indent="0">
              <a:buNone/>
            </a:pPr>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16" y="2381104"/>
            <a:ext cx="10756668" cy="4476896"/>
          </a:xfrm>
          <a:prstGeom prst="rect">
            <a:avLst/>
          </a:prstGeom>
        </p:spPr>
      </p:pic>
    </p:spTree>
    <p:extLst>
      <p:ext uri="{BB962C8B-B14F-4D97-AF65-F5344CB8AC3E}">
        <p14:creationId xmlns:p14="http://schemas.microsoft.com/office/powerpoint/2010/main" val="3047894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14400" y="157655"/>
            <a:ext cx="10133011" cy="5633546"/>
          </a:xfrm>
        </p:spPr>
        <p:txBody>
          <a:bodyPr/>
          <a:lstStyle/>
          <a:p>
            <a:pPr marL="0" indent="0">
              <a:buNone/>
            </a:pPr>
            <a:r>
              <a:rPr lang="en-CA" dirty="0" smtClean="0"/>
              <a:t>  La plus petite unite de tests est l’assertion don’t le resultat est un booleen il est propose par le framework donc ses methods sont herite de la classe junit.framework.Assert.</a:t>
            </a:r>
          </a:p>
          <a:p>
            <a:pPr marL="0" indent="0">
              <a:buNone/>
            </a:pP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808" y="2409682"/>
            <a:ext cx="10058400" cy="4117242"/>
          </a:xfrm>
          <a:prstGeom prst="rect">
            <a:avLst/>
          </a:prstGeom>
        </p:spPr>
      </p:pic>
    </p:spTree>
    <p:extLst>
      <p:ext uri="{BB962C8B-B14F-4D97-AF65-F5344CB8AC3E}">
        <p14:creationId xmlns:p14="http://schemas.microsoft.com/office/powerpoint/2010/main" val="4168095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98634" y="173421"/>
            <a:ext cx="10148777" cy="6385034"/>
          </a:xfrm>
        </p:spPr>
        <p:txBody>
          <a:bodyPr/>
          <a:lstStyle/>
          <a:p>
            <a:pPr marL="0" indent="0">
              <a:buNone/>
            </a:pPr>
            <a:r>
              <a:rPr lang="en-CA" dirty="0" smtClean="0"/>
              <a:t>2. Initialisation des cas de test</a:t>
            </a:r>
          </a:p>
          <a:p>
            <a:pPr marL="0" indent="0">
              <a:buNone/>
            </a:pPr>
            <a:r>
              <a:rPr lang="en-CA" dirty="0"/>
              <a:t> </a:t>
            </a:r>
            <a:r>
              <a:rPr lang="en-CA" dirty="0" smtClean="0"/>
              <a:t>        Il est frequent que les cas de test utilisent une instance d’ un meme objet ou necessitent l’usage de ressources particulieres telle qu’une instance d’une classe pour l’acces a une base de donnees par exemples.</a:t>
            </a:r>
          </a:p>
          <a:p>
            <a:pPr marL="0" indent="0">
              <a:buNone/>
            </a:pPr>
            <a:r>
              <a:rPr lang="en-CA" dirty="0"/>
              <a:t> </a:t>
            </a:r>
            <a:r>
              <a:rPr lang="en-CA" dirty="0" smtClean="0"/>
              <a:t>nous utiliserons la classe Personne pour nos prochaines etudes de test.</a:t>
            </a:r>
          </a:p>
          <a:p>
            <a:pPr marL="0" indent="0">
              <a:buNone/>
            </a:pPr>
            <a:endParaRPr lang="fr-FR" dirty="0"/>
          </a:p>
        </p:txBody>
      </p:sp>
    </p:spTree>
    <p:extLst>
      <p:ext uri="{BB962C8B-B14F-4D97-AF65-F5344CB8AC3E}">
        <p14:creationId xmlns:p14="http://schemas.microsoft.com/office/powerpoint/2010/main" val="2915219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dirty="0" smtClean="0"/>
              <a:t>1. UN PEU D’HISTORIQUE</a:t>
            </a:r>
            <a:endParaRPr lang="en-US" dirty="0"/>
          </a:p>
        </p:txBody>
      </p:sp>
      <p:sp>
        <p:nvSpPr>
          <p:cNvPr id="5" name="Espace réservé du contenu 2"/>
          <p:cNvSpPr txBox="1">
            <a:spLocks/>
          </p:cNvSpPr>
          <p:nvPr/>
        </p:nvSpPr>
        <p:spPr>
          <a:xfrm>
            <a:off x="457200" y="1600200"/>
            <a:ext cx="8229600" cy="45259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sz="2000" dirty="0" smtClean="0">
                <a:solidFill>
                  <a:schemeClr val="tx1">
                    <a:lumMod val="75000"/>
                    <a:lumOff val="25000"/>
                  </a:schemeClr>
                </a:solidFill>
                <a:latin typeface="Trebuchet MS" pitchFamily="34" charset="0"/>
              </a:rPr>
              <a:t>Lors du développement d’une application, un développeur perd généralement un temps conséquent à effectuer des tâches répétitifs comme :</a:t>
            </a:r>
          </a:p>
          <a:p>
            <a:pPr lvl="1">
              <a:buFont typeface="Wingdings" pitchFamily="2" charset="2"/>
              <a:buChar char="Ø"/>
            </a:pPr>
            <a:r>
              <a:rPr lang="fr-FR" dirty="0" smtClean="0">
                <a:solidFill>
                  <a:schemeClr val="tx1">
                    <a:lumMod val="75000"/>
                    <a:lumOff val="25000"/>
                  </a:schemeClr>
                </a:solidFill>
                <a:latin typeface="Trebuchet MS" pitchFamily="34" charset="0"/>
              </a:rPr>
              <a:t>La compilation</a:t>
            </a:r>
          </a:p>
          <a:p>
            <a:pPr lvl="1">
              <a:buFont typeface="Wingdings" pitchFamily="2" charset="2"/>
              <a:buChar char="Ø"/>
            </a:pPr>
            <a:r>
              <a:rPr lang="fr-FR" dirty="0" smtClean="0">
                <a:solidFill>
                  <a:schemeClr val="tx1">
                    <a:lumMod val="75000"/>
                    <a:lumOff val="25000"/>
                  </a:schemeClr>
                </a:solidFill>
                <a:latin typeface="Trebuchet MS" pitchFamily="34" charset="0"/>
              </a:rPr>
              <a:t>La génération de document HTML</a:t>
            </a:r>
          </a:p>
          <a:p>
            <a:pPr lvl="1">
              <a:buFont typeface="Wingdings" pitchFamily="2" charset="2"/>
              <a:buChar char="Ø"/>
            </a:pPr>
            <a:r>
              <a:rPr lang="fr-FR" dirty="0" smtClean="0">
                <a:solidFill>
                  <a:schemeClr val="tx1">
                    <a:lumMod val="75000"/>
                    <a:lumOff val="25000"/>
                  </a:schemeClr>
                </a:solidFill>
                <a:latin typeface="Trebuchet MS" pitchFamily="34" charset="0"/>
              </a:rPr>
              <a:t>Le transfert de données d’un emplacement à un autre</a:t>
            </a:r>
          </a:p>
          <a:p>
            <a:pPr lvl="1">
              <a:buFont typeface="Wingdings" pitchFamily="2" charset="2"/>
              <a:buChar char="Ø"/>
            </a:pPr>
            <a:r>
              <a:rPr lang="fr-FR" dirty="0" smtClean="0">
                <a:solidFill>
                  <a:schemeClr val="tx1">
                    <a:lumMod val="75000"/>
                    <a:lumOff val="25000"/>
                  </a:schemeClr>
                </a:solidFill>
                <a:latin typeface="Trebuchet MS" pitchFamily="34" charset="0"/>
              </a:rPr>
              <a:t>Des test</a:t>
            </a:r>
          </a:p>
          <a:p>
            <a:pPr lvl="1">
              <a:buFont typeface="Arial" panose="020B0604020202020204" pitchFamily="34" charset="0"/>
              <a:buNone/>
            </a:pPr>
            <a:endParaRPr lang="fr-FR" dirty="0" smtClean="0">
              <a:solidFill>
                <a:schemeClr val="tx1">
                  <a:lumMod val="75000"/>
                  <a:lumOff val="25000"/>
                </a:schemeClr>
              </a:solidFill>
              <a:latin typeface="Trebuchet MS" pitchFamily="34" charset="0"/>
            </a:endParaRPr>
          </a:p>
          <a:p>
            <a:r>
              <a:rPr lang="fr-FR" sz="2000" dirty="0" smtClean="0">
                <a:solidFill>
                  <a:schemeClr val="tx1">
                    <a:lumMod val="75000"/>
                    <a:lumOff val="25000"/>
                  </a:schemeClr>
                </a:solidFill>
                <a:latin typeface="Trebuchet MS" pitchFamily="34" charset="0"/>
              </a:rPr>
              <a:t>C’est alors que certaines personnes ont eu l’idée de la création d’un logiciel qui permettra de pouvoir effectuer ces différentes tâches de manière simple et automatique. C’est ainsi que des logiciels comme « </a:t>
            </a:r>
            <a:r>
              <a:rPr lang="fr-FR" sz="2000" b="1" i="1" dirty="0" smtClean="0">
                <a:solidFill>
                  <a:schemeClr val="bg1">
                    <a:lumMod val="50000"/>
                  </a:schemeClr>
                </a:solidFill>
                <a:latin typeface="Trebuchet MS" pitchFamily="34" charset="0"/>
              </a:rPr>
              <a:t>Make</a:t>
            </a:r>
            <a:r>
              <a:rPr lang="fr-FR" sz="2000" dirty="0" smtClean="0">
                <a:solidFill>
                  <a:schemeClr val="tx1">
                    <a:lumMod val="75000"/>
                    <a:lumOff val="25000"/>
                  </a:schemeClr>
                </a:solidFill>
                <a:latin typeface="Trebuchet MS" pitchFamily="34" charset="0"/>
              </a:rPr>
              <a:t> » ou encore « </a:t>
            </a:r>
            <a:r>
              <a:rPr lang="fr-FR" sz="2000" b="1" i="1" dirty="0" smtClean="0">
                <a:solidFill>
                  <a:schemeClr val="bg1">
                    <a:lumMod val="65000"/>
                  </a:schemeClr>
                </a:solidFill>
                <a:latin typeface="Trebuchet MS" pitchFamily="34" charset="0"/>
              </a:rPr>
              <a:t>Ants</a:t>
            </a:r>
            <a:r>
              <a:rPr lang="fr-FR" sz="2000" dirty="0" smtClean="0">
                <a:solidFill>
                  <a:schemeClr val="tx1">
                    <a:lumMod val="75000"/>
                    <a:lumOff val="25000"/>
                  </a:schemeClr>
                </a:solidFill>
                <a:latin typeface="Trebuchet MS" pitchFamily="34" charset="0"/>
              </a:rPr>
              <a:t> » ont vu le jour.</a:t>
            </a:r>
          </a:p>
        </p:txBody>
      </p:sp>
    </p:spTree>
    <p:extLst>
      <p:ext uri="{BB962C8B-B14F-4D97-AF65-F5344CB8AC3E}">
        <p14:creationId xmlns:p14="http://schemas.microsoft.com/office/powerpoint/2010/main" val="2746244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34" y="117891"/>
            <a:ext cx="10577017" cy="6393268"/>
          </a:xfrm>
          <a:prstGeom prst="rect">
            <a:avLst/>
          </a:prstGeom>
        </p:spPr>
      </p:pic>
    </p:spTree>
    <p:extLst>
      <p:ext uri="{BB962C8B-B14F-4D97-AF65-F5344CB8AC3E}">
        <p14:creationId xmlns:p14="http://schemas.microsoft.com/office/powerpoint/2010/main" val="2450126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67104" y="1785257"/>
            <a:ext cx="10578662" cy="4852026"/>
          </a:xfrm>
        </p:spPr>
        <p:txBody>
          <a:bodyPr/>
          <a:lstStyle/>
          <a:p>
            <a:pPr marL="0" indent="0">
              <a:buNone/>
            </a:pPr>
            <a:r>
              <a:rPr lang="en-CA" dirty="0" smtClean="0"/>
              <a:t>Pour  realiser ces operations de creation et de destruction d’objets on utilise les methods setUp() et tearDown() de la classe TestCase ils sont systematiquement appeles resrpectivement avant et apres chaque methode de test. Cela evite de cree l’instance dans chaque method de test et simplifie d’ecriture des cas de tests.</a:t>
            </a:r>
            <a:endParaRPr lang="fr-FR" dirty="0"/>
          </a:p>
        </p:txBody>
      </p:sp>
    </p:spTree>
    <p:extLst>
      <p:ext uri="{BB962C8B-B14F-4D97-AF65-F5344CB8AC3E}">
        <p14:creationId xmlns:p14="http://schemas.microsoft.com/office/powerpoint/2010/main" val="2322532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6" y="0"/>
            <a:ext cx="11941691" cy="6858000"/>
          </a:xfrm>
        </p:spPr>
      </p:pic>
    </p:spTree>
    <p:extLst>
      <p:ext uri="{BB962C8B-B14F-4D97-AF65-F5344CB8AC3E}">
        <p14:creationId xmlns:p14="http://schemas.microsoft.com/office/powerpoint/2010/main" val="2323576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56746" y="1860332"/>
            <a:ext cx="10353728" cy="6858000"/>
          </a:xfrm>
        </p:spPr>
        <p:txBody>
          <a:bodyPr/>
          <a:lstStyle/>
          <a:p>
            <a:pPr marL="0" indent="0">
              <a:buNone/>
            </a:pPr>
            <a:r>
              <a:rPr lang="en-CA" dirty="0" smtClean="0"/>
              <a:t>Pour des besoins particuliers ,il peut etre necessaire d’executer du code une seule fois avant l’execution des cas de tests et/ou meme d’executer du code une fois tous les cas des tests executes  pour cela JUnit propose la classe JUnit.Extensions.TestSetup .</a:t>
            </a:r>
          </a:p>
          <a:p>
            <a:pPr marL="0" indent="0">
              <a:buNone/>
            </a:pPr>
            <a:endParaRPr lang="fr-FR" dirty="0"/>
          </a:p>
        </p:txBody>
      </p:sp>
    </p:spTree>
    <p:extLst>
      <p:ext uri="{BB962C8B-B14F-4D97-AF65-F5344CB8AC3E}">
        <p14:creationId xmlns:p14="http://schemas.microsoft.com/office/powerpoint/2010/main" val="2782473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978" y="35375"/>
            <a:ext cx="9948043" cy="6796605"/>
          </a:xfrm>
        </p:spPr>
      </p:pic>
    </p:spTree>
    <p:extLst>
      <p:ext uri="{BB962C8B-B14F-4D97-AF65-F5344CB8AC3E}">
        <p14:creationId xmlns:p14="http://schemas.microsoft.com/office/powerpoint/2010/main" val="3453883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917" y="0"/>
            <a:ext cx="10799379" cy="6858000"/>
          </a:xfrm>
        </p:spPr>
        <p:txBody>
          <a:bodyPr/>
          <a:lstStyle/>
          <a:p>
            <a:pPr marL="0" indent="0">
              <a:buNone/>
            </a:pPr>
            <a:r>
              <a:rPr lang="en-CA" dirty="0" smtClean="0"/>
              <a:t>3. Execution concurrente de tests</a:t>
            </a:r>
          </a:p>
          <a:p>
            <a:pPr marL="0" indent="0">
              <a:buNone/>
            </a:pPr>
            <a:r>
              <a:rPr lang="fr-FR" dirty="0" smtClean="0"/>
              <a:t>  JUnit </a:t>
            </a:r>
            <a:r>
              <a:rPr lang="fr-FR" dirty="0"/>
              <a:t>propose la classe junit.extensions.ActiveTestSuite qui permet d'exécuter plusieurs suites de tests chacune dans un thread dédié. Ainsi l'exécution des suites de tests se fait de façon concurrente.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71" y="1797269"/>
            <a:ext cx="10110584" cy="5060731"/>
          </a:xfrm>
          <a:prstGeom prst="rect">
            <a:avLst/>
          </a:prstGeom>
        </p:spPr>
      </p:pic>
    </p:spTree>
    <p:extLst>
      <p:ext uri="{BB962C8B-B14F-4D97-AF65-F5344CB8AC3E}">
        <p14:creationId xmlns:p14="http://schemas.microsoft.com/office/powerpoint/2010/main" val="4159417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2510" y="110359"/>
            <a:ext cx="10274901" cy="5680842"/>
          </a:xfrm>
        </p:spPr>
        <p:txBody>
          <a:bodyPr/>
          <a:lstStyle/>
          <a:p>
            <a:r>
              <a:rPr lang="fr-FR" dirty="0"/>
              <a:t> L'ensemble de la suite de tests ne se termine que lorsque tous les threads sont terminés. Même si cela n'est pas recommandé, la classe ActiveTestSuite peut être utilisée comme un outil de charge rudimentaire. Il est ainsi possible de combiner l'utilisation des classes ActiveTestsuite et RepeatedTest.</a:t>
            </a:r>
          </a:p>
          <a:p>
            <a:r>
              <a:rPr lang="fr-FR" dirty="0"/>
              <a:t> Nous pouvons plutôt </a:t>
            </a:r>
            <a:r>
              <a:rPr lang="fr-FR" dirty="0" smtClean="0"/>
              <a:t>exécuter </a:t>
            </a:r>
            <a:r>
              <a:rPr lang="fr-FR" dirty="0"/>
              <a:t>des suites de test en faisant suite.addSuiteTest(MaClasseTest.class).</a:t>
            </a:r>
          </a:p>
        </p:txBody>
      </p:sp>
    </p:spTree>
    <p:extLst>
      <p:ext uri="{BB962C8B-B14F-4D97-AF65-F5344CB8AC3E}">
        <p14:creationId xmlns:p14="http://schemas.microsoft.com/office/powerpoint/2010/main" val="110678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93228" y="0"/>
            <a:ext cx="10389475" cy="6858000"/>
          </a:xfrm>
        </p:spPr>
        <p:txBody>
          <a:bodyPr>
            <a:normAutofit fontScale="85000" lnSpcReduction="20000"/>
          </a:bodyPr>
          <a:lstStyle/>
          <a:p>
            <a:pPr marL="0" indent="0" algn="just">
              <a:buNone/>
            </a:pPr>
            <a:r>
              <a:rPr lang="en-CA" dirty="0" smtClean="0"/>
              <a:t>4. Les innovations de JUnit 4</a:t>
            </a:r>
          </a:p>
          <a:p>
            <a:pPr marL="0" indent="0" algn="just">
              <a:buNone/>
            </a:pPr>
            <a:r>
              <a:rPr lang="fr-FR" dirty="0" smtClean="0"/>
              <a:t>    JUnit </a:t>
            </a:r>
            <a:r>
              <a:rPr lang="fr-FR" dirty="0"/>
              <a:t>version 4 est une évolution majeure depuis les quelques années d'utilisation de la version </a:t>
            </a:r>
            <a:r>
              <a:rPr lang="fr-FR" dirty="0" smtClean="0"/>
              <a:t>3.8.</a:t>
            </a:r>
          </a:p>
          <a:p>
            <a:pPr marL="0" indent="0" algn="just">
              <a:buNone/>
            </a:pPr>
            <a:r>
              <a:rPr lang="fr-FR" dirty="0" smtClean="0"/>
              <a:t>    Un </a:t>
            </a:r>
            <a:r>
              <a:rPr lang="fr-FR" dirty="0"/>
              <a:t>des grands bénéfices de cette version est l'utilisation des annotations introduites dans Java 5. La définition des cas de tests et des tests ne se fait donc plus sur des conventions de nommage et sur l'introspection mais sur l'utilisation d'annotations ce qui facilite la rédaction des cas de tests.</a:t>
            </a:r>
          </a:p>
          <a:p>
            <a:pPr marL="0" indent="0" algn="just">
              <a:buNone/>
            </a:pPr>
            <a:r>
              <a:rPr lang="fr-FR" dirty="0" smtClean="0"/>
              <a:t>   Une </a:t>
            </a:r>
            <a:r>
              <a:rPr lang="fr-FR" dirty="0"/>
              <a:t>compatibilité descendante est assurée avec les suites de tests de JUnit 3.8.</a:t>
            </a:r>
          </a:p>
          <a:p>
            <a:pPr marL="0" indent="0" algn="just">
              <a:buNone/>
            </a:pPr>
            <a:r>
              <a:rPr lang="fr-FR" dirty="0" smtClean="0"/>
              <a:t>    JUnit </a:t>
            </a:r>
            <a:r>
              <a:rPr lang="fr-FR" dirty="0"/>
              <a:t>4 requiert une version 5 ou ultérieure de Java.</a:t>
            </a:r>
          </a:p>
          <a:p>
            <a:pPr marL="0" indent="0" algn="just">
              <a:buNone/>
            </a:pPr>
            <a:r>
              <a:rPr lang="fr-FR" dirty="0" smtClean="0"/>
              <a:t>    Le </a:t>
            </a:r>
            <a:r>
              <a:rPr lang="fr-FR" dirty="0"/>
              <a:t>nom du package des classes de JUnit est différent entre la version 3 et 4 :</a:t>
            </a:r>
          </a:p>
          <a:p>
            <a:pPr lvl="0" algn="just"/>
            <a:r>
              <a:rPr lang="fr-FR" dirty="0"/>
              <a:t>les classes de Junit 3 sont dans le package junit.framework.</a:t>
            </a:r>
          </a:p>
          <a:p>
            <a:pPr lvl="0" algn="just"/>
            <a:r>
              <a:rPr lang="fr-FR" dirty="0"/>
              <a:t>les classes de Junit 4 sont dans le package org.junit.</a:t>
            </a:r>
          </a:p>
          <a:p>
            <a:pPr marL="0" indent="0" algn="just">
              <a:buNone/>
            </a:pPr>
            <a:r>
              <a:rPr lang="fr-FR" dirty="0" smtClean="0"/>
              <a:t>   Les </a:t>
            </a:r>
            <a:r>
              <a:rPr lang="fr-FR" dirty="0"/>
              <a:t>méthodes contenant les cas de tests n'ont plus d'obligation à utiliser la convention de nommage qui imposait de préfixer le nom des méthodes par test. Avec JUnit 4, il suffit d'annoter la méthode avec l'annotation @Test. Il est ainsi possible d'utiliser n'importe quelle méthode comme cas de test simplement en utilisant l'annotation @Test.</a:t>
            </a:r>
          </a:p>
          <a:p>
            <a:pPr marL="0" indent="0" algn="just">
              <a:buNone/>
            </a:pPr>
            <a:r>
              <a:rPr lang="fr-FR" dirty="0" smtClean="0"/>
              <a:t>  Ceci </a:t>
            </a:r>
            <a:r>
              <a:rPr lang="fr-FR" dirty="0"/>
              <a:t>permet d'utiliser le nom de méthode que l'on souhaite. Il est cependant conseillé de définir et d'utiliser une convention de nommage qui facilitera l'identification des classes de tests et des cas de tests. Il est par exemple possible de maintenir les conventions de nommage de JUnit 3.</a:t>
            </a:r>
          </a:p>
          <a:p>
            <a:pPr marL="0" indent="0" algn="just">
              <a:buNone/>
            </a:pPr>
            <a:endParaRPr lang="fr-FR" dirty="0"/>
          </a:p>
        </p:txBody>
      </p:sp>
    </p:spTree>
    <p:extLst>
      <p:ext uri="{BB962C8B-B14F-4D97-AF65-F5344CB8AC3E}">
        <p14:creationId xmlns:p14="http://schemas.microsoft.com/office/powerpoint/2010/main" val="1222412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14400" y="141890"/>
            <a:ext cx="10133011" cy="6716110"/>
          </a:xfrm>
        </p:spPr>
        <p:txBody>
          <a:bodyPr>
            <a:normAutofit lnSpcReduction="10000"/>
          </a:bodyPr>
          <a:lstStyle/>
          <a:p>
            <a:r>
              <a:rPr lang="fr-FR" dirty="0"/>
              <a:t>L'annotation @Ignore permet de demander au framework d'ignorer un cas de tests. Les cas de tests dans ce cas sont marqués avec la lettre I lors de leur exécution en mode console.</a:t>
            </a:r>
          </a:p>
          <a:p>
            <a:r>
              <a:rPr lang="fr-FR" dirty="0"/>
              <a:t>Attention : l'utilisation de l'annotation @Ignore devrait être temporaire et justifié. Son utilisation ne doit pas devenir une solution à certains problèmes.</a:t>
            </a:r>
          </a:p>
          <a:p>
            <a:r>
              <a:rPr lang="fr-FR" dirty="0"/>
              <a:t>JUnit 4 inclut deux nouvelles surcharges de la méthode assertEquals() qui permettent de comparer deux tableaux d'objets. La comparaison se fait sur le nombre d'occurrences dans les tableaux et sur l'égalité de chaque objet d'un tableau dans l'autre tableau.</a:t>
            </a:r>
          </a:p>
          <a:p>
            <a:r>
              <a:rPr lang="fr-FR" dirty="0"/>
              <a:t>JUnit 3 imposait une redéfinition des méthodes setUp () et TearDown () pour définir des traitements exécutés systématiquement avant et après chaque cas de test.</a:t>
            </a:r>
          </a:p>
          <a:p>
            <a:r>
              <a:rPr lang="fr-FR" dirty="0"/>
              <a:t>JUnit 4 propose simplement d'annoter la méthode exécutée avant avec l'annotation @Before et la méthode exécutée après avec l'annotation @After.</a:t>
            </a:r>
          </a:p>
          <a:p>
            <a:pPr marL="0" indent="0">
              <a:buNone/>
            </a:pPr>
            <a:endParaRPr lang="fr-FR" dirty="0"/>
          </a:p>
        </p:txBody>
      </p:sp>
    </p:spTree>
    <p:extLst>
      <p:ext uri="{BB962C8B-B14F-4D97-AF65-F5344CB8AC3E}">
        <p14:creationId xmlns:p14="http://schemas.microsoft.com/office/powerpoint/2010/main" val="3414781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2870" y="173420"/>
            <a:ext cx="10164542" cy="6826469"/>
          </a:xfrm>
        </p:spPr>
        <p:txBody>
          <a:bodyPr/>
          <a:lstStyle/>
          <a:p>
            <a:pPr marL="0" indent="0">
              <a:buNone/>
            </a:pPr>
            <a:r>
              <a:rPr lang="en-CA" dirty="0" smtClean="0"/>
              <a:t>Exemples:</a:t>
            </a:r>
          </a:p>
          <a:p>
            <a:pPr marL="0" indent="0">
              <a:buNone/>
            </a:pPr>
            <a:r>
              <a:rPr lang="en-CA" dirty="0" smtClean="0"/>
              <a:t>Sur JUnit 3 on a:</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70" y="1150883"/>
            <a:ext cx="10484068" cy="5707117"/>
          </a:xfrm>
          <a:prstGeom prst="rect">
            <a:avLst/>
          </a:prstGeom>
        </p:spPr>
      </p:pic>
    </p:spTree>
    <p:extLst>
      <p:ext uri="{BB962C8B-B14F-4D97-AF65-F5344CB8AC3E}">
        <p14:creationId xmlns:p14="http://schemas.microsoft.com/office/powerpoint/2010/main" val="1433028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fr-FR" dirty="0" smtClean="0"/>
              <a:t>1. UN PEU HISTORIQUE</a:t>
            </a:r>
            <a:endParaRPr lang="en-US" dirty="0"/>
          </a:p>
        </p:txBody>
      </p:sp>
      <p:sp>
        <p:nvSpPr>
          <p:cNvPr id="5" name="Espace réservé du contenu 2"/>
          <p:cNvSpPr>
            <a:spLocks noGrp="1"/>
          </p:cNvSpPr>
          <p:nvPr>
            <p:ph idx="1"/>
          </p:nvPr>
        </p:nvSpPr>
        <p:spPr>
          <a:xfrm>
            <a:off x="457200" y="846138"/>
            <a:ext cx="8229600" cy="4840303"/>
          </a:xfrm>
        </p:spPr>
        <p:txBody>
          <a:bodyPr>
            <a:noAutofit/>
          </a:bodyPr>
          <a:lstStyle/>
          <a:p>
            <a:endParaRPr lang="fr-FR" sz="2000" b="1" i="1" dirty="0" smtClean="0">
              <a:solidFill>
                <a:schemeClr val="tx1">
                  <a:lumMod val="75000"/>
                  <a:lumOff val="25000"/>
                </a:schemeClr>
              </a:solidFill>
              <a:latin typeface="Trebuchet MS" pitchFamily="34" charset="0"/>
            </a:endParaRPr>
          </a:p>
          <a:p>
            <a:r>
              <a:rPr lang="fr-FR" sz="2000" b="1" i="1" dirty="0" smtClean="0">
                <a:solidFill>
                  <a:schemeClr val="tx1">
                    <a:lumMod val="75000"/>
                    <a:lumOff val="25000"/>
                  </a:schemeClr>
                </a:solidFill>
                <a:latin typeface="Trebuchet MS" pitchFamily="34" charset="0"/>
              </a:rPr>
              <a:t>Apache Ant </a:t>
            </a:r>
            <a:r>
              <a:rPr lang="fr-FR" sz="2000" dirty="0" smtClean="0">
                <a:solidFill>
                  <a:schemeClr val="tx1">
                    <a:lumMod val="75000"/>
                    <a:lumOff val="25000"/>
                  </a:schemeClr>
                </a:solidFill>
                <a:latin typeface="Trebuchet MS" pitchFamily="34" charset="0"/>
              </a:rPr>
              <a:t>est une librarie Java et un outil en ligne de commande résultant d’un projet du groupe Apache Jakarta.</a:t>
            </a:r>
            <a:r>
              <a:rPr lang="fr-FR" sz="2000" b="1" i="1" dirty="0" smtClean="0">
                <a:solidFill>
                  <a:schemeClr val="tx1">
                    <a:lumMod val="75000"/>
                    <a:lumOff val="25000"/>
                  </a:schemeClr>
                </a:solidFill>
                <a:latin typeface="Trebuchet MS" pitchFamily="34" charset="0"/>
              </a:rPr>
              <a:t> Ant </a:t>
            </a:r>
            <a:r>
              <a:rPr lang="fr-FR" sz="2000" dirty="0" smtClean="0">
                <a:solidFill>
                  <a:schemeClr val="tx1">
                    <a:lumMod val="75000"/>
                    <a:lumOff val="25000"/>
                  </a:schemeClr>
                </a:solidFill>
                <a:latin typeface="Trebuchet MS" pitchFamily="34" charset="0"/>
              </a:rPr>
              <a:t>cherche à </a:t>
            </a:r>
            <a:r>
              <a:rPr lang="fr-FR" sz="2000" dirty="0">
                <a:solidFill>
                  <a:schemeClr val="tx1">
                    <a:lumMod val="75000"/>
                    <a:lumOff val="25000"/>
                  </a:schemeClr>
                </a:solidFill>
                <a:latin typeface="Trebuchet MS" pitchFamily="34" charset="0"/>
              </a:rPr>
              <a:t>automatiser les opérations répétitives du </a:t>
            </a:r>
            <a:r>
              <a:rPr lang="fr-FR" sz="2000" dirty="0" smtClean="0">
                <a:solidFill>
                  <a:schemeClr val="tx1">
                    <a:lumMod val="75000"/>
                    <a:lumOff val="25000"/>
                  </a:schemeClr>
                </a:solidFill>
                <a:latin typeface="Trebuchet MS" pitchFamily="34" charset="0"/>
              </a:rPr>
              <a:t>développement de logiciel telles </a:t>
            </a:r>
            <a:r>
              <a:rPr lang="fr-FR" sz="2000" dirty="0">
                <a:solidFill>
                  <a:schemeClr val="tx1">
                    <a:lumMod val="75000"/>
                    <a:lumOff val="25000"/>
                  </a:schemeClr>
                </a:solidFill>
                <a:latin typeface="Trebuchet MS" pitchFamily="34" charset="0"/>
              </a:rPr>
              <a:t>que la </a:t>
            </a:r>
            <a:r>
              <a:rPr lang="fr-FR" sz="2000" b="1" i="1" dirty="0" smtClean="0">
                <a:solidFill>
                  <a:schemeClr val="tx1">
                    <a:lumMod val="75000"/>
                    <a:lumOff val="25000"/>
                  </a:schemeClr>
                </a:solidFill>
                <a:latin typeface="Trebuchet MS" pitchFamily="34" charset="0"/>
              </a:rPr>
              <a:t>compilation</a:t>
            </a:r>
            <a:r>
              <a:rPr lang="fr-FR" sz="2000" dirty="0" smtClean="0">
                <a:solidFill>
                  <a:schemeClr val="tx1">
                    <a:lumMod val="75000"/>
                    <a:lumOff val="25000"/>
                  </a:schemeClr>
                </a:solidFill>
                <a:latin typeface="Trebuchet MS" pitchFamily="34" charset="0"/>
              </a:rPr>
              <a:t>, </a:t>
            </a:r>
            <a:r>
              <a:rPr lang="fr-FR" sz="2000" b="1" dirty="0">
                <a:solidFill>
                  <a:schemeClr val="tx1">
                    <a:lumMod val="75000"/>
                    <a:lumOff val="25000"/>
                  </a:schemeClr>
                </a:solidFill>
                <a:latin typeface="Trebuchet MS" pitchFamily="34" charset="0"/>
              </a:rPr>
              <a:t>la génération de documents </a:t>
            </a:r>
            <a:r>
              <a:rPr lang="fr-FR" sz="2000" dirty="0" smtClean="0">
                <a:solidFill>
                  <a:schemeClr val="tx1">
                    <a:lumMod val="75000"/>
                    <a:lumOff val="25000"/>
                  </a:schemeClr>
                </a:solidFill>
                <a:latin typeface="Trebuchet MS" pitchFamily="34" charset="0"/>
              </a:rPr>
              <a:t>(Javadoc), la </a:t>
            </a:r>
            <a:r>
              <a:rPr lang="fr-FR" sz="2000" b="1" dirty="0" smtClean="0">
                <a:solidFill>
                  <a:schemeClr val="tx1">
                    <a:lumMod val="75000"/>
                    <a:lumOff val="25000"/>
                  </a:schemeClr>
                </a:solidFill>
                <a:latin typeface="Trebuchet MS" pitchFamily="34" charset="0"/>
              </a:rPr>
              <a:t>génération de rapports</a:t>
            </a:r>
            <a:r>
              <a:rPr lang="fr-FR" sz="2000" dirty="0" smtClean="0">
                <a:solidFill>
                  <a:schemeClr val="tx1">
                    <a:lumMod val="75000"/>
                    <a:lumOff val="25000"/>
                  </a:schemeClr>
                </a:solidFill>
                <a:latin typeface="Trebuchet MS" pitchFamily="34" charset="0"/>
              </a:rPr>
              <a:t>, </a:t>
            </a:r>
            <a:r>
              <a:rPr lang="fr-FR" sz="2000" b="1" dirty="0" smtClean="0">
                <a:solidFill>
                  <a:schemeClr val="tx1">
                    <a:lumMod val="75000"/>
                    <a:lumOff val="25000"/>
                  </a:schemeClr>
                </a:solidFill>
                <a:latin typeface="Trebuchet MS" pitchFamily="34" charset="0"/>
              </a:rPr>
              <a:t>l'exécution d'outils annexes </a:t>
            </a:r>
            <a:r>
              <a:rPr lang="fr-FR" sz="2000" dirty="0" smtClean="0">
                <a:solidFill>
                  <a:schemeClr val="tx1">
                    <a:lumMod val="75000"/>
                    <a:lumOff val="25000"/>
                  </a:schemeClr>
                </a:solidFill>
                <a:latin typeface="Trebuchet MS" pitchFamily="34" charset="0"/>
              </a:rPr>
              <a:t>(checkstyle, FindBugs etc), ou </a:t>
            </a:r>
            <a:r>
              <a:rPr lang="fr-FR" sz="2000" b="1" dirty="0">
                <a:solidFill>
                  <a:schemeClr val="tx1">
                    <a:lumMod val="75000"/>
                    <a:lumOff val="25000"/>
                  </a:schemeClr>
                </a:solidFill>
                <a:latin typeface="Trebuchet MS" pitchFamily="34" charset="0"/>
              </a:rPr>
              <a:t>l'archivage au format </a:t>
            </a:r>
            <a:r>
              <a:rPr lang="fr-FR" sz="2000" b="1" dirty="0" smtClean="0">
                <a:solidFill>
                  <a:schemeClr val="tx1">
                    <a:lumMod val="75000"/>
                    <a:lumOff val="25000"/>
                  </a:schemeClr>
                </a:solidFill>
                <a:latin typeface="Trebuchet MS" pitchFamily="34" charset="0"/>
              </a:rPr>
              <a:t>JAR</a:t>
            </a:r>
            <a:r>
              <a:rPr lang="fr-FR" sz="2000" dirty="0" smtClean="0">
                <a:solidFill>
                  <a:schemeClr val="tx1">
                    <a:lumMod val="75000"/>
                    <a:lumOff val="25000"/>
                  </a:schemeClr>
                </a:solidFill>
                <a:latin typeface="Trebuchet MS" pitchFamily="34" charset="0"/>
              </a:rPr>
              <a:t>, </a:t>
            </a:r>
            <a:r>
              <a:rPr lang="fr-FR" sz="2000" dirty="0">
                <a:solidFill>
                  <a:schemeClr val="tx1">
                    <a:lumMod val="75000"/>
                    <a:lumOff val="25000"/>
                  </a:schemeClr>
                </a:solidFill>
                <a:latin typeface="Trebuchet MS" pitchFamily="34" charset="0"/>
              </a:rPr>
              <a:t>à l'instar des logiciels </a:t>
            </a:r>
            <a:r>
              <a:rPr lang="fr-FR" sz="2000" b="1" dirty="0" smtClean="0">
                <a:solidFill>
                  <a:schemeClr val="tx1">
                    <a:lumMod val="75000"/>
                    <a:lumOff val="25000"/>
                  </a:schemeClr>
                </a:solidFill>
                <a:latin typeface="Trebuchet MS" pitchFamily="34" charset="0"/>
              </a:rPr>
              <a:t>Make</a:t>
            </a:r>
            <a:r>
              <a:rPr lang="fr-FR" sz="2000" dirty="0" smtClean="0">
                <a:solidFill>
                  <a:schemeClr val="tx1">
                    <a:lumMod val="75000"/>
                    <a:lumOff val="25000"/>
                  </a:schemeClr>
                </a:solidFill>
                <a:latin typeface="Trebuchet MS" pitchFamily="34" charset="0"/>
              </a:rPr>
              <a:t>.</a:t>
            </a:r>
          </a:p>
          <a:p>
            <a:endParaRPr lang="fr-FR" sz="2000" dirty="0">
              <a:solidFill>
                <a:schemeClr val="tx1">
                  <a:lumMod val="75000"/>
                  <a:lumOff val="25000"/>
                </a:schemeClr>
              </a:solidFill>
              <a:latin typeface="Trebuchet MS" pitchFamily="34" charset="0"/>
            </a:endParaRPr>
          </a:p>
          <a:p>
            <a:r>
              <a:rPr lang="fr-FR" sz="2000" b="1" i="1" dirty="0" smtClean="0">
                <a:solidFill>
                  <a:schemeClr val="tx1">
                    <a:lumMod val="75000"/>
                    <a:lumOff val="25000"/>
                  </a:schemeClr>
                </a:solidFill>
                <a:latin typeface="Trebuchet MS" pitchFamily="34" charset="0"/>
              </a:rPr>
              <a:t>Ant</a:t>
            </a:r>
            <a:r>
              <a:rPr lang="fr-FR" sz="2000" dirty="0" smtClean="0">
                <a:solidFill>
                  <a:schemeClr val="tx1">
                    <a:lumMod val="75000"/>
                    <a:lumOff val="25000"/>
                  </a:schemeClr>
                </a:solidFill>
                <a:latin typeface="Trebuchet MS" pitchFamily="34" charset="0"/>
              </a:rPr>
              <a:t>, comparativement à d'autres outils de type «</a:t>
            </a:r>
            <a:r>
              <a:rPr lang="fr-FR" sz="2000" b="1" i="1" dirty="0" smtClean="0">
                <a:solidFill>
                  <a:schemeClr val="tx1">
                    <a:lumMod val="75000"/>
                    <a:lumOff val="25000"/>
                  </a:schemeClr>
                </a:solidFill>
                <a:latin typeface="Trebuchet MS" pitchFamily="34" charset="0"/>
              </a:rPr>
              <a:t>Make</a:t>
            </a:r>
            <a:r>
              <a:rPr lang="fr-FR" sz="2000" dirty="0" smtClean="0">
                <a:solidFill>
                  <a:schemeClr val="tx1">
                    <a:lumMod val="75000"/>
                    <a:lumOff val="25000"/>
                  </a:schemeClr>
                </a:solidFill>
                <a:latin typeface="Trebuchet MS" pitchFamily="34" charset="0"/>
              </a:rPr>
              <a:t>», a la particularité d'être </a:t>
            </a:r>
            <a:r>
              <a:rPr lang="fr-FR" sz="2000" b="1" dirty="0" smtClean="0">
                <a:solidFill>
                  <a:schemeClr val="tx1">
                    <a:lumMod val="75000"/>
                    <a:lumOff val="25000"/>
                  </a:schemeClr>
                </a:solidFill>
                <a:latin typeface="Trebuchet MS" pitchFamily="34" charset="0"/>
              </a:rPr>
              <a:t>indépendant de toute plate-forme </a:t>
            </a:r>
            <a:r>
              <a:rPr lang="fr-FR" sz="2000" dirty="0" smtClean="0">
                <a:solidFill>
                  <a:schemeClr val="tx1">
                    <a:lumMod val="75000"/>
                    <a:lumOff val="25000"/>
                  </a:schemeClr>
                </a:solidFill>
                <a:latin typeface="Trebuchet MS" pitchFamily="34" charset="0"/>
              </a:rPr>
              <a:t>(Unix, Linux, Windows...). Il devient donc un outil fort intéressant dans le cas où on doit développer une application sur plusieurs plates-formes ou encore migrer une application d'une plate-forme vers une autre.</a:t>
            </a:r>
            <a:endParaRPr lang="fr-FR" sz="2000" dirty="0">
              <a:solidFill>
                <a:schemeClr val="tx1">
                  <a:lumMod val="75000"/>
                  <a:lumOff val="25000"/>
                </a:schemeClr>
              </a:solidFill>
              <a:latin typeface="Trebuchet MS" pitchFamily="34" charset="0"/>
            </a:endParaRPr>
          </a:p>
        </p:txBody>
      </p:sp>
    </p:spTree>
    <p:extLst>
      <p:ext uri="{BB962C8B-B14F-4D97-AF65-F5344CB8AC3E}">
        <p14:creationId xmlns:p14="http://schemas.microsoft.com/office/powerpoint/2010/main" val="788937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93229" y="0"/>
            <a:ext cx="10101480" cy="5791201"/>
          </a:xfrm>
        </p:spPr>
        <p:txBody>
          <a:bodyPr/>
          <a:lstStyle/>
          <a:p>
            <a:pPr marL="0" indent="0">
              <a:buNone/>
            </a:pPr>
            <a:r>
              <a:rPr lang="en-CA" dirty="0" smtClean="0"/>
              <a:t>Sur Junit 4 on a:</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08" y="524946"/>
            <a:ext cx="11540358" cy="6333054"/>
          </a:xfrm>
          <a:prstGeom prst="rect">
            <a:avLst/>
          </a:prstGeom>
        </p:spPr>
      </p:pic>
    </p:spTree>
    <p:extLst>
      <p:ext uri="{BB962C8B-B14F-4D97-AF65-F5344CB8AC3E}">
        <p14:creationId xmlns:p14="http://schemas.microsoft.com/office/powerpoint/2010/main" val="1380174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5998" cy="1478570"/>
          </a:xfrm>
        </p:spPr>
        <p:txBody>
          <a:bodyPr/>
          <a:lstStyle/>
          <a:p>
            <a:r>
              <a:rPr lang="en-CA" dirty="0" smtClean="0"/>
              <a:t>Conclusion</a:t>
            </a:r>
            <a:endParaRPr lang="fr-FR" dirty="0"/>
          </a:p>
        </p:txBody>
      </p:sp>
      <p:sp>
        <p:nvSpPr>
          <p:cNvPr id="3" name="Espace réservé du contenu 2"/>
          <p:cNvSpPr>
            <a:spLocks noGrp="1"/>
          </p:cNvSpPr>
          <p:nvPr>
            <p:ph idx="1"/>
          </p:nvPr>
        </p:nvSpPr>
        <p:spPr>
          <a:xfrm>
            <a:off x="486032" y="1285103"/>
            <a:ext cx="10561379" cy="4506098"/>
          </a:xfrm>
        </p:spPr>
        <p:txBody>
          <a:bodyPr/>
          <a:lstStyle/>
          <a:p>
            <a:pPr marL="0" indent="0">
              <a:buNone/>
            </a:pPr>
            <a:r>
              <a:rPr lang="en-CA" dirty="0" smtClean="0">
                <a:latin typeface="Times New Roman" panose="02020603050405020304" pitchFamily="18" charset="0"/>
                <a:cs typeface="Times New Roman" panose="02020603050405020304" pitchFamily="18" charset="0"/>
              </a:rPr>
              <a:t>    Parvenu au terme de notre expose il etait question pour nous de presenter les outils Ant, Maven et JUnit. </a:t>
            </a:r>
            <a:r>
              <a:rPr lang="en-CA" dirty="0">
                <a:latin typeface="Times New Roman" panose="02020603050405020304" pitchFamily="18" charset="0"/>
                <a:cs typeface="Times New Roman" panose="02020603050405020304" pitchFamily="18" charset="0"/>
              </a:rPr>
              <a:t>I</a:t>
            </a:r>
            <a:r>
              <a:rPr lang="en-CA" dirty="0" smtClean="0">
                <a:latin typeface="Times New Roman" panose="02020603050405020304" pitchFamily="18" charset="0"/>
                <a:cs typeface="Times New Roman" panose="02020603050405020304" pitchFamily="18" charset="0"/>
              </a:rPr>
              <a:t>l en ressort que ces outils permettent l’automatisation des processus, des operations repetitives , la compilation, les tests,... Ils permettent donc de creer des projets plus professionnels.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254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18517"/>
            <a:ext cx="10127949" cy="5320963"/>
          </a:xfrm>
        </p:spPr>
        <p:txBody>
          <a:bodyPr/>
          <a:lstStyle/>
          <a:p>
            <a:r>
              <a:rPr lang="en-CA" dirty="0" smtClean="0"/>
              <a:t>          </a:t>
            </a:r>
            <a:r>
              <a:rPr lang="en-CA" sz="4400" b="1" i="1" dirty="0" smtClean="0">
                <a:latin typeface="Rosewood Std Regular" panose="04090804040204020202" pitchFamily="82" charset="0"/>
              </a:rPr>
              <a:t>Merci de votre attention </a:t>
            </a:r>
            <a:endParaRPr lang="fr-FR" sz="4400" b="1" i="1" dirty="0">
              <a:latin typeface="Rosewood Std Regular" panose="04090804040204020202" pitchFamily="82" charset="0"/>
            </a:endParaRPr>
          </a:p>
        </p:txBody>
      </p:sp>
    </p:spTree>
    <p:extLst>
      <p:ext uri="{BB962C8B-B14F-4D97-AF65-F5344CB8AC3E}">
        <p14:creationId xmlns:p14="http://schemas.microsoft.com/office/powerpoint/2010/main" val="3682698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fr-FR" dirty="0" smtClean="0"/>
              <a:t>2. INSTALLATION</a:t>
            </a:r>
            <a:endParaRPr lang="en-US" dirty="0"/>
          </a:p>
        </p:txBody>
      </p:sp>
      <p:sp>
        <p:nvSpPr>
          <p:cNvPr id="5" name="Espace réservé du contenu 2"/>
          <p:cNvSpPr>
            <a:spLocks noGrp="1"/>
          </p:cNvSpPr>
          <p:nvPr>
            <p:ph idx="1"/>
          </p:nvPr>
        </p:nvSpPr>
        <p:spPr>
          <a:xfrm>
            <a:off x="457200" y="1600200"/>
            <a:ext cx="8229600" cy="4525963"/>
          </a:xfrm>
        </p:spPr>
        <p:txBody>
          <a:bodyPr>
            <a:normAutofit fontScale="92500" lnSpcReduction="20000"/>
          </a:bodyPr>
          <a:lstStyle/>
          <a:p>
            <a:pPr>
              <a:buNone/>
            </a:pPr>
            <a:r>
              <a:rPr lang="fr-FR" sz="2000" dirty="0" smtClean="0">
                <a:solidFill>
                  <a:schemeClr val="tx1">
                    <a:lumMod val="75000"/>
                    <a:lumOff val="25000"/>
                  </a:schemeClr>
                </a:solidFill>
                <a:latin typeface="Trebuchet MS" pitchFamily="34" charset="0"/>
              </a:rPr>
              <a:t>1. </a:t>
            </a:r>
            <a:r>
              <a:rPr lang="fr-FR" sz="2400" b="1" dirty="0" smtClean="0">
                <a:solidFill>
                  <a:schemeClr val="tx1">
                    <a:lumMod val="75000"/>
                    <a:lumOff val="25000"/>
                  </a:schemeClr>
                </a:solidFill>
                <a:latin typeface="Trebuchet MS" pitchFamily="34" charset="0"/>
              </a:rPr>
              <a:t>En tant que outil en ligne de commande</a:t>
            </a:r>
          </a:p>
          <a:p>
            <a:pPr fontAlgn="t">
              <a:buNone/>
            </a:pPr>
            <a:r>
              <a:rPr lang="fr-FR" sz="2000" dirty="0" smtClean="0">
                <a:solidFill>
                  <a:schemeClr val="tx1">
                    <a:lumMod val="75000"/>
                    <a:lumOff val="25000"/>
                  </a:schemeClr>
                </a:solidFill>
                <a:latin typeface="Trebuchet MS" pitchFamily="34" charset="0"/>
              </a:rPr>
              <a:t>	Puisque </a:t>
            </a:r>
            <a:r>
              <a:rPr lang="fr-FR" sz="2000" dirty="0">
                <a:solidFill>
                  <a:schemeClr val="tx1">
                    <a:lumMod val="75000"/>
                    <a:lumOff val="25000"/>
                  </a:schemeClr>
                </a:solidFill>
                <a:latin typeface="Trebuchet MS" pitchFamily="34" charset="0"/>
              </a:rPr>
              <a:t>Ant repose sur la technologie Java, il faut d'abord installer le JDK. Ant s'installe sur la majorité des plates-formes</a:t>
            </a:r>
            <a:r>
              <a:rPr lang="fr-FR" sz="2000" dirty="0" smtClean="0">
                <a:solidFill>
                  <a:schemeClr val="tx1">
                    <a:lumMod val="75000"/>
                    <a:lumOff val="25000"/>
                  </a:schemeClr>
                </a:solidFill>
                <a:latin typeface="Trebuchet MS" pitchFamily="34" charset="0"/>
              </a:rPr>
              <a:t>. Il faudra préalablement télécharger la distribution binaire Ant pour la plate-forme désirée (dans ce notre cas nous utiliserons « apache-ant-1.9.4-bin.zip » pour Windows) disponible sur </a:t>
            </a:r>
            <a:r>
              <a:rPr lang="fr-FR" sz="2000" u="sng" dirty="0" smtClean="0">
                <a:solidFill>
                  <a:schemeClr val="tx1">
                    <a:lumMod val="75000"/>
                    <a:lumOff val="25000"/>
                  </a:schemeClr>
                </a:solidFill>
                <a:latin typeface="Trebuchet MS" pitchFamily="34" charset="0"/>
              </a:rPr>
              <a:t>http</a:t>
            </a:r>
            <a:r>
              <a:rPr lang="fr-FR" sz="2000" u="sng" dirty="0" smtClean="0">
                <a:solidFill>
                  <a:schemeClr val="tx1">
                    <a:lumMod val="75000"/>
                    <a:lumOff val="25000"/>
                  </a:schemeClr>
                </a:solidFill>
                <a:latin typeface="Trebuchet MS" pitchFamily="34" charset="0"/>
                <a:sym typeface="Wingdings" pitchFamily="2" charset="2"/>
              </a:rPr>
              <a:t>://</a:t>
            </a:r>
            <a:r>
              <a:rPr lang="fr-FR" sz="2000" i="1" u="sng" dirty="0" smtClean="0">
                <a:solidFill>
                  <a:schemeClr val="tx1">
                    <a:lumMod val="75000"/>
                    <a:lumOff val="25000"/>
                  </a:schemeClr>
                </a:solidFill>
                <a:latin typeface="Trebuchet MS" pitchFamily="34" charset="0"/>
              </a:rPr>
              <a:t>ant.apache.org</a:t>
            </a:r>
            <a:r>
              <a:rPr lang="fr-FR" sz="2000" dirty="0" smtClean="0">
                <a:solidFill>
                  <a:schemeClr val="tx1">
                    <a:lumMod val="75000"/>
                    <a:lumOff val="25000"/>
                  </a:schemeClr>
                </a:solidFill>
                <a:latin typeface="Trebuchet MS" pitchFamily="34" charset="0"/>
              </a:rPr>
              <a:t>.</a:t>
            </a:r>
            <a:endParaRPr lang="fr-FR" sz="2000" dirty="0">
              <a:solidFill>
                <a:schemeClr val="tx1">
                  <a:lumMod val="75000"/>
                  <a:lumOff val="25000"/>
                </a:schemeClr>
              </a:solidFill>
              <a:latin typeface="Trebuchet MS" pitchFamily="34" charset="0"/>
            </a:endParaRPr>
          </a:p>
          <a:p>
            <a:pPr fontAlgn="t"/>
            <a:r>
              <a:rPr lang="fr-FR" sz="2000" dirty="0">
                <a:solidFill>
                  <a:schemeClr val="tx1">
                    <a:lumMod val="75000"/>
                    <a:lumOff val="25000"/>
                  </a:schemeClr>
                </a:solidFill>
                <a:latin typeface="Trebuchet MS" pitchFamily="34" charset="0"/>
              </a:rPr>
              <a:t>Sur Windows, il suffit de :</a:t>
            </a:r>
          </a:p>
          <a:p>
            <a:pPr lvl="1">
              <a:buFont typeface="Wingdings" pitchFamily="2" charset="2"/>
              <a:buChar char="Ø"/>
            </a:pPr>
            <a:r>
              <a:rPr lang="fr-FR" sz="2000" dirty="0" smtClean="0">
                <a:solidFill>
                  <a:schemeClr val="tx1">
                    <a:lumMod val="75000"/>
                    <a:lumOff val="25000"/>
                  </a:schemeClr>
                </a:solidFill>
                <a:latin typeface="Trebuchet MS" pitchFamily="34" charset="0"/>
              </a:rPr>
              <a:t>Décompresser le fichier (un répertoire « apache-ant-1.9.4 » sera crée et sa documentation crée) </a:t>
            </a:r>
          </a:p>
          <a:p>
            <a:pPr lvl="1">
              <a:buFont typeface="Wingdings" pitchFamily="2" charset="2"/>
              <a:buChar char="Ø"/>
            </a:pPr>
            <a:r>
              <a:rPr lang="fr-FR" sz="2000" dirty="0" smtClean="0">
                <a:solidFill>
                  <a:schemeClr val="tx1">
                    <a:lumMod val="75000"/>
                    <a:lumOff val="25000"/>
                  </a:schemeClr>
                </a:solidFill>
                <a:latin typeface="Trebuchet MS" pitchFamily="34" charset="0"/>
              </a:rPr>
              <a:t>Ajouter </a:t>
            </a:r>
            <a:r>
              <a:rPr lang="fr-FR" sz="2000" dirty="0">
                <a:solidFill>
                  <a:schemeClr val="tx1">
                    <a:lumMod val="75000"/>
                    <a:lumOff val="25000"/>
                  </a:schemeClr>
                </a:solidFill>
                <a:latin typeface="Trebuchet MS" pitchFamily="34" charset="0"/>
              </a:rPr>
              <a:t>le chemin complet au répertoire bin de Ant (situé dans le répertoire </a:t>
            </a:r>
            <a:r>
              <a:rPr lang="fr-FR" sz="2000" dirty="0" smtClean="0">
                <a:solidFill>
                  <a:schemeClr val="tx1">
                    <a:lumMod val="75000"/>
                    <a:lumOff val="25000"/>
                  </a:schemeClr>
                </a:solidFill>
                <a:latin typeface="Trebuchet MS" pitchFamily="34" charset="0"/>
              </a:rPr>
              <a:t>« apache-ant-1.9.4 ») </a:t>
            </a:r>
            <a:r>
              <a:rPr lang="fr-FR" sz="2000" dirty="0">
                <a:solidFill>
                  <a:schemeClr val="tx1">
                    <a:lumMod val="75000"/>
                    <a:lumOff val="25000"/>
                  </a:schemeClr>
                </a:solidFill>
                <a:latin typeface="Trebuchet MS" pitchFamily="34" charset="0"/>
              </a:rPr>
              <a:t>à la variable système PATH. Ceci vous permettra de pouvoir facilement appeler Ant n'importe ou dans l'arborescence du </a:t>
            </a:r>
            <a:r>
              <a:rPr lang="fr-FR" sz="2000" dirty="0" smtClean="0">
                <a:solidFill>
                  <a:schemeClr val="tx1">
                    <a:lumMod val="75000"/>
                    <a:lumOff val="25000"/>
                  </a:schemeClr>
                </a:solidFill>
                <a:latin typeface="Trebuchet MS" pitchFamily="34" charset="0"/>
              </a:rPr>
              <a:t>système.</a:t>
            </a:r>
          </a:p>
          <a:p>
            <a:pPr lvl="1">
              <a:buFont typeface="Wingdings" pitchFamily="2" charset="2"/>
              <a:buChar char="Ø"/>
            </a:pPr>
            <a:endParaRPr lang="fr-FR" sz="2000" dirty="0">
              <a:solidFill>
                <a:schemeClr val="tx1">
                  <a:lumMod val="75000"/>
                  <a:lumOff val="25000"/>
                </a:schemeClr>
              </a:solidFill>
              <a:latin typeface="Trebuchet MS" pitchFamily="34" charset="0"/>
            </a:endParaRPr>
          </a:p>
          <a:p>
            <a:endParaRPr lang="en-US" sz="2000" dirty="0">
              <a:solidFill>
                <a:schemeClr val="tx1">
                  <a:lumMod val="75000"/>
                  <a:lumOff val="25000"/>
                </a:schemeClr>
              </a:solidFill>
            </a:endParaRPr>
          </a:p>
        </p:txBody>
      </p:sp>
    </p:spTree>
    <p:extLst>
      <p:ext uri="{BB962C8B-B14F-4D97-AF65-F5344CB8AC3E}">
        <p14:creationId xmlns:p14="http://schemas.microsoft.com/office/powerpoint/2010/main" val="122021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fr-FR" dirty="0" smtClean="0"/>
              <a:t>2. INSTALLATION (2)</a:t>
            </a:r>
            <a:endParaRPr lang="en-US" dirty="0"/>
          </a:p>
        </p:txBody>
      </p:sp>
      <p:sp>
        <p:nvSpPr>
          <p:cNvPr id="5" name="Espace réservé du contenu 2"/>
          <p:cNvSpPr>
            <a:spLocks noGrp="1"/>
          </p:cNvSpPr>
          <p:nvPr>
            <p:ph idx="1"/>
          </p:nvPr>
        </p:nvSpPr>
        <p:spPr>
          <a:xfrm>
            <a:off x="457200" y="1600200"/>
            <a:ext cx="8229600" cy="4525963"/>
          </a:xfrm>
        </p:spPr>
        <p:txBody>
          <a:bodyPr>
            <a:normAutofit/>
          </a:bodyPr>
          <a:lstStyle/>
          <a:p>
            <a:pPr lvl="1">
              <a:buFont typeface="Wingdings" pitchFamily="2" charset="2"/>
              <a:buChar char="Ø"/>
            </a:pPr>
            <a:r>
              <a:rPr lang="fr-FR" sz="2000" dirty="0" smtClean="0">
                <a:solidFill>
                  <a:schemeClr val="tx1">
                    <a:lumMod val="75000"/>
                    <a:lumOff val="25000"/>
                  </a:schemeClr>
                </a:solidFill>
                <a:latin typeface="Trebuchet MS" pitchFamily="34" charset="0"/>
              </a:rPr>
              <a:t>S’assurer que la variable d’environnement JAVA_HOME pointe sur le répertoire contenant la JDK.</a:t>
            </a:r>
          </a:p>
          <a:p>
            <a:pPr lvl="1">
              <a:buFont typeface="Wingdings" pitchFamily="2" charset="2"/>
              <a:buChar char="Ø"/>
            </a:pPr>
            <a:r>
              <a:rPr lang="fr-FR" sz="2000" dirty="0" smtClean="0">
                <a:solidFill>
                  <a:schemeClr val="tx1">
                    <a:lumMod val="75000"/>
                    <a:lumOff val="25000"/>
                  </a:schemeClr>
                </a:solidFill>
                <a:latin typeface="Trebuchet MS" pitchFamily="34" charset="0"/>
              </a:rPr>
              <a:t>Créer une variable d’environnement ANT_HOME qui pointe sur le répertoire « apache-ant-1.9.4 » crée lors de la décompression du fichier.</a:t>
            </a:r>
          </a:p>
          <a:p>
            <a:pPr lvl="1">
              <a:buFont typeface="Wingdings" pitchFamily="2" charset="2"/>
              <a:buChar char="Ø"/>
            </a:pPr>
            <a:r>
              <a:rPr lang="fr-FR" sz="2000" dirty="0" smtClean="0">
                <a:solidFill>
                  <a:schemeClr val="tx1">
                    <a:lumMod val="75000"/>
                    <a:lumOff val="25000"/>
                  </a:schemeClr>
                </a:solidFill>
                <a:latin typeface="Trebuchet MS" pitchFamily="34" charset="0"/>
              </a:rPr>
              <a:t>Dans </a:t>
            </a:r>
            <a:r>
              <a:rPr lang="fr-FR" sz="2000" dirty="0">
                <a:solidFill>
                  <a:schemeClr val="tx1">
                    <a:lumMod val="75000"/>
                    <a:lumOff val="25000"/>
                  </a:schemeClr>
                </a:solidFill>
                <a:latin typeface="Trebuchet MS" pitchFamily="34" charset="0"/>
              </a:rPr>
              <a:t>certain cas, il peut s'avérer nécessaire d'ajouter à la variable d'environnement CLASSPATH, les fichiers jar contenus dans le répertoire lib de </a:t>
            </a:r>
            <a:r>
              <a:rPr lang="fr-FR" sz="2000" dirty="0" smtClean="0">
                <a:solidFill>
                  <a:schemeClr val="tx1">
                    <a:lumMod val="75000"/>
                    <a:lumOff val="25000"/>
                  </a:schemeClr>
                </a:solidFill>
                <a:latin typeface="Trebuchet MS" pitchFamily="34" charset="0"/>
              </a:rPr>
              <a:t>Ant.</a:t>
            </a:r>
          </a:p>
          <a:p>
            <a:pPr lvl="1">
              <a:buNone/>
            </a:pPr>
            <a:r>
              <a:rPr lang="fr-FR" sz="2000" dirty="0" smtClean="0">
                <a:solidFill>
                  <a:schemeClr val="tx1">
                    <a:lumMod val="75000"/>
                    <a:lumOff val="25000"/>
                  </a:schemeClr>
                </a:solidFill>
                <a:latin typeface="Trebuchet MS" pitchFamily="34" charset="0"/>
              </a:rPr>
              <a:t>Si vous voulez installez Ant sur une plate-forme autre que Windows vous pouvez consulter la page officiel de Ant (</a:t>
            </a:r>
            <a:r>
              <a:rPr lang="fr-FR" sz="2000" b="1" i="1" dirty="0" smtClean="0">
                <a:solidFill>
                  <a:schemeClr val="tx1">
                    <a:lumMod val="75000"/>
                    <a:lumOff val="25000"/>
                  </a:schemeClr>
                </a:solidFill>
                <a:latin typeface="Trebuchet MS" pitchFamily="34" charset="0"/>
              </a:rPr>
              <a:t>ant.apache.org)</a:t>
            </a:r>
            <a:r>
              <a:rPr lang="fr-FR" sz="2000" dirty="0" smtClean="0">
                <a:solidFill>
                  <a:schemeClr val="tx1">
                    <a:lumMod val="75000"/>
                    <a:lumOff val="25000"/>
                  </a:schemeClr>
                </a:solidFill>
                <a:latin typeface="Trebuchet MS" pitchFamily="34" charset="0"/>
              </a:rPr>
              <a:t>.</a:t>
            </a:r>
            <a:endParaRPr lang="en-US" sz="2000" dirty="0" smtClean="0">
              <a:solidFill>
                <a:schemeClr val="tx1">
                  <a:lumMod val="75000"/>
                  <a:lumOff val="25000"/>
                </a:schemeClr>
              </a:solidFill>
              <a:latin typeface="Trebuchet MS" pitchFamily="34" charset="0"/>
            </a:endParaRPr>
          </a:p>
          <a:p>
            <a:endParaRPr lang="en-US" sz="2000" dirty="0">
              <a:solidFill>
                <a:schemeClr val="tx1">
                  <a:lumMod val="75000"/>
                  <a:lumOff val="25000"/>
                </a:schemeClr>
              </a:solidFill>
              <a:latin typeface="Trebuchet MS" pitchFamily="34" charset="0"/>
            </a:endParaRPr>
          </a:p>
        </p:txBody>
      </p:sp>
    </p:spTree>
    <p:extLst>
      <p:ext uri="{BB962C8B-B14F-4D97-AF65-F5344CB8AC3E}">
        <p14:creationId xmlns:p14="http://schemas.microsoft.com/office/powerpoint/2010/main" val="2849810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fr-FR" dirty="0" smtClean="0"/>
              <a:t>2. INSTALLATION(3)</a:t>
            </a:r>
            <a:endParaRPr lang="en-US" dirty="0"/>
          </a:p>
        </p:txBody>
      </p:sp>
      <p:sp>
        <p:nvSpPr>
          <p:cNvPr id="5" name="Espace réservé du contenu 2"/>
          <p:cNvSpPr>
            <a:spLocks noGrp="1"/>
          </p:cNvSpPr>
          <p:nvPr>
            <p:ph idx="1"/>
          </p:nvPr>
        </p:nvSpPr>
        <p:spPr>
          <a:xfrm>
            <a:off x="457200" y="1600200"/>
            <a:ext cx="8229600" cy="4686320"/>
          </a:xfrm>
        </p:spPr>
        <p:txBody>
          <a:bodyPr>
            <a:normAutofit fontScale="77500" lnSpcReduction="20000"/>
          </a:bodyPr>
          <a:lstStyle/>
          <a:p>
            <a:pPr>
              <a:buNone/>
            </a:pPr>
            <a:r>
              <a:rPr lang="fr-FR" sz="2000" dirty="0">
                <a:solidFill>
                  <a:schemeClr val="tx1">
                    <a:lumMod val="75000"/>
                    <a:lumOff val="25000"/>
                  </a:schemeClr>
                </a:solidFill>
                <a:latin typeface="Trebuchet MS" pitchFamily="34" charset="0"/>
              </a:rPr>
              <a:t>2</a:t>
            </a:r>
            <a:r>
              <a:rPr lang="fr-FR" sz="2000" dirty="0" smtClean="0">
                <a:solidFill>
                  <a:schemeClr val="tx1">
                    <a:lumMod val="75000"/>
                    <a:lumOff val="25000"/>
                  </a:schemeClr>
                </a:solidFill>
                <a:latin typeface="Trebuchet MS" pitchFamily="34" charset="0"/>
              </a:rPr>
              <a:t>. </a:t>
            </a:r>
            <a:r>
              <a:rPr lang="fr-FR" sz="2400" b="1" dirty="0" smtClean="0">
                <a:solidFill>
                  <a:schemeClr val="tx1">
                    <a:lumMod val="75000"/>
                    <a:lumOff val="25000"/>
                  </a:schemeClr>
                </a:solidFill>
                <a:latin typeface="Trebuchet MS" pitchFamily="34" charset="0"/>
              </a:rPr>
              <a:t>En tant que librairie sur Eclipse</a:t>
            </a:r>
          </a:p>
          <a:p>
            <a:pPr fontAlgn="t">
              <a:buNone/>
            </a:pPr>
            <a:r>
              <a:rPr lang="fr-FR" sz="2000" dirty="0">
                <a:solidFill>
                  <a:schemeClr val="tx1">
                    <a:lumMod val="75000"/>
                    <a:lumOff val="25000"/>
                  </a:schemeClr>
                </a:solidFill>
                <a:latin typeface="Trebuchet MS" pitchFamily="34" charset="0"/>
              </a:rPr>
              <a:t>	</a:t>
            </a:r>
            <a:r>
              <a:rPr lang="fr-FR" sz="2200" dirty="0" smtClean="0">
                <a:solidFill>
                  <a:schemeClr val="tx1">
                    <a:lumMod val="75000"/>
                    <a:lumOff val="25000"/>
                  </a:schemeClr>
                </a:solidFill>
                <a:latin typeface="Trebuchet MS" pitchFamily="34" charset="0"/>
              </a:rPr>
              <a:t>Beaucoup de sites reliées à l’int</a:t>
            </a:r>
            <a:r>
              <a:rPr lang="fr-FR" sz="2200" dirty="0">
                <a:solidFill>
                  <a:schemeClr val="tx1">
                    <a:lumMod val="75000"/>
                    <a:lumOff val="25000"/>
                  </a:schemeClr>
                </a:solidFill>
                <a:latin typeface="Trebuchet MS" pitchFamily="34" charset="0"/>
              </a:rPr>
              <a:t>é</a:t>
            </a:r>
            <a:r>
              <a:rPr lang="fr-FR" sz="2200" dirty="0" smtClean="0">
                <a:solidFill>
                  <a:schemeClr val="tx1">
                    <a:lumMod val="75000"/>
                    <a:lumOff val="25000"/>
                  </a:schemeClr>
                </a:solidFill>
                <a:latin typeface="Trebuchet MS" pitchFamily="34" charset="0"/>
              </a:rPr>
              <a:t>gration de an dans éclipse disent que ant est intégré à éclipse de puis la version 3 mais force est constater ce n’est pas toujours le cas.</a:t>
            </a:r>
          </a:p>
          <a:p>
            <a:pPr lvl="1" fontAlgn="base">
              <a:buFont typeface="Wingdings" pitchFamily="2" charset="2"/>
              <a:buChar char="Ø"/>
            </a:pPr>
            <a:r>
              <a:rPr lang="fr-FR" sz="2200" dirty="0" smtClean="0">
                <a:solidFill>
                  <a:schemeClr val="tx1">
                    <a:lumMod val="75000"/>
                    <a:lumOff val="25000"/>
                  </a:schemeClr>
                </a:solidFill>
                <a:latin typeface="Trebuchet MS" pitchFamily="34" charset="0"/>
              </a:rPr>
              <a:t>Donc pour l’ajouter aller dans le menu “</a:t>
            </a:r>
            <a:r>
              <a:rPr lang="fr-FR" sz="2200" b="1" dirty="0" smtClean="0">
                <a:solidFill>
                  <a:schemeClr val="tx1">
                    <a:lumMod val="75000"/>
                    <a:lumOff val="25000"/>
                  </a:schemeClr>
                </a:solidFill>
                <a:latin typeface="Trebuchet MS" pitchFamily="34" charset="0"/>
              </a:rPr>
              <a:t>Install </a:t>
            </a:r>
            <a:r>
              <a:rPr lang="fr-FR" sz="2200" b="1" dirty="0">
                <a:solidFill>
                  <a:schemeClr val="tx1">
                    <a:lumMod val="75000"/>
                    <a:lumOff val="25000"/>
                  </a:schemeClr>
                </a:solidFill>
                <a:latin typeface="Trebuchet MS" pitchFamily="34" charset="0"/>
              </a:rPr>
              <a:t>n</a:t>
            </a:r>
            <a:r>
              <a:rPr lang="fr-FR" sz="2200" b="1" dirty="0" smtClean="0">
                <a:solidFill>
                  <a:schemeClr val="tx1">
                    <a:lumMod val="75000"/>
                    <a:lumOff val="25000"/>
                  </a:schemeClr>
                </a:solidFill>
                <a:latin typeface="Trebuchet MS" pitchFamily="34" charset="0"/>
              </a:rPr>
              <a:t>ew software</a:t>
            </a:r>
            <a:r>
              <a:rPr lang="fr-FR" sz="2200" dirty="0" smtClean="0">
                <a:solidFill>
                  <a:schemeClr val="tx1">
                    <a:lumMod val="75000"/>
                    <a:lumOff val="25000"/>
                  </a:schemeClr>
                </a:solidFill>
                <a:latin typeface="Trebuchet MS" pitchFamily="34" charset="0"/>
              </a:rPr>
              <a:t>”  on le trouve en sous menu de “</a:t>
            </a:r>
            <a:r>
              <a:rPr lang="fr-FR" sz="2200" b="1" dirty="0" smtClean="0">
                <a:solidFill>
                  <a:schemeClr val="tx1">
                    <a:lumMod val="75000"/>
                    <a:lumOff val="25000"/>
                  </a:schemeClr>
                </a:solidFill>
                <a:latin typeface="Trebuchet MS" pitchFamily="34" charset="0"/>
              </a:rPr>
              <a:t>Help</a:t>
            </a:r>
            <a:r>
              <a:rPr lang="fr-FR" sz="2200" dirty="0" smtClean="0">
                <a:solidFill>
                  <a:schemeClr val="tx1">
                    <a:lumMod val="75000"/>
                    <a:lumOff val="25000"/>
                  </a:schemeClr>
                </a:solidFill>
                <a:latin typeface="Trebuchet MS" pitchFamily="34" charset="0"/>
              </a:rPr>
              <a:t>”.</a:t>
            </a:r>
          </a:p>
          <a:p>
            <a:pPr lvl="1" fontAlgn="base">
              <a:buFont typeface="Wingdings" pitchFamily="2" charset="2"/>
              <a:buChar char="Ø"/>
            </a:pPr>
            <a:r>
              <a:rPr lang="fr-FR" sz="2200" dirty="0" smtClean="0">
                <a:solidFill>
                  <a:schemeClr val="tx1">
                    <a:lumMod val="75000"/>
                    <a:lumOff val="25000"/>
                  </a:schemeClr>
                </a:solidFill>
                <a:latin typeface="Trebuchet MS" pitchFamily="34" charset="0"/>
              </a:rPr>
              <a:t>Sélectionnez “</a:t>
            </a:r>
            <a:r>
              <a:rPr lang="fr-FR" sz="2200" b="1" dirty="0" smtClean="0">
                <a:solidFill>
                  <a:schemeClr val="tx1">
                    <a:lumMod val="75000"/>
                    <a:lumOff val="25000"/>
                  </a:schemeClr>
                </a:solidFill>
                <a:latin typeface="Trebuchet MS" pitchFamily="34" charset="0"/>
              </a:rPr>
              <a:t>All available sites</a:t>
            </a:r>
            <a:r>
              <a:rPr lang="fr-FR" sz="2200" dirty="0" smtClean="0">
                <a:solidFill>
                  <a:schemeClr val="tx1">
                    <a:lumMod val="75000"/>
                    <a:lumOff val="25000"/>
                  </a:schemeClr>
                </a:solidFill>
                <a:latin typeface="Trebuchet MS" pitchFamily="34" charset="0"/>
              </a:rPr>
              <a:t>” dans le menu déroulant puis saisissez le mot “java” dans la zone de filtrage qui est juste en dessous du menu déroulant.</a:t>
            </a:r>
          </a:p>
          <a:p>
            <a:pPr lvl="1" fontAlgn="base">
              <a:buFont typeface="Wingdings" pitchFamily="2" charset="2"/>
              <a:buChar char="Ø"/>
            </a:pPr>
            <a:r>
              <a:rPr lang="fr-FR" sz="2200" dirty="0" smtClean="0">
                <a:solidFill>
                  <a:schemeClr val="tx1">
                    <a:lumMod val="75000"/>
                    <a:lumOff val="25000"/>
                  </a:schemeClr>
                </a:solidFill>
                <a:latin typeface="Trebuchet MS" pitchFamily="34" charset="0"/>
              </a:rPr>
              <a:t>Cochez la case à cocher “</a:t>
            </a:r>
            <a:r>
              <a:rPr lang="fr-FR" sz="2200" b="1" dirty="0" smtClean="0">
                <a:solidFill>
                  <a:schemeClr val="tx1">
                    <a:lumMod val="75000"/>
                    <a:lumOff val="25000"/>
                  </a:schemeClr>
                </a:solidFill>
                <a:latin typeface="Trebuchet MS" pitchFamily="34" charset="0"/>
              </a:rPr>
              <a:t>Eclipse Java Development Tools</a:t>
            </a:r>
            <a:r>
              <a:rPr lang="fr-FR" sz="2200" dirty="0" smtClean="0">
                <a:solidFill>
                  <a:schemeClr val="tx1">
                    <a:lumMod val="75000"/>
                    <a:lumOff val="25000"/>
                  </a:schemeClr>
                </a:solidFill>
                <a:latin typeface="Trebuchet MS" pitchFamily="34" charset="0"/>
              </a:rPr>
              <a:t>” dans la liste des résultats obtenus puis cliquez sur Next et procéder jusqu’à la fin, il faudra redémarrer eclipse.</a:t>
            </a:r>
          </a:p>
          <a:p>
            <a:pPr lvl="1" fontAlgn="base">
              <a:buFont typeface="Wingdings" pitchFamily="2" charset="2"/>
              <a:buChar char="Ø"/>
            </a:pPr>
            <a:r>
              <a:rPr lang="fr-FR" sz="2200" dirty="0">
                <a:solidFill>
                  <a:schemeClr val="tx1">
                    <a:lumMod val="75000"/>
                    <a:lumOff val="25000"/>
                  </a:schemeClr>
                </a:solidFill>
                <a:latin typeface="Trebuchet MS" pitchFamily="34" charset="0"/>
              </a:rPr>
              <a:t>Après redémarrage </a:t>
            </a:r>
            <a:r>
              <a:rPr lang="fr-FR" sz="2200" dirty="0" smtClean="0">
                <a:solidFill>
                  <a:schemeClr val="tx1">
                    <a:lumMod val="75000"/>
                    <a:lumOff val="25000"/>
                  </a:schemeClr>
                </a:solidFill>
                <a:latin typeface="Trebuchet MS" pitchFamily="34" charset="0"/>
              </a:rPr>
              <a:t>d’éclipse </a:t>
            </a:r>
            <a:r>
              <a:rPr lang="fr-FR" sz="2200" dirty="0">
                <a:solidFill>
                  <a:schemeClr val="tx1">
                    <a:lumMod val="75000"/>
                    <a:lumOff val="25000"/>
                  </a:schemeClr>
                </a:solidFill>
                <a:latin typeface="Trebuchet MS" pitchFamily="34" charset="0"/>
              </a:rPr>
              <a:t>vous devriez obtenir </a:t>
            </a:r>
            <a:r>
              <a:rPr lang="fr-FR" sz="2200" dirty="0" smtClean="0">
                <a:solidFill>
                  <a:schemeClr val="tx1">
                    <a:lumMod val="75000"/>
                    <a:lumOff val="25000"/>
                  </a:schemeClr>
                </a:solidFill>
                <a:latin typeface="Trebuchet MS" pitchFamily="34" charset="0"/>
              </a:rPr>
              <a:t>un </a:t>
            </a:r>
            <a:r>
              <a:rPr lang="fr-FR" sz="2200" dirty="0">
                <a:solidFill>
                  <a:schemeClr val="tx1">
                    <a:lumMod val="75000"/>
                    <a:lumOff val="25000"/>
                  </a:schemeClr>
                </a:solidFill>
                <a:latin typeface="Trebuchet MS" pitchFamily="34" charset="0"/>
              </a:rPr>
              <a:t>menu contextuel </a:t>
            </a:r>
            <a:r>
              <a:rPr lang="fr-FR" sz="2200" dirty="0" smtClean="0">
                <a:solidFill>
                  <a:schemeClr val="tx1">
                    <a:lumMod val="75000"/>
                    <a:lumOff val="25000"/>
                  </a:schemeClr>
                </a:solidFill>
                <a:latin typeface="Trebuchet MS" pitchFamily="34" charset="0"/>
              </a:rPr>
              <a:t>lors </a:t>
            </a:r>
            <a:r>
              <a:rPr lang="fr-FR" sz="2200" dirty="0">
                <a:solidFill>
                  <a:schemeClr val="tx1">
                    <a:lumMod val="75000"/>
                    <a:lumOff val="25000"/>
                  </a:schemeClr>
                </a:solidFill>
                <a:latin typeface="Trebuchet MS" pitchFamily="34" charset="0"/>
              </a:rPr>
              <a:t>du clic droit sur un fichier nommé “</a:t>
            </a:r>
            <a:r>
              <a:rPr lang="fr-FR" sz="2200" b="1" dirty="0">
                <a:solidFill>
                  <a:schemeClr val="tx1">
                    <a:lumMod val="75000"/>
                    <a:lumOff val="25000"/>
                  </a:schemeClr>
                </a:solidFill>
                <a:latin typeface="Trebuchet MS" pitchFamily="34" charset="0"/>
              </a:rPr>
              <a:t>build.xml</a:t>
            </a:r>
            <a:r>
              <a:rPr lang="fr-FR" sz="2200" dirty="0">
                <a:solidFill>
                  <a:schemeClr val="tx1">
                    <a:lumMod val="75000"/>
                    <a:lumOff val="25000"/>
                  </a:schemeClr>
                </a:solidFill>
                <a:latin typeface="Trebuchet MS" pitchFamily="34" charset="0"/>
              </a:rPr>
              <a:t>” dans votre </a:t>
            </a:r>
            <a:r>
              <a:rPr lang="fr-FR" sz="2200" dirty="0" smtClean="0">
                <a:solidFill>
                  <a:schemeClr val="tx1">
                    <a:lumMod val="75000"/>
                    <a:lumOff val="25000"/>
                  </a:schemeClr>
                </a:solidFill>
                <a:latin typeface="Trebuchet MS" pitchFamily="34" charset="0"/>
              </a:rPr>
              <a:t>projet permettant l’exécuter.</a:t>
            </a:r>
            <a:endParaRPr lang="en-US" sz="2200" dirty="0">
              <a:solidFill>
                <a:schemeClr val="tx1">
                  <a:lumMod val="75000"/>
                  <a:lumOff val="25000"/>
                </a:schemeClr>
              </a:solidFill>
              <a:latin typeface="Trebuchet MS" pitchFamily="34" charset="0"/>
            </a:endParaRPr>
          </a:p>
        </p:txBody>
      </p:sp>
    </p:spTree>
    <p:extLst>
      <p:ext uri="{BB962C8B-B14F-4D97-AF65-F5344CB8AC3E}">
        <p14:creationId xmlns:p14="http://schemas.microsoft.com/office/powerpoint/2010/main" val="327828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528</TotalTime>
  <Words>3412</Words>
  <Application>Microsoft Office PowerPoint</Application>
  <PresentationFormat>Grand écran</PresentationFormat>
  <Paragraphs>455</Paragraphs>
  <Slides>62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62</vt:i4>
      </vt:variant>
    </vt:vector>
  </HeadingPairs>
  <TitlesOfParts>
    <vt:vector size="71" baseType="lpstr">
      <vt:lpstr>Algerian</vt:lpstr>
      <vt:lpstr>Arial</vt:lpstr>
      <vt:lpstr>Courier New</vt:lpstr>
      <vt:lpstr>Rosewood Std Regular</vt:lpstr>
      <vt:lpstr>Times New Roman</vt:lpstr>
      <vt:lpstr>Trebuchet MS</vt:lpstr>
      <vt:lpstr>Tw Cen MT</vt:lpstr>
      <vt:lpstr>Wingdings</vt:lpstr>
      <vt:lpstr>Circuit</vt:lpstr>
      <vt:lpstr>                             Expose de POO II:     ANT – MAVen – Junit  </vt:lpstr>
      <vt:lpstr>Présentation PowerPoint</vt:lpstr>
      <vt:lpstr>Introduction</vt:lpstr>
      <vt:lpstr>Présentation PowerPoint</vt:lpstr>
      <vt:lpstr>Présentation PowerPoint</vt:lpstr>
      <vt:lpstr>1. UN PEU HISTORIQUE</vt:lpstr>
      <vt:lpstr>2. INSTALLATION</vt:lpstr>
      <vt:lpstr>2. INSTALLATION (2)</vt:lpstr>
      <vt:lpstr>2. INSTALLATION(3)</vt:lpstr>
      <vt:lpstr>3. EXECUTION DE ANT</vt:lpstr>
      <vt:lpstr>3. EXECUTION DE ANT</vt:lpstr>
      <vt:lpstr>4. FONCTIONNEMENT DE ANT</vt:lpstr>
      <vt:lpstr>EXECUTION DE ANT</vt:lpstr>
      <vt:lpstr>EXECUTION DE ANT</vt:lpstr>
      <vt:lpstr>EXECUTION DE ANT</vt:lpstr>
      <vt:lpstr>EXECUTION DE ANT</vt:lpstr>
      <vt:lpstr>4. FONCTIONNEMENT DE ANT</vt:lpstr>
      <vt:lpstr>5. LES CIBLES</vt:lpstr>
      <vt:lpstr>6. LES PROPRIETES</vt:lpstr>
      <vt:lpstr>7. LES TÂCHES</vt:lpstr>
      <vt:lpstr>EXEMPLE</vt:lpstr>
      <vt:lpstr>EXEMPLE</vt:lpstr>
      <vt:lpstr>EXEMPLE 2</vt:lpstr>
      <vt:lpstr>EXEMPLE 2</vt:lpstr>
      <vt:lpstr>8. D’AUTRES BALISES UTILE</vt:lpstr>
      <vt:lpstr>D’AUTRES BALISES UTILE</vt:lpstr>
      <vt:lpstr>D’AUTRES BALISES UTILE</vt:lpstr>
      <vt:lpstr>D’AUTRES BALISES UTILEs</vt:lpstr>
      <vt:lpstr>Présentation PowerPoint</vt:lpstr>
      <vt:lpstr>1. Le project object model(POM)</vt:lpstr>
      <vt:lpstr>2. Arborescence du répertoire de base</vt:lpstr>
      <vt:lpstr>3. Le cycle de vie du projet</vt:lpstr>
      <vt:lpstr>3. Le cycle de vie du projet  (suite et Fin)</vt:lpstr>
      <vt:lpstr>4. Dépendances transitives et portées des dépendances</vt:lpstr>
      <vt:lpstr> 5. Les plugins</vt:lpstr>
      <vt:lpstr>6. Communication de projet</vt:lpstr>
      <vt:lpstr>   7. Installation et configuration</vt:lpstr>
      <vt:lpstr>  7. Création d’un projet maven et finalisation</vt:lpstr>
      <vt:lpstr>Présentation PowerPoint</vt:lpstr>
      <vt:lpstr> 8. création l'application web</vt:lpstr>
      <vt:lpstr>Présentation PowerPoint</vt:lpstr>
      <vt:lpstr>Aperçu du site de l’application web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          Merci de votre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Expose de POO:     ANT – MAVen – Junit</dc:title>
  <dc:creator>Arche 3.3</dc:creator>
  <cp:lastModifiedBy>Ronny SN</cp:lastModifiedBy>
  <cp:revision>42</cp:revision>
  <dcterms:created xsi:type="dcterms:W3CDTF">2015-03-23T20:23:01Z</dcterms:created>
  <dcterms:modified xsi:type="dcterms:W3CDTF">2015-03-24T14:49:02Z</dcterms:modified>
</cp:coreProperties>
</file>