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7" r:id="rId2"/>
    <p:sldId id="292" r:id="rId3"/>
    <p:sldId id="293" r:id="rId4"/>
    <p:sldId id="294" r:id="rId5"/>
    <p:sldId id="295" r:id="rId6"/>
    <p:sldId id="296" r:id="rId7"/>
    <p:sldId id="303" r:id="rId8"/>
    <p:sldId id="297" r:id="rId9"/>
    <p:sldId id="298" r:id="rId10"/>
    <p:sldId id="299" r:id="rId11"/>
    <p:sldId id="300" r:id="rId12"/>
    <p:sldId id="256" r:id="rId13"/>
    <p:sldId id="291" r:id="rId14"/>
    <p:sldId id="257" r:id="rId15"/>
    <p:sldId id="259" r:id="rId16"/>
    <p:sldId id="260" r:id="rId17"/>
    <p:sldId id="262" r:id="rId18"/>
    <p:sldId id="263" r:id="rId19"/>
    <p:sldId id="269" r:id="rId20"/>
    <p:sldId id="270" r:id="rId21"/>
    <p:sldId id="271" r:id="rId22"/>
    <p:sldId id="272" r:id="rId23"/>
    <p:sldId id="304" r:id="rId24"/>
    <p:sldId id="305" r:id="rId25"/>
    <p:sldId id="306" r:id="rId26"/>
    <p:sldId id="290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3" autoAdjust="0"/>
    <p:restoredTop sz="98577" autoAdjust="0"/>
  </p:normalViewPr>
  <p:slideViewPr>
    <p:cSldViewPr>
      <p:cViewPr varScale="1">
        <p:scale>
          <a:sx n="91" d="100"/>
          <a:sy n="91" d="100"/>
        </p:scale>
        <p:origin x="-14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30/03/2015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30/03/2015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Lionel Wendeu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910" y="4286257"/>
            <a:ext cx="3857652" cy="19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4738" y="1196752"/>
            <a:ext cx="7851648" cy="700078"/>
          </a:xfrm>
        </p:spPr>
        <p:txBody>
          <a:bodyPr>
            <a:noAutofit/>
          </a:bodyPr>
          <a:lstStyle/>
          <a:p>
            <a:pPr lvl="0" algn="ctr" fontAlgn="base">
              <a:spcAft>
                <a:spcPct val="0"/>
              </a:spcAft>
            </a:pPr>
            <a:r>
              <a:rPr lang="fr-FR" sz="3600" cap="all" dirty="0" smtClean="0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10CF9B">
                        <a:shade val="20000"/>
                        <a:satMod val="245000"/>
                      </a:srgbClr>
                    </a:gs>
                    <a:gs pos="43000">
                      <a:srgbClr val="10CF9B">
                        <a:satMod val="255000"/>
                      </a:srgbClr>
                    </a:gs>
                    <a:gs pos="48000">
                      <a:srgbClr val="10CF9B">
                        <a:shade val="85000"/>
                        <a:satMod val="255000"/>
                      </a:srgbClr>
                    </a:gs>
                    <a:gs pos="100000">
                      <a:srgbClr val="10CF9B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ea typeface="+mn-ea"/>
                <a:cs typeface="+mn-cs"/>
              </a:rPr>
              <a:t>           </a:t>
            </a:r>
            <a:r>
              <a:rPr lang="fr-FR" sz="3600" cap="all" dirty="0" smtClean="0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ea typeface="+mn-ea"/>
                <a:cs typeface="+mn-cs"/>
              </a:rPr>
              <a:t>GENIE INFORMATIQUE</a:t>
            </a:r>
            <a:r>
              <a:rPr lang="fr-FR" sz="3600" cap="all" dirty="0" smtClean="0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10CF9B">
                        <a:shade val="20000"/>
                        <a:satMod val="245000"/>
                      </a:srgbClr>
                    </a:gs>
                    <a:gs pos="43000">
                      <a:srgbClr val="10CF9B">
                        <a:satMod val="255000"/>
                      </a:srgbClr>
                    </a:gs>
                    <a:gs pos="48000">
                      <a:srgbClr val="10CF9B">
                        <a:shade val="85000"/>
                        <a:satMod val="255000"/>
                      </a:srgbClr>
                    </a:gs>
                    <a:gs pos="100000">
                      <a:srgbClr val="10CF9B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ea typeface="+mn-ea"/>
                <a:cs typeface="+mn-cs"/>
              </a:rPr>
              <a:t> </a:t>
            </a:r>
            <a:br>
              <a:rPr lang="fr-FR" sz="3600" cap="all" dirty="0" smtClean="0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10CF9B">
                        <a:shade val="20000"/>
                        <a:satMod val="245000"/>
                      </a:srgbClr>
                    </a:gs>
                    <a:gs pos="43000">
                      <a:srgbClr val="10CF9B">
                        <a:satMod val="255000"/>
                      </a:srgbClr>
                    </a:gs>
                    <a:gs pos="48000">
                      <a:srgbClr val="10CF9B">
                        <a:shade val="85000"/>
                        <a:satMod val="255000"/>
                      </a:srgbClr>
                    </a:gs>
                    <a:gs pos="100000">
                      <a:srgbClr val="10CF9B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ea typeface="+mn-ea"/>
                <a:cs typeface="+mn-cs"/>
              </a:rPr>
            </a:br>
            <a:endParaRPr lang="fr-CA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7290" y="1500174"/>
            <a:ext cx="7247158" cy="2071702"/>
          </a:xfrm>
        </p:spPr>
        <p:txBody>
          <a:bodyPr>
            <a:normAutofit/>
          </a:bodyPr>
          <a:lstStyle/>
          <a:p>
            <a:pPr algn="ctr"/>
            <a:r>
              <a:rPr lang="en-CA" sz="5600" b="1" dirty="0" smtClean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+mj-ea"/>
                <a:cs typeface="+mj-cs"/>
              </a:rPr>
              <a:t>  EXPOSE DE PROJET BD:</a:t>
            </a:r>
          </a:p>
          <a:p>
            <a:pPr algn="ctr"/>
            <a:r>
              <a:rPr lang="en-CA" sz="5600" b="1" dirty="0" smtClean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+mj-ea"/>
                <a:cs typeface="+mj-cs"/>
              </a:rPr>
              <a:t>LES JOINTURES</a:t>
            </a:r>
            <a:endParaRPr lang="fr-CA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357158" y="4143380"/>
            <a:ext cx="7858180" cy="2291903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1830140-6018-419A-B416-D2A3B933D317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7" name="Picture 7" descr="ligne6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-3280876" y="3316372"/>
            <a:ext cx="6858000" cy="225256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57158" y="6453336"/>
            <a:ext cx="8786842" cy="714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57190" y="4017417"/>
            <a:ext cx="8786842" cy="714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428596" y="4143381"/>
            <a:ext cx="871540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b="1" dirty="0" smtClean="0">
              <a:solidFill>
                <a:schemeClr val="bg1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   Par 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fr-FR" b="1" dirty="0" smtClean="0">
                <a:solidFill>
                  <a:schemeClr val="bg1"/>
                </a:solidFill>
              </a:rPr>
              <a:t>NGUENDA NANA Jean Gabin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fr-FR" b="1" dirty="0" smtClean="0">
                <a:solidFill>
                  <a:schemeClr val="bg1"/>
                </a:solidFill>
              </a:rPr>
              <a:t>DJIZANNE TOUKEM Joël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fr-FR" b="1" dirty="0" smtClean="0">
                <a:solidFill>
                  <a:schemeClr val="bg1"/>
                </a:solidFill>
              </a:rPr>
              <a:t>NKAMA ADIGONO </a:t>
            </a:r>
            <a:r>
              <a:rPr lang="fr-FR" b="1" dirty="0">
                <a:solidFill>
                  <a:schemeClr val="bg1"/>
                </a:solidFill>
              </a:rPr>
              <a:t>G</a:t>
            </a:r>
            <a:r>
              <a:rPr lang="fr-FR" b="1" dirty="0" smtClean="0">
                <a:solidFill>
                  <a:schemeClr val="bg1"/>
                </a:solidFill>
              </a:rPr>
              <a:t>uy Roland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fr-FR" b="1" dirty="0" smtClean="0">
                <a:solidFill>
                  <a:schemeClr val="bg1"/>
                </a:solidFill>
              </a:rPr>
              <a:t>MANI </a:t>
            </a:r>
            <a:r>
              <a:rPr lang="fr-FR" b="1" dirty="0" smtClean="0">
                <a:solidFill>
                  <a:schemeClr val="bg1"/>
                </a:solidFill>
              </a:rPr>
              <a:t>Boris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fr-FR" b="1" dirty="0" smtClean="0">
                <a:solidFill>
                  <a:schemeClr val="bg1"/>
                </a:solidFill>
              </a:rPr>
              <a:t>FOSSOUO WAFO GHISLAIN</a:t>
            </a:r>
            <a:endParaRPr lang="fr-FR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endParaRPr lang="fr-FR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endParaRPr lang="fr-FR" b="1" dirty="0" smtClean="0">
              <a:solidFill>
                <a:schemeClr val="bg1"/>
              </a:solidFill>
            </a:endParaRPr>
          </a:p>
          <a:p>
            <a:pPr algn="ctr"/>
            <a:r>
              <a:rPr lang="fr-FR" sz="1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Sous la supervision du:</a:t>
            </a:r>
          </a:p>
          <a:p>
            <a:pPr algn="ctr"/>
            <a:r>
              <a:rPr lang="fr-FR" sz="16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Dr.PhD</a:t>
            </a:r>
            <a:r>
              <a:rPr lang="fr-FR" sz="1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, Eng Rodrigue Carlos NANA MBINKEU</a:t>
            </a:r>
            <a:endParaRPr lang="fr-FR" b="1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028854" cy="1091512"/>
          </a:xfrm>
        </p:spPr>
        <p:txBody>
          <a:bodyPr>
            <a:normAutofit/>
          </a:bodyPr>
          <a:lstStyle/>
          <a:p>
            <a:pPr algn="ctr"/>
            <a:r>
              <a:rPr lang="fr-CA" sz="4800" dirty="0" smtClean="0"/>
              <a:t>c. Semi-jointure</a:t>
            </a:r>
            <a:endParaRPr lang="fr-CA" sz="48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79512" y="1412776"/>
            <a:ext cx="8472518" cy="532859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fr-FR" sz="2400" dirty="0" smtClean="0"/>
              <a:t>La </a:t>
            </a:r>
            <a:r>
              <a:rPr lang="fr-FR" sz="2400" dirty="0"/>
              <a:t>semi-jointure est une jointure naturelle pour laquelle on ne garde que les attributs de </a:t>
            </a:r>
            <a:r>
              <a:rPr lang="fr-FR" sz="2400" b="1" dirty="0"/>
              <a:t>R1</a:t>
            </a:r>
            <a:r>
              <a:rPr lang="fr-FR" sz="2400" dirty="0"/>
              <a:t>(semi-jointure de gauche) ou de </a:t>
            </a:r>
            <a:r>
              <a:rPr lang="fr-FR" sz="2400" b="1" dirty="0"/>
              <a:t>R2</a:t>
            </a:r>
            <a:r>
              <a:rPr lang="fr-FR" sz="2400" dirty="0"/>
              <a:t>(semi-jointure de droite</a:t>
            </a:r>
            <a:r>
              <a:rPr lang="fr-FR" sz="2400" dirty="0" smtClean="0"/>
              <a:t>).</a:t>
            </a:r>
          </a:p>
          <a:p>
            <a:pPr>
              <a:buFont typeface="Wingdings" pitchFamily="2" charset="2"/>
              <a:buChar char="Ø"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>
              <a:buFont typeface="Wingdings" pitchFamily="2" charset="2"/>
              <a:buChar char="Ø"/>
            </a:pPr>
            <a:r>
              <a:rPr lang="fr-FR" sz="2400" dirty="0" smtClean="0"/>
              <a:t>Notation: </a:t>
            </a:r>
            <a:endParaRPr lang="fr-FR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517" y="4077072"/>
            <a:ext cx="3528392" cy="106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3563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028854" cy="1091512"/>
          </a:xfrm>
        </p:spPr>
        <p:txBody>
          <a:bodyPr>
            <a:normAutofit/>
          </a:bodyPr>
          <a:lstStyle/>
          <a:p>
            <a:pPr algn="ctr"/>
            <a:r>
              <a:rPr lang="fr-CA" sz="4800" dirty="0"/>
              <a:t>c. Semi-jointure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79512" y="1268760"/>
            <a:ext cx="8472518" cy="51125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CA" sz="2400" b="1" dirty="0" smtClean="0"/>
              <a:t>Exemples: </a:t>
            </a:r>
            <a:endParaRPr lang="fr-CA" sz="2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6192688" cy="266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93174"/>
            <a:ext cx="6192688" cy="256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87002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022588" y="633886"/>
            <a:ext cx="7028854" cy="1091512"/>
          </a:xfrm>
        </p:spPr>
        <p:txBody>
          <a:bodyPr>
            <a:normAutofit/>
          </a:bodyPr>
          <a:lstStyle/>
          <a:p>
            <a:r>
              <a:rPr lang="fr-CA" sz="5400" dirty="0"/>
              <a:t> </a:t>
            </a:r>
            <a:r>
              <a:rPr lang="fr-CA" sz="5400" dirty="0" smtClean="0"/>
              <a:t>2- </a:t>
            </a:r>
            <a:r>
              <a:rPr lang="fr-CA" sz="5400" dirty="0"/>
              <a:t>jointures </a:t>
            </a:r>
            <a:r>
              <a:rPr lang="fr-CA" sz="5400" dirty="0" smtClean="0"/>
              <a:t>externes</a:t>
            </a:r>
            <a:endParaRPr lang="fr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79512" y="2132856"/>
            <a:ext cx="8472518" cy="4248472"/>
          </a:xfrm>
        </p:spPr>
        <p:txBody>
          <a:bodyPr>
            <a:normAutofit fontScale="92500"/>
          </a:bodyPr>
          <a:lstStyle/>
          <a:p>
            <a:pPr algn="just">
              <a:buFont typeface="Wingdings" pitchFamily="2" charset="2"/>
              <a:buChar char="Ø"/>
            </a:pPr>
            <a:r>
              <a:rPr lang="fr-FR" dirty="0" smtClean="0"/>
              <a:t>Les </a:t>
            </a:r>
            <a:r>
              <a:rPr lang="fr-FR" dirty="0"/>
              <a:t>jointures externes sont </a:t>
            </a:r>
            <a:r>
              <a:rPr lang="fr-FR" dirty="0" smtClean="0"/>
              <a:t>des jointures dans les quelles  </a:t>
            </a:r>
            <a:r>
              <a:rPr lang="fr-FR" dirty="0"/>
              <a:t>on identifie les </a:t>
            </a:r>
            <a:r>
              <a:rPr lang="fr-FR" dirty="0" err="1"/>
              <a:t>tuples</a:t>
            </a:r>
            <a:r>
              <a:rPr lang="fr-FR" dirty="0"/>
              <a:t> qui correspondent au prédicat </a:t>
            </a:r>
            <a:r>
              <a:rPr lang="fr-FR" dirty="0" smtClean="0"/>
              <a:t>donné. </a:t>
            </a:r>
            <a:r>
              <a:rPr lang="fr-FR" dirty="0"/>
              <a:t>Les </a:t>
            </a:r>
            <a:r>
              <a:rPr lang="fr-FR" dirty="0" err="1"/>
              <a:t>tuples</a:t>
            </a:r>
            <a:r>
              <a:rPr lang="fr-FR" dirty="0"/>
              <a:t> ne correspondant pas au prédicat sont mis à une valeur nulle. </a:t>
            </a: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Différences avec les jointures internes:</a:t>
            </a:r>
          </a:p>
          <a:p>
            <a:pPr lvl="1" algn="just">
              <a:buFont typeface="Wingdings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non respect de l’hypothèse du monde clos: c’est le fait de considérer que l’absence d’information doit </a:t>
            </a:r>
            <a:r>
              <a:rPr lang="fr-FR" dirty="0"/>
              <a:t>ê</a:t>
            </a:r>
            <a:r>
              <a:rPr lang="fr-FR" dirty="0" smtClean="0"/>
              <a:t>tre critère de discrimination</a:t>
            </a:r>
          </a:p>
          <a:p>
            <a:pPr lvl="1" algn="just">
              <a:buFont typeface="Wingdings" pitchFamily="2" charset="2"/>
              <a:buChar char="q"/>
            </a:pPr>
            <a:r>
              <a:rPr lang="fr-FR" dirty="0" smtClean="0"/>
              <a:t>Différence dans le mécanisme utilisé: les jointures externes permettent de faire ressortir les lignes vérifiant la condition de jointure ainsi que celles qui ne la vérifient pas.</a:t>
            </a:r>
            <a:endParaRPr lang="fr-FR" dirty="0"/>
          </a:p>
          <a:p>
            <a:pPr>
              <a:buNone/>
            </a:pPr>
            <a:endParaRPr lang="fr-CA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4800" dirty="0"/>
              <a:t> 2- jointures externes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/>
              <a:t>Les </a:t>
            </a:r>
            <a:r>
              <a:rPr lang="fr-FR" dirty="0"/>
              <a:t>trois types de jointures externes </a:t>
            </a:r>
            <a:r>
              <a:rPr lang="fr-FR" dirty="0" smtClean="0"/>
              <a:t>sont:</a:t>
            </a:r>
          </a:p>
          <a:p>
            <a:pPr lvl="2">
              <a:buFont typeface="Wingdings" pitchFamily="2" charset="2"/>
              <a:buChar char="q"/>
            </a:pPr>
            <a:r>
              <a:rPr lang="fr-FR" dirty="0" smtClean="0"/>
              <a:t>Jointure externe entière</a:t>
            </a:r>
          </a:p>
          <a:p>
            <a:pPr lvl="2">
              <a:buFont typeface="Wingdings" pitchFamily="2" charset="2"/>
              <a:buChar char="q"/>
            </a:pPr>
            <a:r>
              <a:rPr lang="fr-FR" dirty="0" smtClean="0"/>
              <a:t>Jointure externe gauche</a:t>
            </a:r>
          </a:p>
          <a:p>
            <a:pPr lvl="2">
              <a:buFont typeface="Wingdings" pitchFamily="2" charset="2"/>
              <a:buChar char="q"/>
            </a:pPr>
            <a:r>
              <a:rPr lang="fr-FR" dirty="0" smtClean="0"/>
              <a:t>Jointure externe droite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dirty="0"/>
              <a:t>toutes basées sur le même </a:t>
            </a:r>
            <a:r>
              <a:rPr lang="fr-FR" dirty="0" smtClean="0"/>
              <a:t>principe: celui de la jointure </a:t>
            </a:r>
            <a:r>
              <a:rPr lang="fr-FR" dirty="0"/>
              <a:t>externe </a:t>
            </a:r>
            <a:r>
              <a:rPr lang="fr-FR" dirty="0" smtClean="0"/>
              <a:t>entière </a:t>
            </a:r>
            <a:endParaRPr lang="fr-FR" dirty="0"/>
          </a:p>
          <a:p>
            <a:pPr>
              <a:buFont typeface="Wingdings" pitchFamily="2" charset="2"/>
              <a:buChar char="Ø"/>
            </a:pPr>
            <a:r>
              <a:rPr lang="fr-FR" dirty="0"/>
              <a:t>Notation : </a:t>
            </a:r>
          </a:p>
          <a:p>
            <a:pPr lvl="0">
              <a:buClr>
                <a:srgbClr val="0BD0D9"/>
              </a:buClr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013176"/>
            <a:ext cx="4524681" cy="1251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926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214446"/>
          </a:xfrm>
        </p:spPr>
        <p:txBody>
          <a:bodyPr>
            <a:normAutofit/>
          </a:bodyPr>
          <a:lstStyle/>
          <a:p>
            <a:pPr algn="ctr"/>
            <a:r>
              <a:rPr lang="fr-CA" sz="5400" dirty="0"/>
              <a:t> 2- jointures externes</a:t>
            </a:r>
            <a:endParaRPr lang="fr-CA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57200" y="4786322"/>
            <a:ext cx="8229600" cy="1339841"/>
          </a:xfrm>
        </p:spPr>
        <p:txBody>
          <a:bodyPr/>
          <a:lstStyle/>
          <a:p>
            <a:pPr>
              <a:buNone/>
            </a:pPr>
            <a:r>
              <a:rPr lang="en-CA" dirty="0" smtClean="0"/>
              <a:t> </a:t>
            </a:r>
            <a:endParaRPr lang="fr-CA" dirty="0"/>
          </a:p>
        </p:txBody>
      </p:sp>
      <p:sp>
        <p:nvSpPr>
          <p:cNvPr id="8" name="Rectangle 7"/>
          <p:cNvSpPr/>
          <p:nvPr/>
        </p:nvSpPr>
        <p:spPr>
          <a:xfrm>
            <a:off x="395536" y="1556792"/>
            <a:ext cx="842968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CA" sz="2800" b="1" dirty="0" smtClean="0"/>
              <a:t>Exemples:</a:t>
            </a:r>
          </a:p>
          <a:p>
            <a:pPr algn="just"/>
            <a:endParaRPr lang="fr-CA" sz="2800" dirty="0" smtClean="0"/>
          </a:p>
          <a:p>
            <a:pPr algn="just"/>
            <a:endParaRPr lang="fr-CA" sz="2800" dirty="0"/>
          </a:p>
          <a:p>
            <a:pPr algn="just"/>
            <a:endParaRPr lang="fr-CA" sz="2800" dirty="0" smtClean="0"/>
          </a:p>
          <a:p>
            <a:pPr algn="just"/>
            <a:endParaRPr lang="fr-CA" sz="2800" dirty="0"/>
          </a:p>
          <a:p>
            <a:pPr algn="just"/>
            <a:endParaRPr lang="fr-CA" sz="2800" dirty="0" smtClean="0"/>
          </a:p>
          <a:p>
            <a:pPr algn="just"/>
            <a:endParaRPr lang="fr-CA" sz="2800" dirty="0"/>
          </a:p>
          <a:p>
            <a:pPr algn="just"/>
            <a:endParaRPr lang="fr-CA" sz="2800" dirty="0" smtClean="0"/>
          </a:p>
          <a:p>
            <a:pPr algn="just"/>
            <a:r>
              <a:rPr lang="fr-CA" sz="2000" dirty="0" smtClean="0"/>
              <a:t>S’il s’agit d’une jointure naturelle alors on obtient  </a:t>
            </a:r>
          </a:p>
          <a:p>
            <a:pPr algn="just"/>
            <a:endParaRPr lang="fr-CA" sz="2800" dirty="0" smtClean="0"/>
          </a:p>
          <a:p>
            <a:pPr algn="just"/>
            <a:endParaRPr lang="fr-CA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72816"/>
            <a:ext cx="3096344" cy="186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30" y="1984431"/>
            <a:ext cx="3069271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401" y="2420888"/>
            <a:ext cx="3990975" cy="180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301209"/>
            <a:ext cx="3152775" cy="143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8229600" cy="918418"/>
          </a:xfrm>
        </p:spPr>
        <p:txBody>
          <a:bodyPr>
            <a:normAutofit/>
          </a:bodyPr>
          <a:lstStyle/>
          <a:p>
            <a:pPr algn="ctr"/>
            <a:r>
              <a:rPr lang="fr-CA" sz="4800" dirty="0"/>
              <a:t> 2- jointures externes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fr-FR" dirty="0" smtClean="0"/>
              <a:t>Les </a:t>
            </a:r>
            <a:r>
              <a:rPr lang="fr-FR" dirty="0"/>
              <a:t>jointures externes </a:t>
            </a:r>
            <a:r>
              <a:rPr lang="fr-FR" dirty="0" smtClean="0"/>
              <a:t>gauche </a:t>
            </a:r>
            <a:r>
              <a:rPr lang="fr-FR" dirty="0"/>
              <a:t>et </a:t>
            </a:r>
            <a:r>
              <a:rPr lang="fr-FR" dirty="0" smtClean="0"/>
              <a:t>droite </a:t>
            </a:r>
            <a:r>
              <a:rPr lang="fr-FR" dirty="0"/>
              <a:t>suppriment les </a:t>
            </a:r>
            <a:r>
              <a:rPr lang="fr-FR" dirty="0" err="1"/>
              <a:t>tuples</a:t>
            </a:r>
            <a:r>
              <a:rPr lang="fr-FR" dirty="0"/>
              <a:t> </a:t>
            </a:r>
            <a:r>
              <a:rPr lang="fr-FR" dirty="0" smtClean="0"/>
              <a:t>gauches (</a:t>
            </a:r>
            <a:r>
              <a:rPr lang="fr-FR" dirty="0" err="1" smtClean="0"/>
              <a:t>resp</a:t>
            </a:r>
            <a:r>
              <a:rPr lang="fr-FR" dirty="0" smtClean="0"/>
              <a:t> droites) concernés au </a:t>
            </a:r>
            <a:r>
              <a:rPr lang="fr-FR" dirty="0"/>
              <a:t>lieu de mettre les valeurs à nulles. </a:t>
            </a: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b="1" dirty="0" smtClean="0"/>
              <a:t>Exemple: </a:t>
            </a:r>
            <a:endParaRPr lang="fr-FR" b="1" dirty="0"/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17032"/>
            <a:ext cx="6858000" cy="290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CA" b="1" dirty="0" smtClean="0"/>
              <a:t>II. En SQL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fr-CA" dirty="0" smtClean="0"/>
              <a:t>Le  SQL est un système de gestion des base de données proposant deux modes d’expressions des jointures:</a:t>
            </a:r>
          </a:p>
          <a:p>
            <a:pPr algn="just">
              <a:buNone/>
            </a:pPr>
            <a:endParaRPr lang="fr-CA" dirty="0" smtClean="0"/>
          </a:p>
          <a:p>
            <a:pPr lvl="1" algn="just">
              <a:buFont typeface="Wingdings" pitchFamily="2" charset="2"/>
              <a:buChar char="Ø"/>
            </a:pPr>
            <a:r>
              <a:rPr lang="fr-CA" dirty="0" smtClean="0"/>
              <a:t>En les intégrant à la clause </a:t>
            </a:r>
            <a:r>
              <a:rPr lang="fr-CA" b="1" dirty="0" err="1" smtClean="0"/>
              <a:t>where</a:t>
            </a:r>
            <a:r>
              <a:rPr lang="fr-CA" b="1" dirty="0" smtClean="0"/>
              <a:t> </a:t>
            </a:r>
            <a:r>
              <a:rPr lang="fr-CA" dirty="0" smtClean="0"/>
              <a:t>(ancienne syntaxe de 1986)</a:t>
            </a:r>
          </a:p>
          <a:p>
            <a:pPr lvl="1" algn="just">
              <a:buFont typeface="Wingdings" pitchFamily="2" charset="2"/>
              <a:buChar char="Ø"/>
            </a:pPr>
            <a:endParaRPr lang="fr-CA" dirty="0" smtClean="0"/>
          </a:p>
          <a:p>
            <a:pPr lvl="1" algn="just">
              <a:buFont typeface="Wingdings" pitchFamily="2" charset="2"/>
              <a:buChar char="Ø"/>
            </a:pPr>
            <a:r>
              <a:rPr lang="fr-CA" dirty="0" smtClean="0"/>
              <a:t>En utilisant un opérateur de jointure normalisé sql2 en occurrence </a:t>
            </a:r>
            <a:r>
              <a:rPr lang="fr-CA" b="1" dirty="0" err="1" smtClean="0"/>
              <a:t>join</a:t>
            </a:r>
            <a:r>
              <a:rPr lang="fr-CA" b="1" dirty="0" smtClean="0"/>
              <a:t> </a:t>
            </a:r>
            <a:r>
              <a:rPr lang="fr-CA" dirty="0" smtClean="0"/>
              <a:t>dans la clause </a:t>
            </a:r>
            <a:r>
              <a:rPr lang="fr-CA" b="1" dirty="0" err="1" smtClean="0"/>
              <a:t>from</a:t>
            </a:r>
            <a:endParaRPr lang="fr-CA" b="1" dirty="0" smtClean="0"/>
          </a:p>
          <a:p>
            <a:pPr marL="393192" lvl="1" indent="0" algn="just">
              <a:buNone/>
            </a:pPr>
            <a:endParaRPr lang="fr-CA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b="1" dirty="0"/>
              <a:t>II. En SQL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Nous utiliserons la deuxième </a:t>
            </a:r>
            <a:r>
              <a:rPr lang="fr-CA" dirty="0" smtClean="0"/>
              <a:t>méthode </a:t>
            </a:r>
            <a:r>
              <a:rPr lang="fr-CA" dirty="0"/>
              <a:t>pour les raisons </a:t>
            </a:r>
            <a:r>
              <a:rPr lang="fr-CA" dirty="0" smtClean="0"/>
              <a:t>suivantes:</a:t>
            </a:r>
          </a:p>
          <a:p>
            <a:pPr>
              <a:buFont typeface="Wingdings" pitchFamily="2" charset="2"/>
              <a:buChar char="Ø"/>
            </a:pPr>
            <a:r>
              <a:rPr lang="fr-CA" dirty="0" smtClean="0"/>
              <a:t>Les jointures de la clause </a:t>
            </a:r>
            <a:r>
              <a:rPr lang="fr-CA" b="1" dirty="0" err="1" smtClean="0"/>
              <a:t>where</a:t>
            </a:r>
            <a:r>
              <a:rPr lang="fr-CA" dirty="0" smtClean="0"/>
              <a:t> ne permettent pas de faire la distinction entre une jointure et un filtrage</a:t>
            </a:r>
          </a:p>
          <a:p>
            <a:pPr>
              <a:buFont typeface="Wingdings" pitchFamily="2" charset="2"/>
              <a:buChar char="Ø"/>
            </a:pPr>
            <a:r>
              <a:rPr lang="fr-CA" dirty="0" smtClean="0"/>
              <a:t>La lisibilité est plus grande avec </a:t>
            </a:r>
            <a:r>
              <a:rPr lang="fr-CA" b="1" dirty="0" err="1" smtClean="0"/>
              <a:t>join</a:t>
            </a:r>
            <a:endParaRPr lang="fr-CA" b="1" dirty="0" smtClean="0"/>
          </a:p>
          <a:p>
            <a:pPr>
              <a:buFont typeface="Wingdings" pitchFamily="2" charset="2"/>
              <a:buChar char="Ø"/>
            </a:pPr>
            <a:r>
              <a:rPr lang="fr-CA" dirty="0" smtClean="0"/>
              <a:t>l’optimisation de la requête est meilleur </a:t>
            </a:r>
            <a:r>
              <a:rPr lang="fr-CA" dirty="0"/>
              <a:t>avec </a:t>
            </a:r>
            <a:r>
              <a:rPr lang="fr-CA" b="1" dirty="0" err="1"/>
              <a:t>join</a:t>
            </a:r>
            <a:endParaRPr lang="fr-CA" b="1" dirty="0"/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r>
              <a:rPr lang="fr-CA" dirty="0" smtClean="0"/>
              <a:t>Les jointures SQL2 sont donc les  suivantes: </a:t>
            </a:r>
            <a:endParaRPr lang="fr-CA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1. La jointure </a:t>
            </a:r>
            <a:r>
              <a:rPr lang="en-CA" dirty="0" err="1" smtClean="0"/>
              <a:t>naturelle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fr-FR" dirty="0" smtClean="0"/>
              <a:t>Elle s’effectue sur des colonnes communes c’est-à-dire de même nom et de même type</a:t>
            </a:r>
          </a:p>
          <a:p>
            <a:pPr algn="just">
              <a:buFont typeface="Wingdings" pitchFamily="2" charset="2"/>
              <a:buChar char="Ø"/>
            </a:pPr>
            <a:r>
              <a:rPr lang="fr-FR" b="1" dirty="0" smtClean="0"/>
              <a:t>Syntaxe:</a:t>
            </a:r>
          </a:p>
          <a:p>
            <a:pPr marL="0" indent="0" algn="just">
              <a:buNone/>
            </a:pPr>
            <a:r>
              <a:rPr lang="en-US" dirty="0"/>
              <a:t>SELECT </a:t>
            </a:r>
            <a:r>
              <a:rPr lang="en-US" dirty="0" err="1"/>
              <a:t>colonnes</a:t>
            </a:r>
            <a:r>
              <a:rPr lang="en-US" dirty="0"/>
              <a:t> FROM table1 NATURAL JOIN table2 [USING col1, col2 ... ] [WHERE </a:t>
            </a:r>
            <a:r>
              <a:rPr lang="en-US" dirty="0" err="1"/>
              <a:t>prédicat</a:t>
            </a:r>
            <a:r>
              <a:rPr lang="en-US" dirty="0"/>
              <a:t>] </a:t>
            </a:r>
            <a:r>
              <a:rPr lang="en-US" dirty="0" smtClean="0"/>
              <a:t>...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fr-FR" dirty="0"/>
              <a:t>Le mot clef </a:t>
            </a:r>
            <a:r>
              <a:rPr lang="fr-FR" b="1" dirty="0"/>
              <a:t>USING</a:t>
            </a:r>
            <a:r>
              <a:rPr lang="fr-FR" dirty="0"/>
              <a:t> permet de restreindre les colonnes communes à prendre en considération</a:t>
            </a:r>
            <a:r>
              <a:rPr lang="fr-FR" dirty="0" smtClean="0"/>
              <a:t> </a:t>
            </a:r>
            <a:endParaRPr lang="fr-CA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7859216" cy="9247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2. la jointure interne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35280" cy="45898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sz="2800" dirty="0"/>
              <a:t>la jointure s'effectue entre les tables sur les colonnes précisées dans la condition de </a:t>
            </a:r>
            <a:r>
              <a:rPr lang="fr-FR" sz="2800" dirty="0" smtClean="0"/>
              <a:t>jointure</a:t>
            </a:r>
          </a:p>
          <a:p>
            <a:pPr marL="0" indent="0" algn="just">
              <a:buNone/>
            </a:pPr>
            <a:r>
              <a:rPr lang="fr-FR" sz="2800" b="1" dirty="0" smtClean="0"/>
              <a:t>Syntaxe:</a:t>
            </a:r>
          </a:p>
          <a:p>
            <a:pPr marL="0" indent="0" algn="just">
              <a:buNone/>
            </a:pPr>
            <a:r>
              <a:rPr lang="fr-FR" sz="2800" dirty="0"/>
              <a:t>SELECT colonnes FROM table1 t1 [INNER ] JOIN table2 t2 ON condition [WHERE prédicat] </a:t>
            </a:r>
            <a:r>
              <a:rPr lang="fr-FR" sz="2800" dirty="0" smtClean="0"/>
              <a:t>...</a:t>
            </a:r>
          </a:p>
          <a:p>
            <a:pPr marL="0" indent="0" algn="just">
              <a:buNone/>
            </a:pPr>
            <a:endParaRPr lang="en-US" sz="2800" b="1" dirty="0"/>
          </a:p>
          <a:p>
            <a:pPr marL="0" indent="0" algn="just">
              <a:buNone/>
            </a:pPr>
            <a:r>
              <a:rPr lang="en-US" sz="2800" b="1" dirty="0" smtClean="0"/>
              <a:t>INNER </a:t>
            </a:r>
            <a:r>
              <a:rPr lang="en-US" sz="2800" dirty="0" err="1" smtClean="0"/>
              <a:t>est</a:t>
            </a:r>
            <a:r>
              <a:rPr lang="en-US" sz="2800" dirty="0" smtClean="0"/>
              <a:t> </a:t>
            </a:r>
            <a:r>
              <a:rPr lang="en-US" sz="2800" dirty="0" err="1" smtClean="0"/>
              <a:t>facultatif</a:t>
            </a:r>
            <a:r>
              <a:rPr lang="en-US" sz="2800" dirty="0"/>
              <a:t>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6530901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043608" y="980728"/>
            <a:ext cx="7028854" cy="1091512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 INTRODUCTION</a:t>
            </a:r>
            <a:endParaRPr lang="fr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14282" y="2276872"/>
            <a:ext cx="8472518" cy="4295400"/>
          </a:xfrm>
        </p:spPr>
        <p:txBody>
          <a:bodyPr>
            <a:normAutofit lnSpcReduction="10000"/>
          </a:bodyPr>
          <a:lstStyle/>
          <a:p>
            <a:pPr algn="just"/>
            <a:endParaRPr lang="fr-CA" sz="2400" dirty="0"/>
          </a:p>
          <a:p>
            <a:pPr marL="0" indent="0" algn="just">
              <a:buNone/>
            </a:pPr>
            <a:r>
              <a:rPr lang="fr-CA" sz="2400" dirty="0"/>
              <a:t> Le modèle relationnel consiste pour </a:t>
            </a:r>
            <a:r>
              <a:rPr lang="fr-CA" sz="2400" dirty="0" smtClean="0"/>
              <a:t>des projets </a:t>
            </a:r>
            <a:r>
              <a:rPr lang="fr-CA" sz="2400" dirty="0"/>
              <a:t>de </a:t>
            </a:r>
            <a:r>
              <a:rPr lang="fr-CA" sz="2400" dirty="0" smtClean="0"/>
              <a:t>grandes tailles </a:t>
            </a:r>
            <a:r>
              <a:rPr lang="fr-CA" sz="2400" dirty="0"/>
              <a:t>en une gestion de plusieurs informations </a:t>
            </a:r>
            <a:r>
              <a:rPr lang="fr-CA" sz="2400" dirty="0" smtClean="0"/>
              <a:t>organisées sous </a:t>
            </a:r>
            <a:r>
              <a:rPr lang="fr-CA" sz="2400" dirty="0"/>
              <a:t>forme de tables. Un langage de manipulation des données (LMD) devra donc </a:t>
            </a:r>
            <a:r>
              <a:rPr lang="fr-CA" sz="2400" dirty="0" smtClean="0"/>
              <a:t>être capable </a:t>
            </a:r>
            <a:r>
              <a:rPr lang="fr-CA" sz="2400" dirty="0"/>
              <a:t>d’effectuer des requêtes sur ces différentes tables en fonction </a:t>
            </a:r>
            <a:r>
              <a:rPr lang="fr-CA" sz="2400" dirty="0" smtClean="0"/>
              <a:t>du lien existant entre elles et des </a:t>
            </a:r>
            <a:r>
              <a:rPr lang="fr-CA" sz="2400" dirty="0"/>
              <a:t>critères de recherches.</a:t>
            </a:r>
          </a:p>
          <a:p>
            <a:pPr marL="0" indent="0" algn="just">
              <a:buNone/>
            </a:pPr>
            <a:r>
              <a:rPr lang="fr-CA" sz="2400" dirty="0"/>
              <a:t>C’est </a:t>
            </a:r>
            <a:r>
              <a:rPr lang="fr-CA" sz="2400" dirty="0" smtClean="0"/>
              <a:t>là toute l’utilité des jointures:</a:t>
            </a:r>
          </a:p>
          <a:p>
            <a:pPr marL="0" indent="0" algn="just">
              <a:buNone/>
            </a:pPr>
            <a:r>
              <a:rPr lang="fr-CA" sz="2400" dirty="0"/>
              <a:t>	</a:t>
            </a:r>
            <a:r>
              <a:rPr lang="fr-CA" sz="2400" dirty="0" smtClean="0"/>
              <a:t>les jointures sont des opérations consistant à mettre ensemble plusieurs attributs et </a:t>
            </a:r>
            <a:r>
              <a:rPr lang="fr-CA" sz="2400" dirty="0" err="1" smtClean="0"/>
              <a:t>tuples</a:t>
            </a:r>
            <a:r>
              <a:rPr lang="fr-CA" sz="2400" dirty="0" smtClean="0"/>
              <a:t> de différentes tables en une seule tout en effectuant des tris sur cette dernière</a:t>
            </a:r>
          </a:p>
        </p:txBody>
      </p:sp>
    </p:spTree>
    <p:extLst>
      <p:ext uri="{BB962C8B-B14F-4D97-AF65-F5344CB8AC3E}">
        <p14:creationId xmlns:p14="http://schemas.microsoft.com/office/powerpoint/2010/main" val="37316580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836712"/>
            <a:ext cx="5832648" cy="792088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3</a:t>
            </a:r>
            <a:r>
              <a:rPr lang="en-US" dirty="0" smtClean="0"/>
              <a:t>. Jointure </a:t>
            </a:r>
            <a:r>
              <a:rPr lang="en-US" dirty="0" err="1" smtClean="0"/>
              <a:t>externe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51785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fr-FR" dirty="0" smtClean="0"/>
              <a:t>Elle permet </a:t>
            </a:r>
            <a:r>
              <a:rPr lang="fr-FR" dirty="0"/>
              <a:t>de récupérer les lignes des tables correspondant au critère de jointure, mais aussi celle pour lesquelles il n'existe pas de </a:t>
            </a:r>
            <a:r>
              <a:rPr lang="fr-FR" dirty="0" smtClean="0"/>
              <a:t>correspondances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b="1" dirty="0" smtClean="0"/>
              <a:t>syntaxe:</a:t>
            </a:r>
            <a:endParaRPr lang="fr-FR" dirty="0" smtClean="0"/>
          </a:p>
          <a:p>
            <a:pPr marL="0" indent="0" algn="just">
              <a:buNone/>
            </a:pPr>
            <a:r>
              <a:rPr lang="en-US" dirty="0"/>
              <a:t>SELECT </a:t>
            </a:r>
            <a:r>
              <a:rPr lang="en-US" dirty="0" err="1"/>
              <a:t>colonnes</a:t>
            </a:r>
            <a:r>
              <a:rPr lang="en-US" dirty="0"/>
              <a:t> FROM table1 t1 [RIGHT OUTER | LEFT OUTER | FULL OUTER ] JOIN table2 t2 ON condition [WHERE </a:t>
            </a:r>
            <a:r>
              <a:rPr lang="en-US" dirty="0" err="1"/>
              <a:t>prédicat</a:t>
            </a:r>
            <a:r>
              <a:rPr lang="en-US" dirty="0"/>
              <a:t>] </a:t>
            </a:r>
            <a:r>
              <a:rPr lang="en-US" dirty="0" smtClean="0"/>
              <a:t>...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fr-FR" b="1" dirty="0"/>
              <a:t>RIGHT OUTER :</a:t>
            </a:r>
            <a:r>
              <a:rPr lang="fr-FR" dirty="0"/>
              <a:t> la table à droite de l'expression clef "RIGHT OUTER" renvoie des lignes sans correspondance avec la table à gauche. </a:t>
            </a:r>
            <a:endParaRPr lang="fr-FR" dirty="0" smtClean="0"/>
          </a:p>
          <a:p>
            <a:pPr algn="just"/>
            <a:endParaRPr lang="fr-FR" dirty="0"/>
          </a:p>
          <a:p>
            <a:pPr algn="just">
              <a:buFont typeface="Wingdings" pitchFamily="2" charset="2"/>
              <a:buChar char="Ø"/>
            </a:pPr>
            <a:r>
              <a:rPr lang="fr-FR" b="1" dirty="0"/>
              <a:t>LEFT OUTER :</a:t>
            </a:r>
            <a:r>
              <a:rPr lang="fr-FR" dirty="0"/>
              <a:t> la table à gauche de l'expression clef "LEFT OUTER" renvoie des lignes sans correspondance avec la table à droite. </a:t>
            </a:r>
            <a:endParaRPr lang="fr-FR" dirty="0" smtClean="0"/>
          </a:p>
          <a:p>
            <a:pPr marL="0" indent="0" algn="just">
              <a:buNone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r>
              <a:rPr lang="fr-FR" b="1" dirty="0"/>
              <a:t>FULL OUTER :</a:t>
            </a:r>
            <a:r>
              <a:rPr lang="fr-FR" dirty="0"/>
              <a:t> les deux tables renvoient des lignes sans correspondance entre elles. </a:t>
            </a:r>
          </a:p>
          <a:p>
            <a:pPr marL="0" indent="0" algn="just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134089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" y="476672"/>
            <a:ext cx="8363272" cy="1080120"/>
          </a:xfrm>
        </p:spPr>
        <p:txBody>
          <a:bodyPr>
            <a:normAutofit/>
          </a:bodyPr>
          <a:lstStyle/>
          <a:p>
            <a:pPr lvl="0" algn="ctr"/>
            <a:r>
              <a:rPr lang="fr-FR" sz="5400" b="1" dirty="0" smtClean="0"/>
              <a:t>4.Jointure croisée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8840"/>
            <a:ext cx="9036496" cy="46085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800" dirty="0" smtClean="0"/>
              <a:t>	la </a:t>
            </a:r>
            <a:r>
              <a:rPr lang="fr-FR" sz="2800" dirty="0"/>
              <a:t>jointure effectue le produit </a:t>
            </a:r>
            <a:r>
              <a:rPr lang="fr-FR" sz="2800" dirty="0" smtClean="0"/>
              <a:t>cartésien (la multiplication) </a:t>
            </a:r>
            <a:r>
              <a:rPr lang="fr-FR" sz="2800" dirty="0"/>
              <a:t>des deux </a:t>
            </a:r>
            <a:r>
              <a:rPr lang="fr-FR" sz="2800" dirty="0" smtClean="0"/>
              <a:t>tables</a:t>
            </a:r>
          </a:p>
          <a:p>
            <a:pPr marL="0" indent="0" algn="just">
              <a:buNone/>
            </a:pPr>
            <a:endParaRPr lang="fr-FR" sz="2800" dirty="0" smtClean="0"/>
          </a:p>
          <a:p>
            <a:pPr marL="0" indent="0" algn="just">
              <a:buNone/>
            </a:pPr>
            <a:r>
              <a:rPr lang="fr-FR" sz="2800" b="1" dirty="0" smtClean="0"/>
              <a:t>Syntaxe:</a:t>
            </a:r>
          </a:p>
          <a:p>
            <a:pPr marL="0" indent="0" algn="just">
              <a:buNone/>
            </a:pPr>
            <a:endParaRPr lang="fr-FR" sz="2800" dirty="0" smtClean="0"/>
          </a:p>
          <a:p>
            <a:pPr marL="0" indent="0" algn="just">
              <a:buNone/>
            </a:pPr>
            <a:r>
              <a:rPr lang="fr-FR" sz="2800" dirty="0"/>
              <a:t>SELECT colonnes FROM table1 t1 CROSS JOIN table2 t2 [WHERE prédicat] ...</a:t>
            </a:r>
            <a:endParaRPr lang="fr-FR" sz="2800" b="1" dirty="0" smtClean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09044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19256" cy="9247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5. Jointure union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 smtClean="0"/>
              <a:t>	la </a:t>
            </a:r>
            <a:r>
              <a:rPr lang="fr-FR" dirty="0"/>
              <a:t>jointure concatène les tables sans aucune correspondances de </a:t>
            </a:r>
            <a:r>
              <a:rPr lang="fr-FR" dirty="0" smtClean="0"/>
              <a:t>colonnes</a:t>
            </a:r>
          </a:p>
          <a:p>
            <a:pPr marL="0" indent="0" algn="just">
              <a:buNone/>
            </a:pPr>
            <a:r>
              <a:rPr lang="fr-FR" b="1" dirty="0" smtClean="0"/>
              <a:t>Syntaxe: </a:t>
            </a:r>
          </a:p>
          <a:p>
            <a:pPr marL="0" indent="0" algn="just">
              <a:buNone/>
            </a:pPr>
            <a:r>
              <a:rPr lang="en-US" dirty="0"/>
              <a:t>SELECT </a:t>
            </a:r>
            <a:r>
              <a:rPr lang="en-US" dirty="0" err="1"/>
              <a:t>colonnes</a:t>
            </a:r>
            <a:r>
              <a:rPr lang="en-US" dirty="0"/>
              <a:t> FROM table1 UNION JOIN table2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458213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19256" cy="9247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6</a:t>
            </a:r>
            <a:r>
              <a:rPr lang="en-US" dirty="0" smtClean="0"/>
              <a:t>. Auto-jointure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fr-FR" dirty="0"/>
              <a:t>	</a:t>
            </a:r>
            <a:r>
              <a:rPr lang="fr-FR" dirty="0" smtClean="0"/>
              <a:t>elle permet de </a:t>
            </a:r>
            <a:r>
              <a:rPr lang="fr-FR" dirty="0"/>
              <a:t>joindre une table à elle-même. elle permettent notamment de modéliser des structures de données complexes comme des arbres</a:t>
            </a:r>
            <a:r>
              <a:rPr lang="fr-FR" dirty="0" smtClean="0"/>
              <a:t>.</a:t>
            </a:r>
          </a:p>
          <a:p>
            <a:pPr marL="0" indent="0" algn="just">
              <a:buNone/>
            </a:pPr>
            <a:r>
              <a:rPr lang="fr-FR" dirty="0" smtClean="0"/>
              <a:t>Exemples d’arbre</a:t>
            </a:r>
            <a:r>
              <a:rPr lang="fr-FR" dirty="0"/>
              <a:t>: </a:t>
            </a:r>
            <a:endParaRPr lang="fr-FR" dirty="0" smtClean="0"/>
          </a:p>
          <a:p>
            <a:pPr lvl="1" algn="just">
              <a:buFont typeface="Wingdings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      dans </a:t>
            </a:r>
            <a:r>
              <a:rPr lang="fr-FR" dirty="0"/>
              <a:t>une table des employées, connaître le supérieur hiérarchique de tout employé </a:t>
            </a:r>
            <a:endParaRPr lang="fr-FR" dirty="0" smtClean="0"/>
          </a:p>
          <a:p>
            <a:pPr lvl="1" algn="just">
              <a:buFont typeface="Wingdings" pitchFamily="2" charset="2"/>
              <a:buChar char="§"/>
            </a:pPr>
            <a:r>
              <a:rPr lang="fr-FR" dirty="0"/>
              <a:t>dans une table de personnes, retrouver l'autre moitié d'un couple marié</a:t>
            </a:r>
            <a:r>
              <a:rPr lang="fr-FR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Mise en œuvre: rajout </a:t>
            </a:r>
            <a:r>
              <a:rPr lang="fr-FR" dirty="0"/>
              <a:t>d'une colonne contenant une pseudo clef étrangère basée sur le clef de la table</a:t>
            </a:r>
          </a:p>
          <a:p>
            <a:pPr marL="0" indent="0" algn="just">
              <a:buNone/>
            </a:pPr>
            <a:r>
              <a:rPr lang="fr-FR" b="1" dirty="0" smtClean="0"/>
              <a:t>Syntaxe: </a:t>
            </a:r>
          </a:p>
          <a:p>
            <a:pPr marL="0" indent="0" algn="just">
              <a:buNone/>
            </a:pPr>
            <a:r>
              <a:rPr lang="fr-FR" dirty="0"/>
              <a:t>SELECT [DISTINCT ou ALL] * ou liste de colonnes FROM </a:t>
            </a:r>
            <a:r>
              <a:rPr lang="fr-FR" dirty="0" err="1"/>
              <a:t>laTable</a:t>
            </a:r>
            <a:r>
              <a:rPr lang="fr-FR" dirty="0"/>
              <a:t> t1 INNER JOIN </a:t>
            </a:r>
            <a:r>
              <a:rPr lang="fr-FR" dirty="0" err="1"/>
              <a:t>laTable</a:t>
            </a:r>
            <a:r>
              <a:rPr lang="fr-FR" dirty="0"/>
              <a:t> t2 ON t1.laClef = t2.laPseudoClefEtrangère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376450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19256" cy="9247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7</a:t>
            </a:r>
            <a:r>
              <a:rPr lang="en-US" dirty="0" smtClean="0"/>
              <a:t>. Jointure </a:t>
            </a:r>
            <a:r>
              <a:rPr lang="en-US" dirty="0" err="1" smtClean="0"/>
              <a:t>hétérogène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fr-FR" dirty="0"/>
              <a:t>	</a:t>
            </a:r>
            <a:r>
              <a:rPr lang="fr-FR" dirty="0" smtClean="0"/>
              <a:t>elle consiste </a:t>
            </a:r>
            <a:r>
              <a:rPr lang="fr-FR" dirty="0"/>
              <a:t>à joindre dans une même requête, des tables provenant de bases de données différentes, voire de serveurs de données différents </a:t>
            </a:r>
            <a:endParaRPr lang="fr-FR" dirty="0" smtClean="0"/>
          </a:p>
          <a:p>
            <a:pPr marL="0" indent="0" algn="just">
              <a:buNone/>
            </a:pPr>
            <a:r>
              <a:rPr lang="fr-FR" dirty="0" smtClean="0"/>
              <a:t>par </a:t>
            </a:r>
            <a:r>
              <a:rPr lang="fr-FR" dirty="0"/>
              <a:t>exemple deux bases Oracle, deux bases SQL Server, entre une base Oracle et une base </a:t>
            </a:r>
            <a:r>
              <a:rPr lang="fr-FR" dirty="0" smtClean="0"/>
              <a:t>Sybase.</a:t>
            </a:r>
          </a:p>
          <a:p>
            <a:pPr marL="0" indent="0" algn="just">
              <a:buNone/>
            </a:pPr>
            <a:r>
              <a:rPr lang="fr-FR" dirty="0"/>
              <a:t>NB: </a:t>
            </a:r>
            <a:endParaRPr lang="fr-FR" dirty="0" smtClean="0"/>
          </a:p>
          <a:p>
            <a:pPr lvl="1" algn="just">
              <a:buFont typeface="Wingdings" pitchFamily="2" charset="2"/>
              <a:buChar char="§"/>
            </a:pPr>
            <a:r>
              <a:rPr lang="fr-FR" dirty="0" smtClean="0"/>
              <a:t>il </a:t>
            </a:r>
            <a:r>
              <a:rPr lang="fr-FR" dirty="0"/>
              <a:t>faut bien vérifier la compatibilité des </a:t>
            </a:r>
            <a:r>
              <a:rPr lang="fr-FR" dirty="0" smtClean="0"/>
              <a:t>types de données pour éviter des erreurs.</a:t>
            </a:r>
          </a:p>
          <a:p>
            <a:pPr lvl="1" algn="just">
              <a:buFont typeface="Wingdings" pitchFamily="2" charset="2"/>
              <a:buChar char="§"/>
            </a:pPr>
            <a:endParaRPr lang="fr-FR" dirty="0"/>
          </a:p>
          <a:p>
            <a:pPr lvl="1" algn="just">
              <a:buFont typeface="Wingdings" pitchFamily="2" charset="2"/>
              <a:buChar char="§"/>
            </a:pPr>
            <a:r>
              <a:rPr lang="fr-FR" dirty="0"/>
              <a:t>la syntaxe est toujours spécifique au moteur employé</a:t>
            </a:r>
            <a:endParaRPr lang="fr-FR" dirty="0" smtClean="0"/>
          </a:p>
          <a:p>
            <a:pPr lvl="1" algn="just">
              <a:buFont typeface="Wingdings" pitchFamily="2" charset="2"/>
              <a:buChar char="§"/>
            </a:pPr>
            <a:endParaRPr lang="fr-FR" dirty="0" smtClean="0"/>
          </a:p>
          <a:p>
            <a:pPr marL="0" indent="0" algn="just">
              <a:buNone/>
            </a:pPr>
            <a:r>
              <a:rPr lang="fr-FR" dirty="0"/>
              <a:t>        </a:t>
            </a:r>
            <a:endParaRPr lang="fr-FR" dirty="0" smtClean="0"/>
          </a:p>
          <a:p>
            <a:pPr marL="0" indent="0" algn="just">
              <a:buNone/>
            </a:pPr>
            <a:r>
              <a:rPr lang="fr-FR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83117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19256" cy="9247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7</a:t>
            </a:r>
            <a:r>
              <a:rPr lang="en-US" dirty="0" smtClean="0"/>
              <a:t>. Jointure </a:t>
            </a:r>
            <a:r>
              <a:rPr lang="en-US" dirty="0" err="1" smtClean="0"/>
              <a:t>hétérogène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3891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b="1" dirty="0" smtClean="0"/>
              <a:t>Exemple:</a:t>
            </a:r>
          </a:p>
          <a:p>
            <a:pPr marL="0" indent="0" algn="just">
              <a:buNone/>
            </a:pPr>
            <a:r>
              <a:rPr lang="fr-FR" dirty="0" smtClean="0"/>
              <a:t>exemple </a:t>
            </a:r>
            <a:r>
              <a:rPr lang="fr-FR" dirty="0"/>
              <a:t>de requête entre deux serveur à l'aide du </a:t>
            </a:r>
            <a:endParaRPr lang="fr-FR" dirty="0" smtClean="0"/>
          </a:p>
          <a:p>
            <a:pPr marL="0" indent="0" algn="just">
              <a:buNone/>
            </a:pPr>
            <a:r>
              <a:rPr lang="fr-FR" dirty="0"/>
              <a:t>BDE (Borland </a:t>
            </a:r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 smtClean="0"/>
              <a:t>Engine</a:t>
            </a:r>
            <a:r>
              <a:rPr lang="fr-FR" dirty="0"/>
              <a:t>) </a:t>
            </a:r>
            <a:r>
              <a:rPr lang="fr-FR" dirty="0" smtClean="0"/>
              <a:t>d'</a:t>
            </a:r>
            <a:r>
              <a:rPr lang="fr-FR" dirty="0" err="1" smtClean="0"/>
              <a:t>Inprise</a:t>
            </a:r>
            <a:r>
              <a:rPr lang="fr-FR" dirty="0"/>
              <a:t> qui est L'un des rares un outil tiers de </a:t>
            </a:r>
            <a:r>
              <a:rPr lang="fr-FR" dirty="0" smtClean="0"/>
              <a:t>type « middleware » permettant des jointures entre des serveurs différents</a:t>
            </a:r>
          </a:p>
          <a:p>
            <a:pPr marL="0" indent="0" algn="just">
              <a:buNone/>
            </a:pPr>
            <a:endParaRPr lang="fr-FR" sz="1400" dirty="0"/>
          </a:p>
          <a:p>
            <a:pPr marL="0" indent="0" algn="just">
              <a:buNone/>
            </a:pPr>
            <a:r>
              <a:rPr lang="fr-FR" sz="1800" dirty="0"/>
              <a:t>SELECT C.CLI_NOM, T.TEL_NUMERO FROM ":ORACLE_CLIBD:T_CLIENT" C, ":SYBASE_TELBD:T_TELEPHONE" T WHERE C.CLI_ID = </a:t>
            </a:r>
            <a:r>
              <a:rPr lang="fr-FR" sz="1800" dirty="0" smtClean="0"/>
              <a:t>T.CLI_ID</a:t>
            </a:r>
          </a:p>
          <a:p>
            <a:pPr marL="0" indent="0" algn="just">
              <a:buNone/>
            </a:pPr>
            <a:r>
              <a:rPr lang="fr-FR" sz="1800" dirty="0" smtClean="0"/>
              <a:t>Résultat: 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endParaRPr lang="fr-FR" b="1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797152"/>
            <a:ext cx="18478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95489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5797" y="930869"/>
            <a:ext cx="2932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CONCLUSION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1772816"/>
            <a:ext cx="79928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	Les jointures </a:t>
            </a:r>
            <a:r>
              <a:rPr lang="en-US" sz="2400" dirty="0" err="1" smtClean="0"/>
              <a:t>permettent</a:t>
            </a:r>
            <a:r>
              <a:rPr lang="en-US" sz="2400" dirty="0" smtClean="0"/>
              <a:t> de </a:t>
            </a:r>
            <a:r>
              <a:rPr lang="en-US" sz="2400" dirty="0" err="1" smtClean="0"/>
              <a:t>joindre</a:t>
            </a:r>
            <a:r>
              <a:rPr lang="en-US" sz="2400" dirty="0" smtClean="0"/>
              <a:t>  </a:t>
            </a:r>
            <a:r>
              <a:rPr lang="en-US" sz="2400" dirty="0" err="1" smtClean="0"/>
              <a:t>deux</a:t>
            </a:r>
            <a:r>
              <a:rPr lang="en-US" sz="2400" dirty="0" smtClean="0"/>
              <a:t> tables en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seule</a:t>
            </a:r>
            <a:r>
              <a:rPr lang="en-US" sz="2400" dirty="0" smtClean="0"/>
              <a:t> et </a:t>
            </a:r>
            <a:r>
              <a:rPr lang="en-US" sz="2400" dirty="0" err="1" smtClean="0"/>
              <a:t>d’effectuer</a:t>
            </a:r>
            <a:r>
              <a:rPr lang="en-US" sz="2400" dirty="0" smtClean="0"/>
              <a:t> des </a:t>
            </a:r>
            <a:r>
              <a:rPr lang="en-US" sz="2400" dirty="0" err="1" smtClean="0"/>
              <a:t>requêtes</a:t>
            </a:r>
            <a:r>
              <a:rPr lang="en-US" sz="2400" dirty="0" smtClean="0"/>
              <a:t> </a:t>
            </a:r>
            <a:r>
              <a:rPr lang="en-US" sz="2400" dirty="0" err="1" smtClean="0"/>
              <a:t>sur</a:t>
            </a:r>
            <a:r>
              <a:rPr lang="en-US" sz="2400" dirty="0" smtClean="0"/>
              <a:t> </a:t>
            </a:r>
            <a:r>
              <a:rPr lang="en-US" sz="2400" dirty="0" err="1" smtClean="0"/>
              <a:t>cette</a:t>
            </a:r>
            <a:r>
              <a:rPr lang="en-US" sz="2400" dirty="0" smtClean="0"/>
              <a:t> </a:t>
            </a:r>
            <a:r>
              <a:rPr lang="en-US" sz="2400" dirty="0" err="1" smtClean="0"/>
              <a:t>dernière</a:t>
            </a:r>
            <a:r>
              <a:rPr lang="en-US" sz="2400" dirty="0" smtClean="0"/>
              <a:t>. </a:t>
            </a:r>
            <a:r>
              <a:rPr lang="en-US" sz="2400" dirty="0" err="1" smtClean="0"/>
              <a:t>elles</a:t>
            </a:r>
            <a:r>
              <a:rPr lang="en-US" sz="2400" dirty="0" smtClean="0"/>
              <a:t> constituent de </a:t>
            </a:r>
            <a:r>
              <a:rPr lang="en-US" sz="2400" dirty="0" err="1" smtClean="0"/>
              <a:t>ce</a:t>
            </a:r>
            <a:r>
              <a:rPr lang="en-US" sz="2400" dirty="0" smtClean="0"/>
              <a:t> fait un  </a:t>
            </a:r>
            <a:r>
              <a:rPr lang="en-US" sz="2400" dirty="0" err="1" smtClean="0"/>
              <a:t>atout</a:t>
            </a:r>
            <a:r>
              <a:rPr lang="en-US" sz="2400" dirty="0" smtClean="0"/>
              <a:t> </a:t>
            </a:r>
            <a:r>
              <a:rPr lang="en-US" sz="2400" dirty="0" err="1" smtClean="0"/>
              <a:t>majeur</a:t>
            </a:r>
            <a:r>
              <a:rPr lang="en-US" sz="2400" dirty="0" smtClean="0"/>
              <a:t> pour les </a:t>
            </a:r>
            <a:r>
              <a:rPr lang="en-US" sz="2400" dirty="0" err="1" smtClean="0"/>
              <a:t>administrateurs</a:t>
            </a:r>
            <a:r>
              <a:rPr lang="en-US" sz="2400" dirty="0" smtClean="0"/>
              <a:t> de base de </a:t>
            </a:r>
            <a:r>
              <a:rPr lang="en-US" sz="2400" dirty="0" err="1" smtClean="0"/>
              <a:t>données</a:t>
            </a:r>
            <a:r>
              <a:rPr lang="en-US" sz="2400" dirty="0" smtClean="0"/>
              <a:t>. On en distingue </a:t>
            </a:r>
            <a:r>
              <a:rPr lang="en-US" sz="2400" dirty="0" err="1" smtClean="0"/>
              <a:t>plusieurs</a:t>
            </a:r>
            <a:r>
              <a:rPr lang="en-US" sz="2400" dirty="0" smtClean="0"/>
              <a:t> types en </a:t>
            </a:r>
            <a:r>
              <a:rPr lang="en-US" sz="2400" dirty="0" err="1" smtClean="0"/>
              <a:t>algèbre</a:t>
            </a:r>
            <a:r>
              <a:rPr lang="en-US" sz="2400" dirty="0" smtClean="0"/>
              <a:t> </a:t>
            </a:r>
            <a:r>
              <a:rPr lang="en-US" sz="2400" dirty="0" err="1" smtClean="0"/>
              <a:t>relationnel</a:t>
            </a:r>
            <a:r>
              <a:rPr lang="en-US" sz="2400" dirty="0" smtClean="0"/>
              <a:t>. </a:t>
            </a:r>
            <a:r>
              <a:rPr lang="en-US" sz="2400" dirty="0" err="1" smtClean="0"/>
              <a:t>Leur</a:t>
            </a:r>
            <a:r>
              <a:rPr lang="en-US" sz="2400" dirty="0" smtClean="0"/>
              <a:t> </a:t>
            </a:r>
            <a:r>
              <a:rPr lang="en-US" sz="2400" dirty="0" err="1" smtClean="0"/>
              <a:t>implémentation</a:t>
            </a:r>
            <a:r>
              <a:rPr lang="en-US" sz="2400" dirty="0" smtClean="0"/>
              <a:t> SQL fait </a:t>
            </a:r>
            <a:r>
              <a:rPr lang="en-US" sz="2400" dirty="0" err="1" smtClean="0"/>
              <a:t>l’objet</a:t>
            </a:r>
            <a:r>
              <a:rPr lang="en-US" sz="2400" dirty="0" smtClean="0"/>
              <a:t> </a:t>
            </a:r>
            <a:r>
              <a:rPr lang="en-US" sz="2400" dirty="0" err="1" smtClean="0"/>
              <a:t>d’une</a:t>
            </a:r>
            <a:r>
              <a:rPr lang="en-US" sz="2400" dirty="0" smtClean="0"/>
              <a:t> </a:t>
            </a:r>
            <a:r>
              <a:rPr lang="en-US" sz="2400" dirty="0" err="1" smtClean="0"/>
              <a:t>norme</a:t>
            </a:r>
            <a:r>
              <a:rPr lang="en-US" sz="2400" dirty="0" smtClean="0"/>
              <a:t> </a:t>
            </a:r>
            <a:r>
              <a:rPr lang="en-US" sz="2400" dirty="0" err="1" smtClean="0"/>
              <a:t>rendant</a:t>
            </a:r>
            <a:r>
              <a:rPr lang="en-US" sz="2400" dirty="0" smtClean="0"/>
              <a:t> </a:t>
            </a:r>
            <a:r>
              <a:rPr lang="en-US" sz="2400" dirty="0" err="1" smtClean="0"/>
              <a:t>leur</a:t>
            </a:r>
            <a:r>
              <a:rPr lang="en-US" sz="2400" dirty="0" smtClean="0"/>
              <a:t> </a:t>
            </a:r>
            <a:r>
              <a:rPr lang="en-US" sz="2400" dirty="0" err="1" smtClean="0"/>
              <a:t>utilisation</a:t>
            </a:r>
            <a:r>
              <a:rPr lang="en-US" sz="2400" dirty="0" smtClean="0"/>
              <a:t> plus optimal. </a:t>
            </a:r>
            <a:r>
              <a:rPr lang="en-US" sz="2400" dirty="0" err="1" smtClean="0"/>
              <a:t>Cependant</a:t>
            </a:r>
            <a:r>
              <a:rPr lang="en-US" sz="2400" dirty="0" smtClean="0"/>
              <a:t> les jointures ne </a:t>
            </a:r>
            <a:r>
              <a:rPr lang="en-US" sz="2400" dirty="0" err="1" smtClean="0"/>
              <a:t>sont</a:t>
            </a:r>
            <a:r>
              <a:rPr lang="en-US" sz="2400" dirty="0" smtClean="0"/>
              <a:t> pas le </a:t>
            </a:r>
            <a:r>
              <a:rPr lang="en-US" sz="2400" dirty="0" err="1" smtClean="0"/>
              <a:t>seul</a:t>
            </a:r>
            <a:r>
              <a:rPr lang="en-US" sz="2400" dirty="0" smtClean="0"/>
              <a:t> </a:t>
            </a:r>
            <a:r>
              <a:rPr lang="en-US" sz="2400" dirty="0" err="1" smtClean="0"/>
              <a:t>moyen</a:t>
            </a:r>
            <a:r>
              <a:rPr lang="en-US" sz="2400" dirty="0" smtClean="0"/>
              <a:t> de </a:t>
            </a:r>
            <a:r>
              <a:rPr lang="en-US" sz="2400" dirty="0" err="1" smtClean="0"/>
              <a:t>mettre</a:t>
            </a:r>
            <a:r>
              <a:rPr lang="en-US" sz="2400" dirty="0" smtClean="0"/>
              <a:t> en relation </a:t>
            </a:r>
            <a:r>
              <a:rPr lang="en-US" sz="2400" dirty="0" err="1" smtClean="0"/>
              <a:t>différentes</a:t>
            </a:r>
            <a:r>
              <a:rPr lang="en-US" sz="2400" dirty="0" smtClean="0"/>
              <a:t> tables au </a:t>
            </a:r>
            <a:r>
              <a:rPr lang="en-US" sz="2400" dirty="0" err="1" smtClean="0"/>
              <a:t>sein</a:t>
            </a:r>
            <a:r>
              <a:rPr lang="en-US" sz="2400" dirty="0" smtClean="0"/>
              <a:t> </a:t>
            </a:r>
            <a:r>
              <a:rPr lang="en-US" sz="2400" dirty="0" err="1" smtClean="0"/>
              <a:t>d’une</a:t>
            </a:r>
            <a:r>
              <a:rPr lang="en-US" sz="2400" dirty="0" smtClean="0"/>
              <a:t> relation SQL. En </a:t>
            </a:r>
            <a:r>
              <a:rPr lang="en-US" sz="2400" dirty="0" err="1" smtClean="0"/>
              <a:t>effet</a:t>
            </a:r>
            <a:r>
              <a:rPr lang="en-US" sz="2400" dirty="0" smtClean="0"/>
              <a:t> on </a:t>
            </a:r>
            <a:r>
              <a:rPr lang="en-US" sz="2400" dirty="0" err="1" smtClean="0"/>
              <a:t>peut</a:t>
            </a:r>
            <a:r>
              <a:rPr lang="en-US" sz="2400" dirty="0" smtClean="0"/>
              <a:t> </a:t>
            </a:r>
            <a:r>
              <a:rPr lang="en-US" sz="2400" dirty="0" err="1" smtClean="0"/>
              <a:t>utiliser</a:t>
            </a:r>
            <a:r>
              <a:rPr lang="en-US" sz="2400" dirty="0" smtClean="0"/>
              <a:t> des sous </a:t>
            </a:r>
            <a:r>
              <a:rPr lang="en-US" sz="2400" dirty="0" err="1" smtClean="0"/>
              <a:t>requêtes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les </a:t>
            </a:r>
            <a:r>
              <a:rPr lang="en-US" sz="2400" dirty="0" err="1" smtClean="0"/>
              <a:t>opérateurs</a:t>
            </a:r>
            <a:r>
              <a:rPr lang="en-US" sz="2400" dirty="0" smtClean="0"/>
              <a:t> </a:t>
            </a:r>
            <a:r>
              <a:rPr lang="en-US" sz="2400" dirty="0" err="1" smtClean="0"/>
              <a:t>ensemblistes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88398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8854" cy="792088"/>
          </a:xfrm>
        </p:spPr>
        <p:txBody>
          <a:bodyPr>
            <a:noAutofit/>
          </a:bodyPr>
          <a:lstStyle/>
          <a:p>
            <a:pPr algn="ctr"/>
            <a:r>
              <a:rPr lang="fr-CA" sz="4800" dirty="0" smtClean="0"/>
              <a:t>     I. En Algèbre Relationnel</a:t>
            </a:r>
            <a:endParaRPr lang="fr-CA" sz="48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14282" y="1916832"/>
            <a:ext cx="8472518" cy="465544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CA" sz="2400" dirty="0" smtClean="0"/>
              <a:t>	L’algèbre relationnel est une partie autonome de la mathématiques constitué d’un ensemble de règles et d’opérations formelles qui permettent de manipuler les relations ( au sens du modèle relationnel).</a:t>
            </a:r>
          </a:p>
          <a:p>
            <a:pPr marL="0" indent="0">
              <a:buNone/>
            </a:pPr>
            <a:endParaRPr lang="fr-CA" sz="2400" dirty="0" smtClean="0"/>
          </a:p>
          <a:p>
            <a:pPr marL="0" indent="0" algn="just">
              <a:buNone/>
            </a:pPr>
            <a:r>
              <a:rPr lang="fr-CA" sz="2400" dirty="0"/>
              <a:t>	</a:t>
            </a:r>
            <a:r>
              <a:rPr lang="fr-CA" sz="2400" dirty="0" smtClean="0"/>
              <a:t>en algèbre relationnel il existe plusieurs types de jointures regroupées en deux principales catégories:</a:t>
            </a:r>
          </a:p>
          <a:p>
            <a:pPr marL="0" indent="0">
              <a:buNone/>
            </a:pPr>
            <a:endParaRPr lang="fr-FR" sz="2800" dirty="0"/>
          </a:p>
          <a:p>
            <a:pPr lvl="4">
              <a:buFont typeface="Wingdings" pitchFamily="2" charset="2"/>
              <a:buChar char="Ø"/>
            </a:pPr>
            <a:r>
              <a:rPr lang="fr-FR" sz="2400" dirty="0"/>
              <a:t>jointures </a:t>
            </a:r>
            <a:r>
              <a:rPr lang="fr-FR" sz="2400" dirty="0" smtClean="0"/>
              <a:t>internes</a:t>
            </a:r>
          </a:p>
          <a:p>
            <a:pPr marL="1252728" lvl="4" indent="0">
              <a:buNone/>
            </a:pPr>
            <a:endParaRPr lang="fr-FR" sz="2800" dirty="0"/>
          </a:p>
          <a:p>
            <a:pPr lvl="4">
              <a:buFont typeface="Wingdings" pitchFamily="2" charset="2"/>
              <a:buChar char="Ø"/>
            </a:pPr>
            <a:r>
              <a:rPr lang="fr-CA" sz="2400" dirty="0" smtClean="0"/>
              <a:t> </a:t>
            </a:r>
            <a:r>
              <a:rPr lang="fr-FR" sz="2400" dirty="0"/>
              <a:t>jointure </a:t>
            </a:r>
            <a:r>
              <a:rPr lang="fr-FR" sz="2400" dirty="0" smtClean="0"/>
              <a:t>externes</a:t>
            </a:r>
          </a:p>
          <a:p>
            <a:pPr lvl="4">
              <a:buFont typeface="Wingdings" pitchFamily="2" charset="2"/>
              <a:buChar char="Ø"/>
            </a:pPr>
            <a:endParaRPr lang="fr-FR" sz="2400" dirty="0"/>
          </a:p>
          <a:p>
            <a:pPr marL="1252728" lvl="4" indent="0">
              <a:buNone/>
            </a:pPr>
            <a:endParaRPr lang="fr-CA" sz="1800" dirty="0"/>
          </a:p>
        </p:txBody>
      </p:sp>
    </p:spTree>
    <p:extLst>
      <p:ext uri="{BB962C8B-B14F-4D97-AF65-F5344CB8AC3E}">
        <p14:creationId xmlns:p14="http://schemas.microsoft.com/office/powerpoint/2010/main" val="14735715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8854" cy="792088"/>
          </a:xfrm>
        </p:spPr>
        <p:txBody>
          <a:bodyPr>
            <a:noAutofit/>
          </a:bodyPr>
          <a:lstStyle/>
          <a:p>
            <a:pPr algn="ctr"/>
            <a:r>
              <a:rPr lang="fr-CA" sz="4800" dirty="0" smtClean="0"/>
              <a:t>     1- jointures internes</a:t>
            </a:r>
            <a:endParaRPr lang="fr-CA" sz="48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14282" y="1916832"/>
            <a:ext cx="8472518" cy="46554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dirty="0" smtClean="0"/>
              <a:t>Il s’agit des jointures classiques. Elles sont fidèles aux prédicats des requêtes. </a:t>
            </a:r>
            <a:r>
              <a:rPr lang="fr-FR" sz="2400" dirty="0"/>
              <a:t>L</a:t>
            </a:r>
            <a:r>
              <a:rPr lang="fr-FR" sz="2400" dirty="0" smtClean="0"/>
              <a:t>a relation résultante ne contient que les éléments vérifiant la condition de recherche dictée. </a:t>
            </a:r>
          </a:p>
          <a:p>
            <a:pPr marL="0" indent="0">
              <a:buNone/>
            </a:pPr>
            <a:r>
              <a:rPr lang="fr-FR" sz="2400" dirty="0" smtClean="0"/>
              <a:t>On distingue :</a:t>
            </a:r>
          </a:p>
          <a:p>
            <a:pPr lvl="6">
              <a:buFont typeface="Wingdings" pitchFamily="2" charset="2"/>
              <a:buChar char="Ø"/>
            </a:pPr>
            <a:r>
              <a:rPr lang="fr-FR" sz="2000" dirty="0" smtClean="0"/>
              <a:t>Les </a:t>
            </a:r>
            <a:r>
              <a:rPr lang="fr-FR" sz="2000" dirty="0" err="1" smtClean="0"/>
              <a:t>théta</a:t>
            </a:r>
            <a:r>
              <a:rPr lang="fr-FR" sz="2000" dirty="0" smtClean="0"/>
              <a:t>-jointures</a:t>
            </a:r>
          </a:p>
          <a:p>
            <a:pPr lvl="6">
              <a:buFont typeface="Wingdings" pitchFamily="2" charset="2"/>
              <a:buChar char="Ø"/>
            </a:pPr>
            <a:r>
              <a:rPr lang="fr-FR" sz="2000" dirty="0" smtClean="0"/>
              <a:t>Les </a:t>
            </a:r>
            <a:r>
              <a:rPr lang="fr-FR" sz="2000" dirty="0" err="1" smtClean="0"/>
              <a:t>équi-jointures</a:t>
            </a:r>
            <a:r>
              <a:rPr lang="fr-FR" sz="2000" dirty="0" smtClean="0"/>
              <a:t> et non </a:t>
            </a:r>
            <a:r>
              <a:rPr lang="fr-FR" sz="2000" dirty="0" err="1" smtClean="0"/>
              <a:t>équi-jointures</a:t>
            </a:r>
            <a:endParaRPr lang="fr-FR" sz="2000" dirty="0" smtClean="0"/>
          </a:p>
          <a:p>
            <a:pPr lvl="6">
              <a:buFont typeface="Wingdings" pitchFamily="2" charset="2"/>
              <a:buChar char="Ø"/>
            </a:pPr>
            <a:r>
              <a:rPr lang="fr-FR" sz="2000" dirty="0" smtClean="0"/>
              <a:t>Les jointures naturelles </a:t>
            </a:r>
          </a:p>
          <a:p>
            <a:pPr lvl="6">
              <a:buFont typeface="Wingdings" pitchFamily="2" charset="2"/>
              <a:buChar char="Ø"/>
            </a:pPr>
            <a:r>
              <a:rPr lang="fr-FR" sz="2000" dirty="0" smtClean="0"/>
              <a:t>Les </a:t>
            </a:r>
            <a:r>
              <a:rPr lang="fr-FR" sz="2000" dirty="0" err="1" smtClean="0"/>
              <a:t>sémi</a:t>
            </a:r>
            <a:r>
              <a:rPr lang="fr-FR" sz="2000" dirty="0" smtClean="0"/>
              <a:t>-jointures</a:t>
            </a:r>
          </a:p>
          <a:p>
            <a:pPr marL="1737360" lvl="6" indent="0">
              <a:buNone/>
            </a:pPr>
            <a:endParaRPr lang="fr-FR" sz="1400" dirty="0"/>
          </a:p>
          <a:p>
            <a:pPr>
              <a:buNone/>
            </a:pP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9623051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8854" cy="1091512"/>
          </a:xfrm>
        </p:spPr>
        <p:txBody>
          <a:bodyPr>
            <a:noAutofit/>
          </a:bodyPr>
          <a:lstStyle/>
          <a:p>
            <a:pPr algn="ctr"/>
            <a:r>
              <a:rPr lang="fr-CA" sz="4000" dirty="0" smtClean="0"/>
              <a:t>a. </a:t>
            </a:r>
            <a:r>
              <a:rPr lang="fr-CA" sz="4000" dirty="0" err="1" smtClean="0"/>
              <a:t>Théta</a:t>
            </a:r>
            <a:r>
              <a:rPr lang="fr-CA" sz="4000" dirty="0" smtClean="0"/>
              <a:t>-jointure, </a:t>
            </a:r>
            <a:r>
              <a:rPr lang="fr-CA" sz="4000" dirty="0" err="1" smtClean="0"/>
              <a:t>équi-jointure</a:t>
            </a:r>
            <a:r>
              <a:rPr lang="fr-CA" sz="4000" dirty="0" smtClean="0"/>
              <a:t> et non </a:t>
            </a:r>
            <a:r>
              <a:rPr lang="fr-CA" sz="4000" dirty="0" err="1" smtClean="0"/>
              <a:t>équi-jointure</a:t>
            </a:r>
            <a:endParaRPr lang="fr-CA" sz="4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2276872"/>
            <a:ext cx="8472518" cy="386335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fr-FR" sz="2400" dirty="0" smtClean="0"/>
              <a:t>La </a:t>
            </a:r>
            <a:r>
              <a:rPr lang="fr-FR" sz="2400" dirty="0" err="1"/>
              <a:t>théta</a:t>
            </a:r>
            <a:r>
              <a:rPr lang="fr-FR" sz="2400" dirty="0"/>
              <a:t>-jointure est l’opération qui consiste à appliquer à la fois un produit cartésien et une sélection. </a:t>
            </a:r>
            <a:endParaRPr lang="fr-FR" sz="2400" dirty="0" smtClean="0"/>
          </a:p>
          <a:p>
            <a:endParaRPr lang="fr-FR" sz="2400" dirty="0"/>
          </a:p>
          <a:p>
            <a:pPr>
              <a:buFont typeface="Wingdings" pitchFamily="2" charset="2"/>
              <a:buChar char="Ø"/>
            </a:pPr>
            <a:r>
              <a:rPr lang="fr-FR" sz="2400" dirty="0"/>
              <a:t>Notation : </a:t>
            </a:r>
            <a:r>
              <a:rPr lang="fr-FR" sz="2400" dirty="0" smtClean="0"/>
              <a:t> 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>
              <a:buFont typeface="Wingdings" pitchFamily="2" charset="2"/>
              <a:buChar char="Ø"/>
            </a:pPr>
            <a:r>
              <a:rPr lang="fr-FR" sz="2400" dirty="0" smtClean="0"/>
              <a:t>Interprétation </a:t>
            </a:r>
            <a:r>
              <a:rPr lang="fr-FR" sz="2400" dirty="0"/>
              <a:t>(même sens mathématique*) : </a:t>
            </a:r>
          </a:p>
          <a:p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>
              <a:buNone/>
            </a:pPr>
            <a:endParaRPr lang="fr-CA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416" y="4005064"/>
            <a:ext cx="2142591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415" y="5517232"/>
            <a:ext cx="2142591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3549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043608" y="980728"/>
            <a:ext cx="7028854" cy="1091512"/>
          </a:xfrm>
        </p:spPr>
        <p:txBody>
          <a:bodyPr>
            <a:noAutofit/>
          </a:bodyPr>
          <a:lstStyle/>
          <a:p>
            <a:pPr algn="ctr"/>
            <a:r>
              <a:rPr lang="fr-CA" sz="4000" dirty="0"/>
              <a:t>a. </a:t>
            </a:r>
            <a:r>
              <a:rPr lang="fr-CA" sz="4000" dirty="0" err="1"/>
              <a:t>Théta</a:t>
            </a:r>
            <a:r>
              <a:rPr lang="fr-CA" sz="4000" dirty="0"/>
              <a:t>-jointure, </a:t>
            </a:r>
            <a:r>
              <a:rPr lang="fr-CA" sz="4000" dirty="0" err="1"/>
              <a:t>équi-jointure</a:t>
            </a:r>
            <a:r>
              <a:rPr lang="fr-CA" sz="4000" dirty="0"/>
              <a:t> et non </a:t>
            </a:r>
            <a:r>
              <a:rPr lang="fr-CA" sz="4000" dirty="0" err="1"/>
              <a:t>équi-jointure</a:t>
            </a:r>
            <a:endParaRPr lang="fr-CA" sz="4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14282" y="2708920"/>
            <a:ext cx="8678198" cy="386335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fr-CA" sz="2400" dirty="0" smtClean="0"/>
              <a:t> lorsque la </a:t>
            </a:r>
            <a:r>
              <a:rPr lang="fr-CA" sz="2400" dirty="0" err="1" smtClean="0"/>
              <a:t>théta</a:t>
            </a:r>
            <a:r>
              <a:rPr lang="fr-CA" sz="2400" dirty="0" smtClean="0"/>
              <a:t>-jointure a uniquement  des opérateurs de rapprochement ( comme l’égalité  =)  alors on parle de </a:t>
            </a:r>
          </a:p>
          <a:p>
            <a:pPr marL="0" indent="0" algn="just">
              <a:buNone/>
            </a:pPr>
            <a:r>
              <a:rPr lang="fr-CA" sz="2400" b="1" dirty="0" smtClean="0"/>
              <a:t>     </a:t>
            </a:r>
            <a:r>
              <a:rPr lang="fr-CA" sz="2400" b="1" dirty="0" err="1" smtClean="0"/>
              <a:t>équi-jointure</a:t>
            </a:r>
            <a:r>
              <a:rPr lang="fr-CA" sz="2400" b="1" dirty="0" smtClean="0"/>
              <a:t> </a:t>
            </a:r>
          </a:p>
          <a:p>
            <a:pPr marL="0" indent="0">
              <a:buNone/>
            </a:pPr>
            <a:endParaRPr lang="fr-CA" sz="2400" b="1" dirty="0" smtClean="0"/>
          </a:p>
          <a:p>
            <a:pPr algn="just">
              <a:buFont typeface="Wingdings" pitchFamily="2" charset="2"/>
              <a:buChar char="Ø"/>
            </a:pPr>
            <a:r>
              <a:rPr lang="fr-CA" sz="2400" dirty="0" smtClean="0"/>
              <a:t>Sinon (cas ou les opérateurs sont &lt;,&lt;=, &gt;, &gt;=, &lt;&gt; ou encore IN, LIKE, BETWEEN… AND… , EXISTS pour le SQL) on parle de </a:t>
            </a:r>
            <a:r>
              <a:rPr lang="fr-CA" sz="2400" b="1" dirty="0" smtClean="0"/>
              <a:t>non </a:t>
            </a:r>
            <a:r>
              <a:rPr lang="fr-CA" sz="2400" b="1" dirty="0" err="1" smtClean="0"/>
              <a:t>équi-jointure</a:t>
            </a:r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32835670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043608" y="980728"/>
            <a:ext cx="7028854" cy="1091512"/>
          </a:xfrm>
        </p:spPr>
        <p:txBody>
          <a:bodyPr>
            <a:noAutofit/>
          </a:bodyPr>
          <a:lstStyle/>
          <a:p>
            <a:pPr algn="ctr"/>
            <a:r>
              <a:rPr lang="fr-CA" sz="4000" dirty="0"/>
              <a:t>a. </a:t>
            </a:r>
            <a:r>
              <a:rPr lang="fr-CA" sz="4000" dirty="0" err="1"/>
              <a:t>Théta</a:t>
            </a:r>
            <a:r>
              <a:rPr lang="fr-CA" sz="4000" dirty="0"/>
              <a:t>-jointure, </a:t>
            </a:r>
            <a:r>
              <a:rPr lang="fr-CA" sz="4000" dirty="0" err="1"/>
              <a:t>équi-jointure</a:t>
            </a:r>
            <a:r>
              <a:rPr lang="fr-CA" sz="4000" dirty="0"/>
              <a:t> et non </a:t>
            </a:r>
            <a:r>
              <a:rPr lang="fr-CA" sz="4000" dirty="0" err="1"/>
              <a:t>équi-jointure</a:t>
            </a:r>
            <a:endParaRPr lang="fr-CA" sz="4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79512" y="2373960"/>
            <a:ext cx="8678198" cy="3863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400" b="1" dirty="0" smtClean="0"/>
              <a:t>Exemple: </a:t>
            </a:r>
          </a:p>
          <a:p>
            <a:pPr marL="0" indent="0">
              <a:buNone/>
            </a:pPr>
            <a:endParaRPr lang="fr-CA" sz="24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40968"/>
            <a:ext cx="7848872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33987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8854" cy="1091512"/>
          </a:xfrm>
        </p:spPr>
        <p:txBody>
          <a:bodyPr>
            <a:noAutofit/>
          </a:bodyPr>
          <a:lstStyle/>
          <a:p>
            <a:pPr algn="ctr"/>
            <a:r>
              <a:rPr lang="fr-CA" sz="4400" dirty="0" smtClean="0"/>
              <a:t>b. Jointure naturelle</a:t>
            </a:r>
            <a:endParaRPr lang="fr-CA" sz="44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0" y="2132856"/>
            <a:ext cx="8686800" cy="386335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fr-FR" sz="2400" dirty="0" smtClean="0"/>
              <a:t>La </a:t>
            </a:r>
            <a:r>
              <a:rPr lang="fr-FR" sz="2400" dirty="0"/>
              <a:t>jointure naturelle est une </a:t>
            </a:r>
            <a:r>
              <a:rPr lang="fr-FR" sz="2400" dirty="0" err="1"/>
              <a:t>équi-jointure</a:t>
            </a:r>
            <a:r>
              <a:rPr lang="fr-FR" sz="2400" dirty="0"/>
              <a:t> dont la condition de rapprochement concerne tous les attributs de même nom et de même domaine. 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algn="just">
              <a:buFont typeface="Wingdings" pitchFamily="2" charset="2"/>
              <a:buChar char="Ø"/>
            </a:pPr>
            <a:r>
              <a:rPr lang="fr-FR" sz="2400" dirty="0"/>
              <a:t>De plus, une seule occurrence des attributs communs est gardée. 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>
              <a:buFont typeface="Wingdings" pitchFamily="2" charset="2"/>
              <a:buChar char="Ø"/>
            </a:pPr>
            <a:r>
              <a:rPr lang="fr-FR" sz="2400" dirty="0" smtClean="0"/>
              <a:t> </a:t>
            </a:r>
            <a:r>
              <a:rPr lang="fr-FR" sz="2400" dirty="0"/>
              <a:t>Notation : 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>
              <a:buFont typeface="Wingdings" pitchFamily="2" charset="2"/>
              <a:buChar char="Ø"/>
            </a:pPr>
            <a:endParaRPr lang="fr-FR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517232"/>
            <a:ext cx="1516757" cy="410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6628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028854" cy="1091512"/>
          </a:xfrm>
        </p:spPr>
        <p:txBody>
          <a:bodyPr>
            <a:normAutofit/>
          </a:bodyPr>
          <a:lstStyle/>
          <a:p>
            <a:pPr algn="ctr"/>
            <a:r>
              <a:rPr lang="fr-CA" sz="4800" dirty="0"/>
              <a:t>b. Jointure naturelle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79512" y="1196752"/>
            <a:ext cx="8472518" cy="55446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CA" sz="2400" b="1" dirty="0" smtClean="0"/>
              <a:t>Exemple: </a:t>
            </a:r>
          </a:p>
          <a:p>
            <a:pPr>
              <a:buNone/>
            </a:pPr>
            <a:endParaRPr lang="fr-CA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488832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60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1775</TotalTime>
  <Words>857</Words>
  <Application>Microsoft Office PowerPoint</Application>
  <PresentationFormat>Affichage à l'écran (4:3)</PresentationFormat>
  <Paragraphs>164</Paragraphs>
  <Slides>26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Débit</vt:lpstr>
      <vt:lpstr>           GENIE INFORMATIQUE  </vt:lpstr>
      <vt:lpstr> INTRODUCTION</vt:lpstr>
      <vt:lpstr>     I. En Algèbre Relationnel</vt:lpstr>
      <vt:lpstr>     1- jointures internes</vt:lpstr>
      <vt:lpstr>a. Théta-jointure, équi-jointure et non équi-jointure</vt:lpstr>
      <vt:lpstr>a. Théta-jointure, équi-jointure et non équi-jointure</vt:lpstr>
      <vt:lpstr>a. Théta-jointure, équi-jointure et non équi-jointure</vt:lpstr>
      <vt:lpstr>b. Jointure naturelle</vt:lpstr>
      <vt:lpstr>b. Jointure naturelle</vt:lpstr>
      <vt:lpstr>c. Semi-jointure</vt:lpstr>
      <vt:lpstr>c. Semi-jointure</vt:lpstr>
      <vt:lpstr> 2- jointures externes</vt:lpstr>
      <vt:lpstr> 2- jointures externes</vt:lpstr>
      <vt:lpstr> 2- jointures externes</vt:lpstr>
      <vt:lpstr> 2- jointures externes</vt:lpstr>
      <vt:lpstr>II. En SQL</vt:lpstr>
      <vt:lpstr>II. En SQL</vt:lpstr>
      <vt:lpstr>1. La jointure naturelle</vt:lpstr>
      <vt:lpstr>2. la jointure interne</vt:lpstr>
      <vt:lpstr>3. Jointure externe</vt:lpstr>
      <vt:lpstr>4.Jointure croisée</vt:lpstr>
      <vt:lpstr>5. Jointure union</vt:lpstr>
      <vt:lpstr>6. Auto-jointure </vt:lpstr>
      <vt:lpstr>7. Jointure hétérogène </vt:lpstr>
      <vt:lpstr>7. Jointure hétérogène 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 Cas d’Unix</dc:title>
  <dc:creator>marie mado</dc:creator>
  <cp:lastModifiedBy>gabin</cp:lastModifiedBy>
  <cp:revision>244</cp:revision>
  <dcterms:created xsi:type="dcterms:W3CDTF">2014-11-05T17:20:18Z</dcterms:created>
  <dcterms:modified xsi:type="dcterms:W3CDTF">2015-03-30T08:41:07Z</dcterms:modified>
</cp:coreProperties>
</file>