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68" r:id="rId2"/>
    <p:sldId id="279" r:id="rId3"/>
    <p:sldId id="275" r:id="rId4"/>
    <p:sldId id="277" r:id="rId5"/>
    <p:sldId id="278" r:id="rId6"/>
    <p:sldId id="264" r:id="rId7"/>
    <p:sldId id="265" r:id="rId8"/>
    <p:sldId id="266" r:id="rId9"/>
    <p:sldId id="267" r:id="rId10"/>
    <p:sldId id="256" r:id="rId11"/>
    <p:sldId id="257" r:id="rId12"/>
    <p:sldId id="258" r:id="rId13"/>
    <p:sldId id="259" r:id="rId14"/>
    <p:sldId id="260" r:id="rId15"/>
    <p:sldId id="261" r:id="rId16"/>
    <p:sldId id="262" r:id="rId17"/>
    <p:sldId id="263" r:id="rId18"/>
    <p:sldId id="269" r:id="rId19"/>
    <p:sldId id="270" r:id="rId20"/>
    <p:sldId id="280" r:id="rId21"/>
    <p:sldId id="281" r:id="rId22"/>
    <p:sldId id="282" r:id="rId23"/>
    <p:sldId id="271" r:id="rId24"/>
    <p:sldId id="272" r:id="rId25"/>
    <p:sldId id="273" r:id="rId26"/>
    <p:sldId id="274"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22" autoAdjust="0"/>
    <p:restoredTop sz="94660"/>
  </p:normalViewPr>
  <p:slideViewPr>
    <p:cSldViewPr snapToGrid="0">
      <p:cViewPr varScale="1">
        <p:scale>
          <a:sx n="93" d="100"/>
          <a:sy n="93"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17409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45894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17602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07488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4486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261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9028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85001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0201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1658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3/31/2015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05416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3/31/2015</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068623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framework.zend.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codeIgniter" TargetMode="External"/><Relationship Id="rId2" Type="http://schemas.openxmlformats.org/officeDocument/2006/relationships/hyperlink" Target="http://codeignit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274" y="20548"/>
            <a:ext cx="12191999" cy="6858000"/>
          </a:xfrm>
          <a:solidFill>
            <a:schemeClr val="accent6">
              <a:lumMod val="60000"/>
              <a:lumOff val="40000"/>
            </a:schemeClr>
          </a:solidFill>
        </p:spPr>
        <p:txBody>
          <a:bodyPr>
            <a:normAutofit/>
          </a:bodyPr>
          <a:lstStyle/>
          <a:p>
            <a:pPr marL="0" indent="0" algn="ctr">
              <a:buNone/>
            </a:pPr>
            <a:r>
              <a:rPr lang="fr-FR" sz="6000" dirty="0" smtClean="0"/>
              <a:t>Exposé de Projet BD</a:t>
            </a:r>
          </a:p>
          <a:p>
            <a:pPr marL="0" indent="0" algn="ctr">
              <a:buNone/>
            </a:pPr>
            <a:r>
              <a:rPr lang="fr-FR" sz="4000" dirty="0" smtClean="0">
                <a:solidFill>
                  <a:srgbClr val="0070C0"/>
                </a:solidFill>
              </a:rPr>
              <a:t>Thème:  </a:t>
            </a:r>
            <a:r>
              <a:rPr lang="fr-FR" sz="3200" dirty="0" smtClean="0">
                <a:solidFill>
                  <a:schemeClr val="accent6">
                    <a:lumMod val="50000"/>
                  </a:schemeClr>
                </a:solidFill>
              </a:rPr>
              <a:t>Manipulation et Connexion à une Base de données en PHP  et utilisations des </a:t>
            </a:r>
            <a:r>
              <a:rPr lang="fr-FR" sz="3200" dirty="0" err="1">
                <a:solidFill>
                  <a:schemeClr val="accent6">
                    <a:lumMod val="50000"/>
                  </a:schemeClr>
                </a:solidFill>
              </a:rPr>
              <a:t>F</a:t>
            </a:r>
            <a:r>
              <a:rPr lang="fr-FR" sz="3200" dirty="0" err="1" smtClean="0">
                <a:solidFill>
                  <a:schemeClr val="accent6">
                    <a:lumMod val="50000"/>
                  </a:schemeClr>
                </a:solidFill>
              </a:rPr>
              <a:t>rameworks</a:t>
            </a:r>
            <a:r>
              <a:rPr lang="fr-FR" sz="3200" dirty="0" smtClean="0">
                <a:solidFill>
                  <a:schemeClr val="accent6">
                    <a:lumMod val="50000"/>
                  </a:schemeClr>
                </a:solidFill>
              </a:rPr>
              <a:t> Zend Framework et </a:t>
            </a:r>
            <a:r>
              <a:rPr lang="fr-FR" sz="3200" dirty="0" err="1" smtClean="0">
                <a:solidFill>
                  <a:schemeClr val="accent6">
                    <a:lumMod val="50000"/>
                  </a:schemeClr>
                </a:solidFill>
              </a:rPr>
              <a:t>CodeIgniter</a:t>
            </a:r>
            <a:endParaRPr lang="fr-FR" sz="3200" dirty="0" smtClean="0">
              <a:solidFill>
                <a:schemeClr val="accent6">
                  <a:lumMod val="50000"/>
                </a:schemeClr>
              </a:solidFill>
            </a:endParaRPr>
          </a:p>
          <a:p>
            <a:pPr marL="0" indent="0">
              <a:buNone/>
            </a:pPr>
            <a:endParaRPr lang="fr-FR" sz="3200" dirty="0" smtClean="0"/>
          </a:p>
          <a:p>
            <a:pPr marL="0" indent="0">
              <a:buNone/>
            </a:pPr>
            <a:endParaRPr lang="fr-FR" sz="3200" dirty="0"/>
          </a:p>
          <a:p>
            <a:pPr marL="0" indent="0">
              <a:buNone/>
            </a:pPr>
            <a:endParaRPr lang="fr-FR" sz="3200" dirty="0" smtClean="0"/>
          </a:p>
          <a:p>
            <a:pPr marL="457200" lvl="1" indent="0">
              <a:buNone/>
            </a:pPr>
            <a:r>
              <a:rPr lang="fr-FR" b="1" dirty="0" smtClean="0"/>
              <a:t>EXPOSANTS</a:t>
            </a:r>
            <a:r>
              <a:rPr lang="fr-FR" dirty="0" smtClean="0"/>
              <a:t>:</a:t>
            </a:r>
          </a:p>
          <a:p>
            <a:pPr lvl="1"/>
            <a:r>
              <a:rPr lang="fr-FR" dirty="0" smtClean="0"/>
              <a:t>YOBA ROSTAND</a:t>
            </a:r>
          </a:p>
          <a:p>
            <a:pPr lvl="1"/>
            <a:r>
              <a:rPr lang="fr-FR" dirty="0" smtClean="0"/>
              <a:t>KAMGA II JAIME</a:t>
            </a:r>
          </a:p>
          <a:p>
            <a:pPr lvl="1"/>
            <a:r>
              <a:rPr lang="fr-FR" dirty="0" smtClean="0"/>
              <a:t>MBIDA MARC</a:t>
            </a:r>
          </a:p>
          <a:p>
            <a:pPr lvl="1"/>
            <a:r>
              <a:rPr lang="fr-FR" dirty="0" smtClean="0"/>
              <a:t>NDOMO SONIA</a:t>
            </a:r>
          </a:p>
          <a:p>
            <a:pPr lvl="1"/>
            <a:r>
              <a:rPr lang="fr-FR" dirty="0" smtClean="0"/>
              <a:t>MASSAGA ARISTIDE	</a:t>
            </a:r>
            <a:endParaRPr lang="fr-FR" dirty="0"/>
          </a:p>
        </p:txBody>
      </p:sp>
      <p:sp>
        <p:nvSpPr>
          <p:cNvPr id="4" name="Rectangle 3"/>
          <p:cNvSpPr/>
          <p:nvPr/>
        </p:nvSpPr>
        <p:spPr>
          <a:xfrm>
            <a:off x="5383658" y="3371020"/>
            <a:ext cx="4695290" cy="21062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rPr>
              <a:t>Sous la supervision du Dr, </a:t>
            </a:r>
            <a:r>
              <a:rPr lang="fr-FR" sz="3600" b="1" dirty="0" err="1" smtClean="0">
                <a:solidFill>
                  <a:schemeClr val="tx1"/>
                </a:solidFill>
              </a:rPr>
              <a:t>Ing</a:t>
            </a:r>
            <a:r>
              <a:rPr lang="fr-FR" sz="3600" b="1" dirty="0" smtClean="0">
                <a:solidFill>
                  <a:schemeClr val="tx1"/>
                </a:solidFill>
              </a:rPr>
              <a:t> Nana Mbinkeu</a:t>
            </a:r>
            <a:endParaRPr lang="fr-FR" sz="3600" b="1" dirty="0">
              <a:solidFill>
                <a:schemeClr val="tx1"/>
              </a:solidFill>
            </a:endParaRPr>
          </a:p>
        </p:txBody>
      </p:sp>
      <p:cxnSp>
        <p:nvCxnSpPr>
          <p:cNvPr id="5" name="Connecteur droit 4"/>
          <p:cNvCxnSpPr>
            <a:stCxn id="3" idx="1"/>
            <a:endCxn id="3" idx="3"/>
          </p:cNvCxnSpPr>
          <p:nvPr/>
        </p:nvCxnSpPr>
        <p:spPr>
          <a:xfrm>
            <a:off x="10274" y="3449548"/>
            <a:ext cx="1219199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8" name="Connecteur droit 7"/>
          <p:cNvCxnSpPr/>
          <p:nvPr/>
        </p:nvCxnSpPr>
        <p:spPr>
          <a:xfrm>
            <a:off x="0" y="6427341"/>
            <a:ext cx="12191999" cy="0"/>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138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36713" y="-229028"/>
            <a:ext cx="8915399" cy="2262781"/>
          </a:xfrm>
        </p:spPr>
        <p:txBody>
          <a:bodyPr/>
          <a:lstStyle/>
          <a:p>
            <a:r>
              <a:rPr lang="fr-FR" dirty="0" smtClean="0"/>
              <a:t>Un Peu d’histoire sur les </a:t>
            </a:r>
            <a:r>
              <a:rPr lang="fr-FR" dirty="0" err="1"/>
              <a:t>F</a:t>
            </a:r>
            <a:r>
              <a:rPr lang="fr-FR" dirty="0" err="1" smtClean="0"/>
              <a:t>rameworks</a:t>
            </a:r>
            <a:r>
              <a:rPr lang="fr-FR" dirty="0" smtClean="0"/>
              <a:t> PHP</a:t>
            </a:r>
            <a:endParaRPr lang="fr-FR" dirty="0"/>
          </a:p>
        </p:txBody>
      </p:sp>
      <p:sp>
        <p:nvSpPr>
          <p:cNvPr id="3" name="Sous-titre 2"/>
          <p:cNvSpPr>
            <a:spLocks noGrp="1"/>
          </p:cNvSpPr>
          <p:nvPr>
            <p:ph type="subTitle" idx="1"/>
          </p:nvPr>
        </p:nvSpPr>
        <p:spPr>
          <a:xfrm>
            <a:off x="1104900" y="2433803"/>
            <a:ext cx="10820399" cy="4214647"/>
          </a:xfrm>
        </p:spPr>
        <p:txBody>
          <a:bodyPr>
            <a:normAutofit fontScale="85000" lnSpcReduction="10000"/>
          </a:bodyPr>
          <a:lstStyle/>
          <a:p>
            <a:pPr algn="l"/>
            <a:r>
              <a:rPr lang="fr-FR" dirty="0"/>
              <a:t>En  France,  les  principaux  autres  Framework  que l’on trouve sur le marché des applications    professionnelles sont les suivants : </a:t>
            </a:r>
          </a:p>
          <a:p>
            <a:pPr algn="l"/>
            <a:r>
              <a:rPr lang="fr-FR" dirty="0"/>
              <a:t>• </a:t>
            </a:r>
            <a:r>
              <a:rPr lang="fr-FR" b="1" dirty="0" err="1"/>
              <a:t>Symfony</a:t>
            </a:r>
            <a:r>
              <a:rPr lang="fr-FR" dirty="0"/>
              <a:t> : un  projet  mûr  qui  propose  une architecture solide, mais légèrement plus rigide. Il  est  appuyé  par  une  grande  communauté d’utilisateurs ainsi qu’une entreprise (</a:t>
            </a:r>
            <a:r>
              <a:rPr lang="fr-FR" dirty="0" err="1"/>
              <a:t>Sensio</a:t>
            </a:r>
            <a:r>
              <a:rPr lang="fr-FR" dirty="0"/>
              <a:t>).</a:t>
            </a:r>
          </a:p>
          <a:p>
            <a:pPr algn="l"/>
            <a:r>
              <a:rPr lang="fr-FR" dirty="0"/>
              <a:t>• </a:t>
            </a:r>
            <a:r>
              <a:rPr lang="fr-FR" b="1" dirty="0"/>
              <a:t>Prado</a:t>
            </a:r>
            <a:r>
              <a:rPr lang="fr-FR" dirty="0"/>
              <a:t> : un framework sérieux qui propose une architecture intéressante et un fonctionnement</a:t>
            </a:r>
          </a:p>
          <a:p>
            <a:pPr algn="l"/>
            <a:r>
              <a:rPr lang="fr-FR" dirty="0"/>
              <a:t>Très spécifique.</a:t>
            </a:r>
          </a:p>
          <a:p>
            <a:pPr algn="l"/>
            <a:r>
              <a:rPr lang="fr-FR" dirty="0"/>
              <a:t>• </a:t>
            </a:r>
            <a:r>
              <a:rPr lang="fr-FR" b="1" dirty="0" err="1"/>
              <a:t>Copix</a:t>
            </a:r>
            <a:r>
              <a:rPr lang="fr-FR" dirty="0"/>
              <a:t> : un projet mûr à destination du monde professionnel, qui est capable de répondre à de</a:t>
            </a:r>
          </a:p>
          <a:p>
            <a:pPr algn="l"/>
            <a:r>
              <a:rPr lang="fr-FR" dirty="0"/>
              <a:t>nombreux besoins</a:t>
            </a:r>
            <a:r>
              <a:rPr lang="fr-FR" dirty="0" smtClean="0"/>
              <a:t>.</a:t>
            </a:r>
          </a:p>
          <a:p>
            <a:pPr algn="l"/>
            <a:r>
              <a:rPr lang="fr-FR" dirty="0" smtClean="0"/>
              <a:t>• </a:t>
            </a:r>
            <a:r>
              <a:rPr lang="fr-FR" b="1" dirty="0" err="1"/>
              <a:t>Jelix</a:t>
            </a:r>
            <a:r>
              <a:rPr lang="fr-FR" dirty="0"/>
              <a:t> : un  framework  français,  comme  </a:t>
            </a:r>
            <a:r>
              <a:rPr lang="fr-FR" dirty="0" err="1"/>
              <a:t>Copix</a:t>
            </a:r>
            <a:r>
              <a:rPr lang="fr-FR" dirty="0"/>
              <a:t>, de bonne qualité.</a:t>
            </a:r>
          </a:p>
          <a:p>
            <a:pPr algn="l"/>
            <a:r>
              <a:rPr lang="fr-FR" dirty="0"/>
              <a:t>• </a:t>
            </a:r>
            <a:r>
              <a:rPr lang="fr-FR" b="1" dirty="0" err="1"/>
              <a:t>CodeIgniter</a:t>
            </a:r>
            <a:r>
              <a:rPr lang="fr-FR" dirty="0"/>
              <a:t> :  un  framework  de  plus  en  plus populaire  pour  sa  simplicité  et  ses  performances.</a:t>
            </a:r>
          </a:p>
          <a:p>
            <a:pPr algn="l"/>
            <a:r>
              <a:rPr lang="fr-FR" dirty="0"/>
              <a:t>La  souplesse  de  Zend  Framework  est  telle  que, quelle que soit la  base  choisie, une collaboration cohérente  peut  être  mise  en  place  avec  d’autres Framework ou composants.</a:t>
            </a:r>
          </a:p>
        </p:txBody>
      </p:sp>
    </p:spTree>
    <p:extLst>
      <p:ext uri="{BB962C8B-B14F-4D97-AF65-F5344CB8AC3E}">
        <p14:creationId xmlns:p14="http://schemas.microsoft.com/office/powerpoint/2010/main" val="1621319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Installation de Zend Framework </a:t>
            </a:r>
            <a:br>
              <a:rPr lang="fr-FR" b="1" dirty="0"/>
            </a:br>
            <a:endParaRPr lang="fr-FR" dirty="0"/>
          </a:p>
        </p:txBody>
      </p:sp>
      <p:sp>
        <p:nvSpPr>
          <p:cNvPr id="3" name="Espace réservé du contenu 2"/>
          <p:cNvSpPr>
            <a:spLocks noGrp="1"/>
          </p:cNvSpPr>
          <p:nvPr>
            <p:ph idx="1"/>
          </p:nvPr>
        </p:nvSpPr>
        <p:spPr>
          <a:xfrm>
            <a:off x="457200" y="1254124"/>
            <a:ext cx="11087100" cy="4994275"/>
          </a:xfrm>
        </p:spPr>
        <p:txBody>
          <a:bodyPr>
            <a:normAutofit lnSpcReduction="10000"/>
          </a:bodyPr>
          <a:lstStyle/>
          <a:p>
            <a:r>
              <a:rPr lang="fr-FR" b="1" dirty="0"/>
              <a:t>Téléchargement du paquet Zend Compressé.</a:t>
            </a:r>
          </a:p>
          <a:p>
            <a:pPr marL="0" indent="0">
              <a:buNone/>
            </a:pPr>
            <a:r>
              <a:rPr lang="fr-FR" dirty="0"/>
              <a:t>Télécharger la dernière version du paquet Zend à l’url suivante : </a:t>
            </a:r>
            <a:r>
              <a:rPr lang="fr-FR" u="sng" dirty="0">
                <a:hlinkClick r:id="rId2"/>
              </a:rPr>
              <a:t>http://framework.zend.com</a:t>
            </a:r>
            <a:r>
              <a:rPr lang="fr-FR" dirty="0"/>
              <a:t> c’est l’adresse du site officiel.</a:t>
            </a:r>
          </a:p>
          <a:p>
            <a:pPr marL="0" indent="0">
              <a:buNone/>
            </a:pPr>
            <a:r>
              <a:rPr lang="fr-FR" dirty="0"/>
              <a:t>Créer un dossier qu’on appellera Library dans C:/wamp/ </a:t>
            </a:r>
          </a:p>
          <a:p>
            <a:pPr marL="0" indent="0">
              <a:buNone/>
            </a:pPr>
            <a:r>
              <a:rPr lang="fr-FR" dirty="0" smtClean="0"/>
              <a:t>Décompresser </a:t>
            </a:r>
            <a:r>
              <a:rPr lang="fr-FR" dirty="0"/>
              <a:t>le fichier télécharger et copier le fichier « </a:t>
            </a:r>
            <a:r>
              <a:rPr lang="fr-FR" dirty="0" err="1"/>
              <a:t>library</a:t>
            </a:r>
            <a:r>
              <a:rPr lang="fr-FR" dirty="0"/>
              <a:t> » de zend framework dans le dossier C:/</a:t>
            </a:r>
            <a:r>
              <a:rPr lang="fr-FR" dirty="0" smtClean="0"/>
              <a:t>www/Library</a:t>
            </a:r>
          </a:p>
          <a:p>
            <a:r>
              <a:rPr lang="fr-FR" b="1" dirty="0"/>
              <a:t>Configuration du serveur apache</a:t>
            </a:r>
          </a:p>
          <a:p>
            <a:pPr marL="0" indent="0">
              <a:buNone/>
            </a:pPr>
            <a:r>
              <a:rPr lang="fr-FR" dirty="0"/>
              <a:t>Aller dans le fichier php.ini et modifier la directive </a:t>
            </a:r>
            <a:r>
              <a:rPr lang="fr-FR" dirty="0" err="1"/>
              <a:t>include_path</a:t>
            </a:r>
            <a:endParaRPr lang="fr-FR" dirty="0"/>
          </a:p>
          <a:p>
            <a:pPr marL="0" indent="0">
              <a:buNone/>
            </a:pPr>
            <a:r>
              <a:rPr lang="en-US" b="1" dirty="0" err="1"/>
              <a:t>include_path</a:t>
            </a:r>
            <a:r>
              <a:rPr lang="en-US" b="1" dirty="0"/>
              <a:t> = ".;C:/www/Library/library"</a:t>
            </a:r>
            <a:endParaRPr lang="fr-FR" dirty="0"/>
          </a:p>
          <a:p>
            <a:pPr marL="0" indent="0">
              <a:buNone/>
            </a:pPr>
            <a:r>
              <a:rPr lang="fr-FR" dirty="0"/>
              <a:t>Redémarrez apache et le tour est joué, le framework zend est installé et configuré.</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4311428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SGBD utilisables par Zend Framework</a:t>
            </a:r>
          </a:p>
        </p:txBody>
      </p:sp>
      <p:sp>
        <p:nvSpPr>
          <p:cNvPr id="3" name="Espace réservé du contenu 2"/>
          <p:cNvSpPr>
            <a:spLocks noGrp="1"/>
          </p:cNvSpPr>
          <p:nvPr>
            <p:ph idx="1"/>
          </p:nvPr>
        </p:nvSpPr>
        <p:spPr/>
        <p:txBody>
          <a:bodyPr>
            <a:normAutofit/>
          </a:bodyPr>
          <a:lstStyle/>
          <a:p>
            <a:pPr marL="0" indent="0">
              <a:buNone/>
            </a:pPr>
            <a:r>
              <a:rPr lang="fr-FR" dirty="0"/>
              <a:t>Zend Framework propose le support des SGBD via PDO. </a:t>
            </a:r>
            <a:r>
              <a:rPr lang="fr-FR" dirty="0" smtClean="0"/>
              <a:t> (PDO</a:t>
            </a:r>
            <a:r>
              <a:rPr lang="fr-FR" dirty="0"/>
              <a:t> : PHP  Data  </a:t>
            </a:r>
            <a:r>
              <a:rPr lang="fr-FR" dirty="0" smtClean="0"/>
              <a:t>Object)</a:t>
            </a:r>
          </a:p>
          <a:p>
            <a:pPr marL="0" indent="0">
              <a:buNone/>
            </a:pPr>
            <a:r>
              <a:rPr lang="fr-FR" dirty="0" smtClean="0"/>
              <a:t>Quelques un de ces SGBD sont: </a:t>
            </a:r>
          </a:p>
          <a:p>
            <a:pPr marL="0" indent="0">
              <a:buNone/>
            </a:pPr>
            <a:r>
              <a:rPr lang="fr-FR" sz="4800" dirty="0" err="1"/>
              <a:t>MySql</a:t>
            </a:r>
            <a:r>
              <a:rPr lang="fr-FR" sz="4800" dirty="0"/>
              <a:t>, Microsoft SQL Server, Oracle, </a:t>
            </a:r>
            <a:r>
              <a:rPr lang="fr-FR" sz="4800" dirty="0" err="1"/>
              <a:t>PostgreSQL</a:t>
            </a:r>
            <a:r>
              <a:rPr lang="fr-FR" sz="4800" dirty="0"/>
              <a:t>, </a:t>
            </a:r>
            <a:r>
              <a:rPr lang="fr-FR" sz="4800" dirty="0" err="1"/>
              <a:t>SQLite</a:t>
            </a:r>
            <a:r>
              <a:rPr lang="fr-FR" sz="4800" dirty="0"/>
              <a:t>, IBM DB2 et </a:t>
            </a:r>
            <a:r>
              <a:rPr lang="fr-FR" sz="4800" dirty="0" err="1"/>
              <a:t>Informix</a:t>
            </a:r>
            <a:r>
              <a:rPr lang="fr-FR" sz="4800" dirty="0"/>
              <a:t> </a:t>
            </a:r>
            <a:r>
              <a:rPr lang="fr-FR" sz="4800" dirty="0" err="1"/>
              <a:t>Dynamic</a:t>
            </a:r>
            <a:r>
              <a:rPr lang="fr-FR" sz="4800" dirty="0"/>
              <a:t> Server (IDS)</a:t>
            </a:r>
          </a:p>
          <a:p>
            <a:pPr marL="0" indent="0">
              <a:buNone/>
            </a:pPr>
            <a:endParaRPr lang="fr-FR" dirty="0"/>
          </a:p>
        </p:txBody>
      </p:sp>
    </p:spTree>
    <p:extLst>
      <p:ext uri="{BB962C8B-B14F-4D97-AF65-F5344CB8AC3E}">
        <p14:creationId xmlns:p14="http://schemas.microsoft.com/office/powerpoint/2010/main" val="903336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Manipulation de la base de données avec Zend Framework </a:t>
            </a:r>
          </a:p>
        </p:txBody>
      </p:sp>
      <p:sp>
        <p:nvSpPr>
          <p:cNvPr id="3" name="Espace réservé du contenu 2"/>
          <p:cNvSpPr>
            <a:spLocks noGrp="1"/>
          </p:cNvSpPr>
          <p:nvPr>
            <p:ph idx="1"/>
          </p:nvPr>
        </p:nvSpPr>
        <p:spPr>
          <a:xfrm>
            <a:off x="838200" y="1690688"/>
            <a:ext cx="11010900" cy="4710113"/>
          </a:xfrm>
        </p:spPr>
        <p:txBody>
          <a:bodyPr>
            <a:normAutofit fontScale="85000" lnSpcReduction="20000"/>
          </a:bodyPr>
          <a:lstStyle/>
          <a:p>
            <a:pPr marL="0" indent="0">
              <a:buNone/>
            </a:pPr>
            <a:r>
              <a:rPr lang="fr-FR" b="1" i="1" dirty="0"/>
              <a:t>Connexion à une Base de données avec Zend Framework</a:t>
            </a:r>
          </a:p>
          <a:p>
            <a:pPr marL="0" indent="0">
              <a:buNone/>
            </a:pPr>
            <a:r>
              <a:rPr lang="fr-FR" dirty="0"/>
              <a:t>Avant de manipuler une base de données il faut d’abord avoir une connexion à la base de donnée. Pour créer une connexion à une base de données on utilise le code suivant :</a:t>
            </a:r>
          </a:p>
          <a:p>
            <a:pPr marL="0" indent="0">
              <a:buNone/>
            </a:pPr>
            <a:r>
              <a:rPr lang="fr-FR" dirty="0"/>
              <a:t>&lt;?</a:t>
            </a:r>
            <a:r>
              <a:rPr lang="fr-FR" dirty="0" err="1"/>
              <a:t>php</a:t>
            </a:r>
            <a:endParaRPr lang="fr-FR" dirty="0"/>
          </a:p>
          <a:p>
            <a:pPr marL="0" indent="0">
              <a:buNone/>
            </a:pPr>
            <a:r>
              <a:rPr lang="fr-FR" dirty="0"/>
              <a:t>$</a:t>
            </a:r>
            <a:r>
              <a:rPr lang="fr-FR" dirty="0" err="1"/>
              <a:t>db</a:t>
            </a:r>
            <a:r>
              <a:rPr lang="fr-FR" dirty="0"/>
              <a:t> = new </a:t>
            </a:r>
            <a:r>
              <a:rPr lang="fr-FR" dirty="0" err="1"/>
              <a:t>Zend_Db_Adapter_Pdo_Mysql</a:t>
            </a:r>
            <a:r>
              <a:rPr lang="fr-FR" dirty="0"/>
              <a:t>(</a:t>
            </a:r>
            <a:r>
              <a:rPr lang="fr-FR" dirty="0" err="1"/>
              <a:t>array</a:t>
            </a:r>
            <a:r>
              <a:rPr lang="fr-FR" dirty="0"/>
              <a:t>(</a:t>
            </a:r>
          </a:p>
          <a:p>
            <a:pPr marL="0" indent="0">
              <a:buNone/>
            </a:pPr>
            <a:r>
              <a:rPr lang="fr-FR" dirty="0"/>
              <a:t>    'host '    =&gt; '127.0.0.1',</a:t>
            </a:r>
          </a:p>
          <a:p>
            <a:pPr marL="0" indent="0">
              <a:buNone/>
            </a:pPr>
            <a:r>
              <a:rPr lang="fr-FR" dirty="0"/>
              <a:t>    '</a:t>
            </a:r>
            <a:r>
              <a:rPr lang="fr-FR" dirty="0" err="1"/>
              <a:t>username</a:t>
            </a:r>
            <a:r>
              <a:rPr lang="fr-FR" dirty="0"/>
              <a:t>' =&gt; '</a:t>
            </a:r>
            <a:r>
              <a:rPr lang="fr-FR" dirty="0" err="1"/>
              <a:t>root</a:t>
            </a:r>
            <a:r>
              <a:rPr lang="fr-FR" dirty="0"/>
              <a:t>',</a:t>
            </a:r>
          </a:p>
          <a:p>
            <a:pPr marL="0" indent="0">
              <a:buNone/>
            </a:pPr>
            <a:r>
              <a:rPr lang="fr-FR" dirty="0"/>
              <a:t>    '</a:t>
            </a:r>
            <a:r>
              <a:rPr lang="fr-FR" dirty="0" err="1"/>
              <a:t>password</a:t>
            </a:r>
            <a:r>
              <a:rPr lang="fr-FR" dirty="0"/>
              <a:t>' =&gt; '',</a:t>
            </a:r>
          </a:p>
          <a:p>
            <a:pPr marL="0" indent="0">
              <a:buNone/>
            </a:pPr>
            <a:r>
              <a:rPr lang="fr-FR" dirty="0"/>
              <a:t>    '</a:t>
            </a:r>
            <a:r>
              <a:rPr lang="fr-FR" dirty="0" err="1"/>
              <a:t>dbname</a:t>
            </a:r>
            <a:r>
              <a:rPr lang="fr-FR" dirty="0"/>
              <a:t>'   =&gt; 'mysql'</a:t>
            </a:r>
          </a:p>
          <a:p>
            <a:pPr marL="0" indent="0">
              <a:buNone/>
            </a:pPr>
            <a:r>
              <a:rPr lang="fr-FR" dirty="0" smtClean="0"/>
              <a:t>));</a:t>
            </a:r>
          </a:p>
          <a:p>
            <a:pPr marL="0" indent="0">
              <a:buNone/>
            </a:pPr>
            <a:r>
              <a:rPr lang="fr-FR" dirty="0"/>
              <a:t>La classe </a:t>
            </a:r>
            <a:r>
              <a:rPr lang="fr-FR" dirty="0" err="1"/>
              <a:t>Zend_DB</a:t>
            </a:r>
            <a:r>
              <a:rPr lang="fr-FR" dirty="0"/>
              <a:t> propose une méthode statique </a:t>
            </a:r>
            <a:r>
              <a:rPr lang="fr-FR" b="1" dirty="0" err="1"/>
              <a:t>factory</a:t>
            </a:r>
            <a:r>
              <a:rPr lang="fr-FR" b="1" dirty="0"/>
              <a:t>() </a:t>
            </a:r>
            <a:r>
              <a:rPr lang="fr-FR" dirty="0"/>
              <a:t>qui peut faire exactement la même chose. Elle apporte cependant plus de flexibilité si l’on souhaite changer de SGBD dans le futur.</a:t>
            </a:r>
          </a:p>
          <a:p>
            <a:pPr marL="0" indent="0">
              <a:buNone/>
            </a:pPr>
            <a:endParaRPr lang="fr-FR" dirty="0"/>
          </a:p>
        </p:txBody>
      </p:sp>
    </p:spTree>
    <p:extLst>
      <p:ext uri="{BB962C8B-B14F-4D97-AF65-F5344CB8AC3E}">
        <p14:creationId xmlns:p14="http://schemas.microsoft.com/office/powerpoint/2010/main" val="358608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2725"/>
            <a:ext cx="10515600" cy="1025525"/>
          </a:xfrm>
        </p:spPr>
        <p:txBody>
          <a:bodyPr>
            <a:normAutofit fontScale="90000"/>
          </a:bodyPr>
          <a:lstStyle/>
          <a:p>
            <a:r>
              <a:rPr lang="fr-FR" b="1" dirty="0" smtClean="0"/>
              <a:t>Manipulation de la base de données avec Zend Framework </a:t>
            </a:r>
            <a:endParaRPr lang="fr-FR" dirty="0"/>
          </a:p>
        </p:txBody>
      </p:sp>
      <p:sp>
        <p:nvSpPr>
          <p:cNvPr id="3" name="Espace réservé du contenu 2"/>
          <p:cNvSpPr>
            <a:spLocks noGrp="1"/>
          </p:cNvSpPr>
          <p:nvPr>
            <p:ph idx="1"/>
          </p:nvPr>
        </p:nvSpPr>
        <p:spPr>
          <a:xfrm>
            <a:off x="571072" y="1114960"/>
            <a:ext cx="10515600" cy="4351338"/>
          </a:xfrm>
        </p:spPr>
        <p:txBody>
          <a:bodyPr/>
          <a:lstStyle/>
          <a:p>
            <a:pPr marL="0" indent="0">
              <a:buNone/>
            </a:pPr>
            <a:r>
              <a:rPr lang="fr-FR" b="1" i="1" dirty="0"/>
              <a:t>Envoyer une requête  à la </a:t>
            </a:r>
            <a:r>
              <a:rPr lang="fr-FR" b="1" i="1" dirty="0" err="1"/>
              <a:t>database</a:t>
            </a:r>
            <a:r>
              <a:rPr lang="fr-FR" b="1" i="1" dirty="0"/>
              <a:t> et </a:t>
            </a:r>
            <a:r>
              <a:rPr lang="fr-FR" b="1" i="1" dirty="0" smtClean="0"/>
              <a:t>récupérer</a:t>
            </a:r>
          </a:p>
          <a:p>
            <a:pPr marL="0" indent="0">
              <a:buNone/>
            </a:pPr>
            <a:r>
              <a:rPr lang="fr-FR" sz="2000" dirty="0"/>
              <a:t>Pour envoyer une requête on utilise la méthode </a:t>
            </a:r>
            <a:r>
              <a:rPr lang="fr-FR" sz="2000" b="1" i="1" dirty="0" err="1"/>
              <a:t>fetch</a:t>
            </a:r>
            <a:r>
              <a:rPr lang="fr-FR" sz="2000" dirty="0"/>
              <a:t> chargée d’envoyer  une requête et d’en récupérer les résultats</a:t>
            </a:r>
            <a:r>
              <a:rPr lang="fr-FR" sz="2000" dirty="0" smtClean="0"/>
              <a:t>. Pour plus de précision on peut utiliser les différentes sous méthodes </a:t>
            </a:r>
            <a:r>
              <a:rPr lang="fr-FR" sz="2000" dirty="0" err="1" smtClean="0"/>
              <a:t>fetch</a:t>
            </a:r>
            <a:r>
              <a:rPr lang="fr-FR" sz="2000" dirty="0" smtClean="0"/>
              <a:t> suivantes:</a:t>
            </a:r>
            <a:endParaRPr lang="fr-FR" sz="2000" dirty="0"/>
          </a:p>
          <a:p>
            <a:pPr marL="0" indent="0">
              <a:buNone/>
            </a:pPr>
            <a:endParaRPr lang="fr-FR" dirty="0" smtClean="0"/>
          </a:p>
          <a:p>
            <a:pPr marL="0" indent="0">
              <a:buNone/>
            </a:pPr>
            <a:endParaRPr lang="fr-FR" dirty="0" smtClean="0"/>
          </a:p>
        </p:txBody>
      </p:sp>
      <p:graphicFrame>
        <p:nvGraphicFramePr>
          <p:cNvPr id="4" name="Tableau 3"/>
          <p:cNvGraphicFramePr>
            <a:graphicFrameLocks noGrp="1"/>
          </p:cNvGraphicFramePr>
          <p:nvPr>
            <p:extLst>
              <p:ext uri="{D42A27DB-BD31-4B8C-83A1-F6EECF244321}">
                <p14:modId xmlns:p14="http://schemas.microsoft.com/office/powerpoint/2010/main" val="1699847811"/>
              </p:ext>
            </p:extLst>
          </p:nvPr>
        </p:nvGraphicFramePr>
        <p:xfrm>
          <a:off x="1701229" y="2263213"/>
          <a:ext cx="8313934" cy="3568006"/>
        </p:xfrm>
        <a:graphic>
          <a:graphicData uri="http://schemas.openxmlformats.org/drawingml/2006/table">
            <a:tbl>
              <a:tblPr>
                <a:tableStyleId>{5C22544A-7EE6-4342-B048-85BDC9FD1C3A}</a:tableStyleId>
              </a:tblPr>
              <a:tblGrid>
                <a:gridCol w="3134400"/>
                <a:gridCol w="5179534"/>
              </a:tblGrid>
              <a:tr h="386534">
                <a:tc>
                  <a:txBody>
                    <a:bodyPr/>
                    <a:lstStyle/>
                    <a:p>
                      <a:pPr algn="ctr">
                        <a:lnSpc>
                          <a:spcPct val="107000"/>
                        </a:lnSpc>
                        <a:spcAft>
                          <a:spcPts val="0"/>
                        </a:spcAft>
                      </a:pPr>
                      <a:r>
                        <a:rPr lang="fr-FR" sz="1100" dirty="0">
                          <a:effectLst/>
                        </a:rPr>
                        <a:t>Sous méthodes </a:t>
                      </a:r>
                      <a:r>
                        <a:rPr lang="fr-FR" sz="1100" dirty="0" err="1">
                          <a:effectLst/>
                        </a:rPr>
                        <a:t>fetch</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Action effectué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5823">
                <a:tc>
                  <a:txBody>
                    <a:bodyPr/>
                    <a:lstStyle/>
                    <a:p>
                      <a:pPr algn="ctr">
                        <a:lnSpc>
                          <a:spcPct val="107000"/>
                        </a:lnSpc>
                        <a:spcAft>
                          <a:spcPts val="0"/>
                        </a:spcAft>
                      </a:pPr>
                      <a:r>
                        <a:rPr lang="fr-FR" sz="1100">
                          <a:effectLst/>
                        </a:rPr>
                        <a:t>fetchAll()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Récupère tous les résultats.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5823">
                <a:tc>
                  <a:txBody>
                    <a:bodyPr/>
                    <a:lstStyle/>
                    <a:p>
                      <a:pPr algn="ctr">
                        <a:lnSpc>
                          <a:spcPct val="107000"/>
                        </a:lnSpc>
                        <a:spcAft>
                          <a:spcPts val="0"/>
                        </a:spcAft>
                      </a:pPr>
                      <a:r>
                        <a:rPr lang="fr-FR" sz="1100" dirty="0" err="1">
                          <a:effectLst/>
                        </a:rPr>
                        <a:t>fetchRow</a:t>
                      </a:r>
                      <a:r>
                        <a:rPr lang="fr-FR" sz="110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Récupère le premier jeu de résultats.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7579">
                <a:tc>
                  <a:txBody>
                    <a:bodyPr/>
                    <a:lstStyle/>
                    <a:p>
                      <a:pPr algn="ctr">
                        <a:lnSpc>
                          <a:spcPct val="107000"/>
                        </a:lnSpc>
                        <a:spcAft>
                          <a:spcPts val="0"/>
                        </a:spcAft>
                      </a:pPr>
                      <a:r>
                        <a:rPr lang="fr-FR" sz="1100" dirty="0" err="1">
                          <a:effectLst/>
                        </a:rPr>
                        <a:t>fetchCol</a:t>
                      </a:r>
                      <a:r>
                        <a:rPr lang="fr-FR" sz="110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Récupère tous les résultats, mais uniquement la première colonne demandée.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4668">
                <a:tc>
                  <a:txBody>
                    <a:bodyPr/>
                    <a:lstStyle/>
                    <a:p>
                      <a:pPr algn="ctr">
                        <a:lnSpc>
                          <a:spcPct val="107000"/>
                        </a:lnSpc>
                        <a:spcAft>
                          <a:spcPts val="0"/>
                        </a:spcAft>
                      </a:pPr>
                      <a:r>
                        <a:rPr lang="fr-FR" sz="1100">
                          <a:effectLst/>
                        </a:rPr>
                        <a:t>fetchOne() = fetchRow()+fetchCol()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Retourne la première colonne du premier jeu de résultats.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7579">
                <a:tc>
                  <a:txBody>
                    <a:bodyPr/>
                    <a:lstStyle/>
                    <a:p>
                      <a:pPr algn="ctr">
                        <a:lnSpc>
                          <a:spcPct val="107000"/>
                        </a:lnSpc>
                        <a:spcAft>
                          <a:spcPts val="0"/>
                        </a:spcAft>
                      </a:pPr>
                      <a:r>
                        <a:rPr lang="fr-FR" sz="1100" dirty="0" err="1">
                          <a:effectLst/>
                        </a:rPr>
                        <a:t>fetchPairs</a:t>
                      </a:r>
                      <a:r>
                        <a:rPr lang="fr-FR" sz="110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Récupère le résultat sous forme de tableau associatif. La conne 1 est en index, la colonne 2 en résultat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60732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Exemple de récupération de résultat suite  à une requête SELECT</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a:latin typeface="Arabic Typesetting" panose="03020402040406030203" pitchFamily="66" charset="-78"/>
                <a:cs typeface="Arabic Typesetting" panose="03020402040406030203" pitchFamily="66" charset="-78"/>
              </a:rPr>
              <a:t>&lt; ?</a:t>
            </a:r>
            <a:r>
              <a:rPr lang="fr-FR" dirty="0" err="1">
                <a:latin typeface="Arabic Typesetting" panose="03020402040406030203" pitchFamily="66" charset="-78"/>
                <a:cs typeface="Arabic Typesetting" panose="03020402040406030203" pitchFamily="66" charset="-78"/>
              </a:rPr>
              <a:t>php</a:t>
            </a:r>
            <a:r>
              <a:rPr lang="fr-FR" dirty="0">
                <a:latin typeface="Arabic Typesetting" panose="03020402040406030203" pitchFamily="66" charset="-78"/>
                <a:cs typeface="Arabic Typesetting" panose="03020402040406030203" pitchFamily="66" charset="-78"/>
              </a:rPr>
              <a:t> // Inclusion du composant </a:t>
            </a:r>
            <a:r>
              <a:rPr lang="fr-FR" dirty="0" err="1">
                <a:latin typeface="Arabic Typesetting" panose="03020402040406030203" pitchFamily="66" charset="-78"/>
                <a:cs typeface="Arabic Typesetting" panose="03020402040406030203" pitchFamily="66" charset="-78"/>
              </a:rPr>
              <a:t>Zend_Loader</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include 'Zend/</a:t>
            </a:r>
            <a:r>
              <a:rPr lang="en-US" dirty="0" err="1">
                <a:latin typeface="Arabic Typesetting" panose="03020402040406030203" pitchFamily="66" charset="-78"/>
                <a:cs typeface="Arabic Typesetting" panose="03020402040406030203" pitchFamily="66" charset="-78"/>
              </a:rPr>
              <a:t>Db</a:t>
            </a:r>
            <a:r>
              <a:rPr lang="en-US" dirty="0">
                <a:latin typeface="Arabic Typesetting" panose="03020402040406030203" pitchFamily="66" charset="-78"/>
                <a:cs typeface="Arabic Typesetting" panose="03020402040406030203" pitchFamily="66" charset="-78"/>
              </a:rPr>
              <a:t>/Adapter/</a:t>
            </a:r>
            <a:r>
              <a:rPr lang="en-US" dirty="0" err="1">
                <a:latin typeface="Arabic Typesetting" panose="03020402040406030203" pitchFamily="66" charset="-78"/>
                <a:cs typeface="Arabic Typesetting" panose="03020402040406030203" pitchFamily="66" charset="-78"/>
              </a:rPr>
              <a:t>Pdo</a:t>
            </a:r>
            <a:r>
              <a:rPr lang="en-US" dirty="0">
                <a:latin typeface="Arabic Typesetting" panose="03020402040406030203" pitchFamily="66" charset="-78"/>
                <a:cs typeface="Arabic Typesetting" panose="03020402040406030203" pitchFamily="66" charset="-78"/>
              </a:rPr>
              <a:t>/</a:t>
            </a:r>
            <a:r>
              <a:rPr lang="en-US" dirty="0" err="1">
                <a:latin typeface="Arabic Typesetting" panose="03020402040406030203" pitchFamily="66" charset="-78"/>
                <a:cs typeface="Arabic Typesetting" panose="03020402040406030203" pitchFamily="66" charset="-78"/>
              </a:rPr>
              <a:t>Mysql.php</a:t>
            </a: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include 'Zend/</a:t>
            </a:r>
            <a:r>
              <a:rPr lang="en-US" dirty="0" err="1">
                <a:latin typeface="Arabic Typesetting" panose="03020402040406030203" pitchFamily="66" charset="-78"/>
                <a:cs typeface="Arabic Typesetting" panose="03020402040406030203" pitchFamily="66" charset="-78"/>
              </a:rPr>
              <a:t>Debug.php</a:t>
            </a: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a:t>
            </a:r>
            <a:r>
              <a:rPr lang="en-US" dirty="0" err="1">
                <a:latin typeface="Arabic Typesetting" panose="03020402040406030203" pitchFamily="66" charset="-78"/>
                <a:cs typeface="Arabic Typesetting" panose="03020402040406030203" pitchFamily="66" charset="-78"/>
              </a:rPr>
              <a:t>db</a:t>
            </a:r>
            <a:r>
              <a:rPr lang="en-US" dirty="0">
                <a:latin typeface="Arabic Typesetting" panose="03020402040406030203" pitchFamily="66" charset="-78"/>
                <a:cs typeface="Arabic Typesetting" panose="03020402040406030203" pitchFamily="66" charset="-78"/>
              </a:rPr>
              <a:t> = new </a:t>
            </a:r>
            <a:r>
              <a:rPr lang="en-US" dirty="0" err="1">
                <a:latin typeface="Arabic Typesetting" panose="03020402040406030203" pitchFamily="66" charset="-78"/>
                <a:cs typeface="Arabic Typesetting" panose="03020402040406030203" pitchFamily="66" charset="-78"/>
              </a:rPr>
              <a:t>Zend_Db_Adapter_Pdo_Mysql</a:t>
            </a:r>
            <a:r>
              <a:rPr lang="en-US" dirty="0">
                <a:latin typeface="Arabic Typesetting" panose="03020402040406030203" pitchFamily="66" charset="-78"/>
                <a:cs typeface="Arabic Typesetting" panose="03020402040406030203" pitchFamily="66" charset="-78"/>
              </a:rPr>
              <a:t>(array(</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'host'=&gt; '127.0.0.1',</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'username'=&gt; 'root',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'password'=&gt;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a:t>
            </a:r>
            <a:r>
              <a:rPr lang="en-US" dirty="0" err="1">
                <a:latin typeface="Arabic Typesetting" panose="03020402040406030203" pitchFamily="66" charset="-78"/>
                <a:cs typeface="Arabic Typesetting" panose="03020402040406030203" pitchFamily="66" charset="-78"/>
              </a:rPr>
              <a:t>dbname</a:t>
            </a:r>
            <a:r>
              <a:rPr lang="en-US" dirty="0">
                <a:latin typeface="Arabic Typesetting" panose="03020402040406030203" pitchFamily="66" charset="-78"/>
                <a:cs typeface="Arabic Typesetting" panose="03020402040406030203" pitchFamily="66" charset="-78"/>
              </a:rPr>
              <a:t>'=&gt;'</a:t>
            </a:r>
            <a:r>
              <a:rPr lang="en-US" dirty="0" err="1">
                <a:latin typeface="Arabic Typesetting" panose="03020402040406030203" pitchFamily="66" charset="-78"/>
                <a:cs typeface="Arabic Typesetting" panose="03020402040406030203" pitchFamily="66" charset="-78"/>
              </a:rPr>
              <a:t>zendframework</a:t>
            </a: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$query = "SELECT * FROM user";</a:t>
            </a:r>
            <a:endParaRPr lang="fr-FR" dirty="0">
              <a:latin typeface="Arabic Typesetting" panose="03020402040406030203" pitchFamily="66" charset="-78"/>
              <a:cs typeface="Arabic Typesetting" panose="03020402040406030203" pitchFamily="66" charset="-78"/>
            </a:endParaRPr>
          </a:p>
          <a:p>
            <a:pPr marL="0" indent="0">
              <a:buNone/>
            </a:pPr>
            <a:r>
              <a:rPr lang="fr-FR" dirty="0">
                <a:latin typeface="Arabic Typesetting" panose="03020402040406030203" pitchFamily="66" charset="-78"/>
                <a:cs typeface="Arabic Typesetting" panose="03020402040406030203" pitchFamily="66" charset="-78"/>
              </a:rPr>
              <a:t>$</a:t>
            </a:r>
            <a:r>
              <a:rPr lang="fr-FR" dirty="0" err="1">
                <a:latin typeface="Arabic Typesetting" panose="03020402040406030203" pitchFamily="66" charset="-78"/>
                <a:cs typeface="Arabic Typesetting" panose="03020402040406030203" pitchFamily="66" charset="-78"/>
              </a:rPr>
              <a:t>result</a:t>
            </a:r>
            <a:r>
              <a:rPr lang="fr-FR" dirty="0">
                <a:latin typeface="Arabic Typesetting" panose="03020402040406030203" pitchFamily="66" charset="-78"/>
                <a:cs typeface="Arabic Typesetting" panose="03020402040406030203" pitchFamily="66" charset="-78"/>
              </a:rPr>
              <a:t> = $</a:t>
            </a:r>
            <a:r>
              <a:rPr lang="fr-FR" dirty="0" err="1">
                <a:latin typeface="Arabic Typesetting" panose="03020402040406030203" pitchFamily="66" charset="-78"/>
                <a:cs typeface="Arabic Typesetting" panose="03020402040406030203" pitchFamily="66" charset="-78"/>
              </a:rPr>
              <a:t>db</a:t>
            </a:r>
            <a:r>
              <a:rPr lang="fr-FR" dirty="0">
                <a:latin typeface="Arabic Typesetting" panose="03020402040406030203" pitchFamily="66" charset="-78"/>
                <a:cs typeface="Arabic Typesetting" panose="03020402040406030203" pitchFamily="66" charset="-78"/>
              </a:rPr>
              <a:t>-&gt;</a:t>
            </a:r>
            <a:r>
              <a:rPr lang="fr-FR" dirty="0" err="1">
                <a:latin typeface="Arabic Typesetting" panose="03020402040406030203" pitchFamily="66" charset="-78"/>
                <a:cs typeface="Arabic Typesetting" panose="03020402040406030203" pitchFamily="66" charset="-78"/>
              </a:rPr>
              <a:t>fetchAll</a:t>
            </a:r>
            <a:r>
              <a:rPr lang="fr-FR" dirty="0">
                <a:latin typeface="Arabic Typesetting" panose="03020402040406030203" pitchFamily="66" charset="-78"/>
                <a:cs typeface="Arabic Typesetting" panose="03020402040406030203" pitchFamily="66" charset="-78"/>
              </a:rPr>
              <a:t>($</a:t>
            </a:r>
            <a:r>
              <a:rPr lang="fr-FR" dirty="0" err="1">
                <a:latin typeface="Arabic Typesetting" panose="03020402040406030203" pitchFamily="66" charset="-78"/>
                <a:cs typeface="Arabic Typesetting" panose="03020402040406030203" pitchFamily="66" charset="-78"/>
              </a:rPr>
              <a:t>query</a:t>
            </a:r>
            <a:r>
              <a:rPr lang="fr-FR" dirty="0">
                <a:latin typeface="Arabic Typesetting" panose="03020402040406030203" pitchFamily="66" charset="-78"/>
                <a:cs typeface="Arabic Typesetting" panose="03020402040406030203" pitchFamily="66" charset="-78"/>
              </a:rPr>
              <a:t>);</a:t>
            </a:r>
          </a:p>
          <a:p>
            <a:pPr marL="0" indent="0">
              <a:buNone/>
            </a:pPr>
            <a:r>
              <a:rPr lang="fr-FR" dirty="0" err="1">
                <a:latin typeface="Arabic Typesetting" panose="03020402040406030203" pitchFamily="66" charset="-78"/>
                <a:cs typeface="Arabic Typesetting" panose="03020402040406030203" pitchFamily="66" charset="-78"/>
              </a:rPr>
              <a:t>Zend_Debug</a:t>
            </a:r>
            <a:r>
              <a:rPr lang="fr-FR" dirty="0">
                <a:latin typeface="Arabic Typesetting" panose="03020402040406030203" pitchFamily="66" charset="-78"/>
                <a:cs typeface="Arabic Typesetting" panose="03020402040406030203" pitchFamily="66" charset="-78"/>
              </a:rPr>
              <a:t>::dump($</a:t>
            </a:r>
            <a:r>
              <a:rPr lang="fr-FR" dirty="0" err="1">
                <a:latin typeface="Arabic Typesetting" panose="03020402040406030203" pitchFamily="66" charset="-78"/>
                <a:cs typeface="Arabic Typesetting" panose="03020402040406030203" pitchFamily="66" charset="-78"/>
              </a:rPr>
              <a:t>result</a:t>
            </a:r>
            <a:r>
              <a:rPr lang="fr-FR" dirty="0">
                <a:latin typeface="Arabic Typesetting" panose="03020402040406030203" pitchFamily="66" charset="-78"/>
                <a:cs typeface="Arabic Typesetting" panose="03020402040406030203" pitchFamily="66" charset="-78"/>
              </a:rPr>
              <a:t>);</a:t>
            </a:r>
          </a:p>
          <a:p>
            <a:pPr marL="0" indent="0">
              <a:buNone/>
            </a:pPr>
            <a:endParaRPr lang="fr-FR" dirty="0"/>
          </a:p>
        </p:txBody>
      </p:sp>
    </p:spTree>
    <p:extLst>
      <p:ext uri="{BB962C8B-B14F-4D97-AF65-F5344CB8AC3E}">
        <p14:creationId xmlns:p14="http://schemas.microsoft.com/office/powerpoint/2010/main" val="2329142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9776" y="216613"/>
            <a:ext cx="10953750" cy="5795963"/>
          </a:xfrm>
        </p:spPr>
        <p:txBody>
          <a:bodyPr>
            <a:normAutofit fontScale="85000" lnSpcReduction="20000"/>
          </a:bodyPr>
          <a:lstStyle/>
          <a:p>
            <a:pPr marL="0" indent="0">
              <a:buNone/>
            </a:pPr>
            <a:r>
              <a:rPr lang="fr-FR" dirty="0"/>
              <a:t>Toutes les méthodes </a:t>
            </a:r>
            <a:r>
              <a:rPr lang="fr-FR" b="1" dirty="0" err="1"/>
              <a:t>fetch</a:t>
            </a:r>
            <a:r>
              <a:rPr lang="fr-FR" dirty="0"/>
              <a:t> prennent un paramètre de </a:t>
            </a:r>
            <a:r>
              <a:rPr lang="fr-FR" dirty="0" err="1"/>
              <a:t>bind</a:t>
            </a:r>
            <a:r>
              <a:rPr lang="fr-FR" dirty="0"/>
              <a:t> : il s’agit d’une chaine ou d’un tableau de chaînes à remplacer  lors de la requête. Zend Framework utilise aussi les requêtes préparées en </a:t>
            </a:r>
            <a:r>
              <a:rPr lang="fr-FR" dirty="0" smtClean="0"/>
              <a:t>permanence</a:t>
            </a:r>
          </a:p>
          <a:p>
            <a:pPr marL="0" indent="0">
              <a:buNone/>
            </a:pPr>
            <a:r>
              <a:rPr lang="fr-FR" b="1" dirty="0"/>
              <a:t>Exemple des user présent dans la BD à partir de leur id</a:t>
            </a:r>
          </a:p>
          <a:p>
            <a:pPr marL="0" indent="0">
              <a:buNone/>
            </a:pPr>
            <a:r>
              <a:rPr lang="en-US" dirty="0">
                <a:latin typeface="Arabic Typesetting" panose="03020402040406030203" pitchFamily="66" charset="-78"/>
                <a:cs typeface="Arabic Typesetting" panose="03020402040406030203" pitchFamily="66" charset="-78"/>
              </a:rPr>
              <a:t>$query = "SELECT *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FROM user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WHERE id=:id";</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a:t>
            </a:r>
            <a:r>
              <a:rPr lang="en-US" dirty="0" err="1">
                <a:latin typeface="Arabic Typesetting" panose="03020402040406030203" pitchFamily="66" charset="-78"/>
                <a:cs typeface="Arabic Typesetting" panose="03020402040406030203" pitchFamily="66" charset="-78"/>
              </a:rPr>
              <a:t>tableau_id</a:t>
            </a:r>
            <a:r>
              <a:rPr lang="en-US" dirty="0">
                <a:latin typeface="Arabic Typesetting" panose="03020402040406030203" pitchFamily="66" charset="-78"/>
                <a:cs typeface="Arabic Typesetting" panose="03020402040406030203" pitchFamily="66" charset="-78"/>
              </a:rPr>
              <a:t> = range(1, 4);</a:t>
            </a:r>
            <a:endParaRPr lang="fr-FR" dirty="0">
              <a:latin typeface="Arabic Typesetting" panose="03020402040406030203" pitchFamily="66" charset="-78"/>
              <a:cs typeface="Arabic Typesetting" panose="03020402040406030203" pitchFamily="66" charset="-78"/>
            </a:endParaRPr>
          </a:p>
          <a:p>
            <a:pPr marL="0" indent="0">
              <a:buNone/>
            </a:pPr>
            <a:r>
              <a:rPr lang="en-US" dirty="0" err="1">
                <a:latin typeface="Arabic Typesetting" panose="03020402040406030203" pitchFamily="66" charset="-78"/>
                <a:cs typeface="Arabic Typesetting" panose="03020402040406030203" pitchFamily="66" charset="-78"/>
              </a:rPr>
              <a:t>foreach</a:t>
            </a:r>
            <a:r>
              <a:rPr lang="en-US" dirty="0">
                <a:latin typeface="Arabic Typesetting" panose="03020402040406030203" pitchFamily="66" charset="-78"/>
                <a:cs typeface="Arabic Typesetting" panose="03020402040406030203" pitchFamily="66" charset="-78"/>
              </a:rPr>
              <a:t> ($</a:t>
            </a:r>
            <a:r>
              <a:rPr lang="en-US" dirty="0" err="1">
                <a:latin typeface="Arabic Typesetting" panose="03020402040406030203" pitchFamily="66" charset="-78"/>
                <a:cs typeface="Arabic Typesetting" panose="03020402040406030203" pitchFamily="66" charset="-78"/>
              </a:rPr>
              <a:t>tableau_id</a:t>
            </a:r>
            <a:r>
              <a:rPr lang="en-US" dirty="0">
                <a:latin typeface="Arabic Typesetting" panose="03020402040406030203" pitchFamily="66" charset="-78"/>
                <a:cs typeface="Arabic Typesetting" panose="03020402040406030203" pitchFamily="66" charset="-78"/>
              </a:rPr>
              <a:t> as $id)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$binds = array('id'=&gt;$id);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$result = $</a:t>
            </a:r>
            <a:r>
              <a:rPr lang="en-US" dirty="0" err="1">
                <a:latin typeface="Arabic Typesetting" panose="03020402040406030203" pitchFamily="66" charset="-78"/>
                <a:cs typeface="Arabic Typesetting" panose="03020402040406030203" pitchFamily="66" charset="-78"/>
              </a:rPr>
              <a:t>db</a:t>
            </a:r>
            <a:r>
              <a:rPr lang="en-US" dirty="0">
                <a:latin typeface="Arabic Typesetting" panose="03020402040406030203" pitchFamily="66" charset="-78"/>
                <a:cs typeface="Arabic Typesetting" panose="03020402040406030203" pitchFamily="66" charset="-78"/>
              </a:rPr>
              <a:t>-&gt;</a:t>
            </a:r>
            <a:r>
              <a:rPr lang="en-US" dirty="0" err="1">
                <a:latin typeface="Arabic Typesetting" panose="03020402040406030203" pitchFamily="66" charset="-78"/>
                <a:cs typeface="Arabic Typesetting" panose="03020402040406030203" pitchFamily="66" charset="-78"/>
              </a:rPr>
              <a:t>fetchRow</a:t>
            </a:r>
            <a:r>
              <a:rPr lang="en-US" dirty="0">
                <a:latin typeface="Arabic Typesetting" panose="03020402040406030203" pitchFamily="66" charset="-78"/>
                <a:cs typeface="Arabic Typesetting" panose="03020402040406030203" pitchFamily="66" charset="-78"/>
              </a:rPr>
              <a:t>($query, $binds);</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echo "Nom = ".$result['nom'] . "  </a:t>
            </a:r>
            <a:r>
              <a:rPr lang="en-US" dirty="0" err="1">
                <a:latin typeface="Arabic Typesetting" panose="03020402040406030203" pitchFamily="66" charset="-78"/>
                <a:cs typeface="Arabic Typesetting" panose="03020402040406030203" pitchFamily="66" charset="-78"/>
              </a:rPr>
              <a:t>Prenom</a:t>
            </a:r>
            <a:r>
              <a:rPr lang="en-US" dirty="0">
                <a:latin typeface="Arabic Typesetting" panose="03020402040406030203" pitchFamily="66" charset="-78"/>
                <a:cs typeface="Arabic Typesetting" panose="03020402040406030203" pitchFamily="66" charset="-78"/>
              </a:rPr>
              <a:t> = " . $result['</a:t>
            </a:r>
            <a:r>
              <a:rPr lang="en-US" dirty="0" err="1">
                <a:latin typeface="Arabic Typesetting" panose="03020402040406030203" pitchFamily="66" charset="-78"/>
                <a:cs typeface="Arabic Typesetting" panose="03020402040406030203" pitchFamily="66" charset="-78"/>
              </a:rPr>
              <a:t>prenom</a:t>
            </a:r>
            <a:r>
              <a:rPr lang="en-US" dirty="0">
                <a:latin typeface="Arabic Typesetting" panose="03020402040406030203" pitchFamily="66" charset="-78"/>
                <a:cs typeface="Arabic Typesetting" panose="03020402040406030203" pitchFamily="66" charset="-78"/>
              </a:rPr>
              <a:t>']. "  </a:t>
            </a:r>
            <a:r>
              <a:rPr lang="en-US" dirty="0" err="1">
                <a:latin typeface="Arabic Typesetting" panose="03020402040406030203" pitchFamily="66" charset="-78"/>
                <a:cs typeface="Arabic Typesetting" panose="03020402040406030203" pitchFamily="66" charset="-78"/>
              </a:rPr>
              <a:t>matricule</a:t>
            </a:r>
            <a:r>
              <a:rPr lang="en-US" dirty="0">
                <a:latin typeface="Arabic Typesetting" panose="03020402040406030203" pitchFamily="66" charset="-78"/>
                <a:cs typeface="Arabic Typesetting" panose="03020402040406030203" pitchFamily="66" charset="-78"/>
              </a:rPr>
              <a:t> = ". $result['</a:t>
            </a:r>
            <a:r>
              <a:rPr lang="en-US" dirty="0" err="1">
                <a:latin typeface="Arabic Typesetting" panose="03020402040406030203" pitchFamily="66" charset="-78"/>
                <a:cs typeface="Arabic Typesetting" panose="03020402040406030203" pitchFamily="66" charset="-78"/>
              </a:rPr>
              <a:t>matricule</a:t>
            </a:r>
            <a:r>
              <a:rPr lang="en-US" dirty="0">
                <a:latin typeface="Arabic Typesetting" panose="03020402040406030203" pitchFamily="66" charset="-78"/>
                <a:cs typeface="Arabic Typesetting" panose="03020402040406030203" pitchFamily="66" charset="-78"/>
              </a:rPr>
              <a:t>'] . "  id = ". $result['id'];</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a:t>
            </a:r>
            <a:r>
              <a:rPr lang="fr-FR" dirty="0" err="1">
                <a:latin typeface="Arabic Typesetting" panose="03020402040406030203" pitchFamily="66" charset="-78"/>
                <a:cs typeface="Arabic Typesetting" panose="03020402040406030203" pitchFamily="66" charset="-78"/>
              </a:rPr>
              <a:t>echo</a:t>
            </a:r>
            <a:r>
              <a:rPr lang="fr-FR" dirty="0">
                <a:latin typeface="Arabic Typesetting" panose="03020402040406030203" pitchFamily="66" charset="-78"/>
                <a:cs typeface="Arabic Typesetting" panose="03020402040406030203" pitchFamily="66" charset="-78"/>
              </a:rPr>
              <a:t> "&lt;/</a:t>
            </a:r>
            <a:r>
              <a:rPr lang="fr-FR" dirty="0" err="1">
                <a:latin typeface="Arabic Typesetting" panose="03020402040406030203" pitchFamily="66" charset="-78"/>
                <a:cs typeface="Arabic Typesetting" panose="03020402040406030203" pitchFamily="66" charset="-78"/>
              </a:rPr>
              <a:t>br</a:t>
            </a:r>
            <a:r>
              <a:rPr lang="fr-FR" dirty="0">
                <a:latin typeface="Arabic Typesetting" panose="03020402040406030203" pitchFamily="66" charset="-78"/>
                <a:cs typeface="Arabic Typesetting" panose="03020402040406030203" pitchFamily="66" charset="-78"/>
              </a:rPr>
              <a:t>&gt;";</a:t>
            </a:r>
          </a:p>
          <a:p>
            <a:pPr marL="0" indent="0">
              <a:buNone/>
            </a:pPr>
            <a:r>
              <a:rPr lang="fr-FR" dirty="0">
                <a:latin typeface="Arabic Typesetting" panose="03020402040406030203" pitchFamily="66" charset="-78"/>
                <a:cs typeface="Arabic Typesetting" panose="03020402040406030203" pitchFamily="66" charset="-78"/>
              </a:rPr>
              <a:t>	</a:t>
            </a:r>
            <a:r>
              <a:rPr lang="fr-FR" dirty="0" err="1">
                <a:latin typeface="Arabic Typesetting" panose="03020402040406030203" pitchFamily="66" charset="-78"/>
                <a:cs typeface="Arabic Typesetting" panose="03020402040406030203" pitchFamily="66" charset="-78"/>
              </a:rPr>
              <a:t>echo</a:t>
            </a:r>
            <a:r>
              <a:rPr lang="fr-FR" dirty="0">
                <a:latin typeface="Arabic Typesetting" panose="03020402040406030203" pitchFamily="66" charset="-78"/>
                <a:cs typeface="Arabic Typesetting" panose="03020402040406030203" pitchFamily="66" charset="-78"/>
              </a:rPr>
              <a:t> "&lt;/</a:t>
            </a:r>
            <a:r>
              <a:rPr lang="fr-FR" dirty="0" err="1">
                <a:latin typeface="Arabic Typesetting" panose="03020402040406030203" pitchFamily="66" charset="-78"/>
                <a:cs typeface="Arabic Typesetting" panose="03020402040406030203" pitchFamily="66" charset="-78"/>
              </a:rPr>
              <a:t>br</a:t>
            </a:r>
            <a:r>
              <a:rPr lang="fr-FR" dirty="0">
                <a:latin typeface="Arabic Typesetting" panose="03020402040406030203" pitchFamily="66" charset="-78"/>
                <a:cs typeface="Arabic Typesetting" panose="03020402040406030203" pitchFamily="66" charset="-78"/>
              </a:rPr>
              <a:t>&gt;";</a:t>
            </a:r>
          </a:p>
          <a:p>
            <a:pPr marL="0" indent="0">
              <a:buNone/>
            </a:pPr>
            <a:r>
              <a:rPr lang="fr-FR" dirty="0">
                <a:latin typeface="Arabic Typesetting" panose="03020402040406030203" pitchFamily="66" charset="-78"/>
                <a:cs typeface="Arabic Typesetting" panose="03020402040406030203" pitchFamily="66" charset="-78"/>
              </a:rPr>
              <a:t>}</a:t>
            </a:r>
          </a:p>
          <a:p>
            <a:pPr marL="0" indent="0">
              <a:buNone/>
            </a:pPr>
            <a:endParaRPr lang="fr-FR" dirty="0"/>
          </a:p>
        </p:txBody>
      </p:sp>
    </p:spTree>
    <p:extLst>
      <p:ext uri="{BB962C8B-B14F-4D97-AF65-F5344CB8AC3E}">
        <p14:creationId xmlns:p14="http://schemas.microsoft.com/office/powerpoint/2010/main" val="3362336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63663" y="293027"/>
            <a:ext cx="11144250" cy="5853113"/>
          </a:xfrm>
        </p:spPr>
        <p:txBody>
          <a:bodyPr>
            <a:normAutofit fontScale="85000" lnSpcReduction="20000"/>
          </a:bodyPr>
          <a:lstStyle/>
          <a:p>
            <a:pPr marL="0" indent="0">
              <a:buNone/>
            </a:pPr>
            <a:r>
              <a:rPr lang="fr-FR" b="1" dirty="0"/>
              <a:t>Insertion d’un élément dans une table de la base de données.</a:t>
            </a:r>
          </a:p>
          <a:p>
            <a:pPr marL="0" indent="0">
              <a:buNone/>
            </a:pPr>
            <a:r>
              <a:rPr lang="en-US" dirty="0"/>
              <a:t>try {</a:t>
            </a:r>
            <a:endParaRPr lang="fr-FR" dirty="0"/>
          </a:p>
          <a:p>
            <a:pPr marL="0" indent="0">
              <a:buNone/>
            </a:pPr>
            <a:r>
              <a:rPr lang="en-US" dirty="0"/>
              <a:t>    $data = array('nom' =&gt; 'nom a </a:t>
            </a:r>
            <a:r>
              <a:rPr lang="en-US" dirty="0" err="1"/>
              <a:t>insere</a:t>
            </a:r>
            <a:r>
              <a:rPr lang="en-US" dirty="0"/>
              <a:t>', '</a:t>
            </a:r>
            <a:r>
              <a:rPr lang="en-US" dirty="0" err="1"/>
              <a:t>prenom</a:t>
            </a:r>
            <a:r>
              <a:rPr lang="en-US" dirty="0"/>
              <a:t>' =&gt; '</a:t>
            </a:r>
            <a:r>
              <a:rPr lang="en-US" dirty="0" err="1"/>
              <a:t>prenom</a:t>
            </a:r>
            <a:r>
              <a:rPr lang="en-US" dirty="0"/>
              <a:t> a </a:t>
            </a:r>
            <a:r>
              <a:rPr lang="en-US" dirty="0" err="1"/>
              <a:t>insere</a:t>
            </a:r>
            <a:r>
              <a:rPr lang="en-US" dirty="0"/>
              <a:t>','</a:t>
            </a:r>
            <a:r>
              <a:rPr lang="en-US" dirty="0" err="1"/>
              <a:t>matricule</a:t>
            </a:r>
            <a:r>
              <a:rPr lang="en-US" dirty="0"/>
              <a:t>' =&gt; '12P200', 'id'=&gt;'5');</a:t>
            </a:r>
            <a:endParaRPr lang="fr-FR" dirty="0"/>
          </a:p>
          <a:p>
            <a:pPr marL="0" indent="0">
              <a:buNone/>
            </a:pPr>
            <a:r>
              <a:rPr lang="en-US" dirty="0"/>
              <a:t>    $count = $</a:t>
            </a:r>
            <a:r>
              <a:rPr lang="en-US" dirty="0" err="1"/>
              <a:t>db</a:t>
            </a:r>
            <a:r>
              <a:rPr lang="en-US" dirty="0"/>
              <a:t>-&gt;insert("user", $data);</a:t>
            </a:r>
            <a:endParaRPr lang="fr-FR" dirty="0"/>
          </a:p>
          <a:p>
            <a:pPr marL="0" indent="0">
              <a:buNone/>
            </a:pPr>
            <a:r>
              <a:rPr lang="en-US" dirty="0"/>
              <a:t>	</a:t>
            </a:r>
            <a:r>
              <a:rPr lang="fr-FR" dirty="0"/>
              <a:t>//Le count que vous avez ici est le nombre de lignes insérées dans la table user. </a:t>
            </a:r>
          </a:p>
          <a:p>
            <a:pPr marL="0" indent="0">
              <a:buNone/>
            </a:pPr>
            <a:r>
              <a:rPr lang="fr-FR" dirty="0"/>
              <a:t>    </a:t>
            </a:r>
            <a:r>
              <a:rPr lang="en-US" dirty="0"/>
              <a:t>echo $count . " user </a:t>
            </a:r>
            <a:r>
              <a:rPr lang="en-US" dirty="0" err="1"/>
              <a:t>insere</a:t>
            </a:r>
            <a:r>
              <a:rPr lang="en-US" dirty="0"/>
              <a:t>";</a:t>
            </a:r>
            <a:endParaRPr lang="fr-FR" dirty="0"/>
          </a:p>
          <a:p>
            <a:pPr marL="0" indent="0">
              <a:buNone/>
            </a:pPr>
            <a:r>
              <a:rPr lang="en-US" dirty="0"/>
              <a:t>	} </a:t>
            </a:r>
            <a:endParaRPr lang="fr-FR" dirty="0"/>
          </a:p>
          <a:p>
            <a:pPr marL="0" indent="0">
              <a:buNone/>
            </a:pPr>
            <a:r>
              <a:rPr lang="en-US" dirty="0"/>
              <a:t>catch (</a:t>
            </a:r>
            <a:r>
              <a:rPr lang="en-US" dirty="0" err="1"/>
              <a:t>Zend_Db_Exception</a:t>
            </a:r>
            <a:r>
              <a:rPr lang="en-US" dirty="0"/>
              <a:t> $e) {</a:t>
            </a:r>
            <a:endParaRPr lang="fr-FR" dirty="0"/>
          </a:p>
          <a:p>
            <a:pPr marL="0" indent="0">
              <a:buNone/>
            </a:pPr>
            <a:r>
              <a:rPr lang="en-US" dirty="0"/>
              <a:t>    </a:t>
            </a:r>
            <a:r>
              <a:rPr lang="en-US" dirty="0" err="1"/>
              <a:t>printf</a:t>
            </a:r>
            <a:r>
              <a:rPr lang="en-US" dirty="0"/>
              <a:t>("</a:t>
            </a:r>
            <a:r>
              <a:rPr lang="en-US" dirty="0" err="1"/>
              <a:t>erreur</a:t>
            </a:r>
            <a:r>
              <a:rPr lang="en-US" dirty="0"/>
              <a:t> de </a:t>
            </a:r>
            <a:r>
              <a:rPr lang="en-US" dirty="0" err="1"/>
              <a:t>requête</a:t>
            </a:r>
            <a:r>
              <a:rPr lang="en-US" dirty="0"/>
              <a:t> : %s", $e-&gt;</a:t>
            </a:r>
            <a:r>
              <a:rPr lang="en-US" dirty="0" err="1"/>
              <a:t>getMessage</a:t>
            </a:r>
            <a:r>
              <a:rPr lang="en-US" dirty="0"/>
              <a:t>());</a:t>
            </a:r>
            <a:endParaRPr lang="fr-FR" dirty="0"/>
          </a:p>
          <a:p>
            <a:pPr marL="0" indent="0">
              <a:buNone/>
            </a:pPr>
            <a:r>
              <a:rPr lang="en-US" dirty="0"/>
              <a:t>	}</a:t>
            </a:r>
            <a:endParaRPr lang="fr-FR" dirty="0"/>
          </a:p>
          <a:p>
            <a:pPr marL="0" indent="0">
              <a:buNone/>
            </a:pPr>
            <a:r>
              <a:rPr lang="en-US" dirty="0"/>
              <a:t> </a:t>
            </a:r>
            <a:endParaRPr lang="fr-FR" dirty="0"/>
          </a:p>
          <a:p>
            <a:pPr marL="0" indent="0">
              <a:buNone/>
            </a:pPr>
            <a:r>
              <a:rPr lang="fr-FR" b="1" dirty="0"/>
              <a:t>Mise à jour de donnée dans la base de données</a:t>
            </a:r>
          </a:p>
          <a:p>
            <a:pPr marL="0" indent="0">
              <a:buNone/>
            </a:pPr>
            <a:r>
              <a:rPr lang="en-US" dirty="0"/>
              <a:t>$updated = $</a:t>
            </a:r>
            <a:r>
              <a:rPr lang="en-US" dirty="0" err="1"/>
              <a:t>db</a:t>
            </a:r>
            <a:r>
              <a:rPr lang="en-US" dirty="0"/>
              <a:t>-&gt;update("user", array('nom' =&gt; "</a:t>
            </a:r>
            <a:r>
              <a:rPr lang="en-US" dirty="0" err="1"/>
              <a:t>yoba</a:t>
            </a:r>
            <a:r>
              <a:rPr lang="en-US" dirty="0"/>
              <a:t> update"), 'id=1');</a:t>
            </a:r>
            <a:endParaRPr lang="fr-FR" dirty="0"/>
          </a:p>
          <a:p>
            <a:pPr marL="0" indent="0">
              <a:buNone/>
            </a:pPr>
            <a:r>
              <a:rPr lang="en-US" dirty="0"/>
              <a:t>echo $updated . " </a:t>
            </a:r>
            <a:r>
              <a:rPr lang="en-US" dirty="0" err="1"/>
              <a:t>enregistrement</a:t>
            </a:r>
            <a:r>
              <a:rPr lang="en-US" dirty="0"/>
              <a:t>(s) </a:t>
            </a:r>
            <a:r>
              <a:rPr lang="en-US" dirty="0" err="1"/>
              <a:t>a</a:t>
            </a:r>
            <a:r>
              <a:rPr lang="en-US" dirty="0" err="1" smtClean="0"/>
              <a:t>ffecté</a:t>
            </a:r>
            <a:r>
              <a:rPr lang="en-US" dirty="0"/>
              <a:t>";</a:t>
            </a:r>
            <a:endParaRPr lang="fr-FR" dirty="0"/>
          </a:p>
          <a:p>
            <a:endParaRPr lang="fr-FR" dirty="0"/>
          </a:p>
        </p:txBody>
      </p:sp>
    </p:spTree>
    <p:extLst>
      <p:ext uri="{BB962C8B-B14F-4D97-AF65-F5344CB8AC3E}">
        <p14:creationId xmlns:p14="http://schemas.microsoft.com/office/powerpoint/2010/main" val="3096179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687" y="562938"/>
            <a:ext cx="10915650" cy="5033963"/>
          </a:xfrm>
        </p:spPr>
        <p:txBody>
          <a:bodyPr/>
          <a:lstStyle/>
          <a:p>
            <a:pPr marL="0" indent="0">
              <a:buNone/>
            </a:pPr>
            <a:r>
              <a:rPr lang="fr-FR" sz="4000" b="1" dirty="0" smtClean="0">
                <a:solidFill>
                  <a:schemeClr val="tx1"/>
                </a:solidFill>
                <a:latin typeface="Times New Roman" pitchFamily="18" charset="0"/>
                <a:cs typeface="Times New Roman" pitchFamily="18" charset="0"/>
              </a:rPr>
              <a:t>Présentation du Framework </a:t>
            </a:r>
            <a:r>
              <a:rPr lang="fr-FR" sz="4000" b="1" dirty="0" err="1" smtClean="0">
                <a:solidFill>
                  <a:schemeClr val="tx1"/>
                </a:solidFill>
                <a:latin typeface="Times New Roman" pitchFamily="18" charset="0"/>
                <a:cs typeface="Times New Roman" pitchFamily="18" charset="0"/>
              </a:rPr>
              <a:t>CodeIgniter</a:t>
            </a:r>
            <a:endParaRPr lang="fr-FR" sz="4000" b="1" dirty="0" smtClean="0">
              <a:solidFill>
                <a:schemeClr val="tx1"/>
              </a:solidFill>
              <a:latin typeface="Times New Roman" pitchFamily="18" charset="0"/>
              <a:cs typeface="Times New Roman" pitchFamily="18" charset="0"/>
            </a:endParaRPr>
          </a:p>
          <a:p>
            <a:pPr marL="0" indent="0">
              <a:buNone/>
            </a:pPr>
            <a:r>
              <a:rPr lang="fr-FR" dirty="0" smtClean="0">
                <a:solidFill>
                  <a:schemeClr val="tx1"/>
                </a:solidFill>
                <a:latin typeface="Times New Roman" pitchFamily="18" charset="0"/>
                <a:cs typeface="Times New Roman" pitchFamily="18" charset="0"/>
              </a:rPr>
              <a:t>   </a:t>
            </a:r>
            <a:r>
              <a:rPr lang="fr-FR" sz="3600" dirty="0" smtClean="0">
                <a:solidFill>
                  <a:schemeClr val="tx1"/>
                </a:solidFill>
              </a:rPr>
              <a:t>Il a été conçu dans le but de ne fournir que le strict minimum. Tout le reste est entièrement optionnel (même les bibliothèques gérant les bases de données et les sessions le sont). </a:t>
            </a:r>
            <a:r>
              <a:rPr lang="fr-FR" sz="3600" dirty="0" err="1" smtClean="0">
                <a:solidFill>
                  <a:schemeClr val="tx1"/>
                </a:solidFill>
              </a:rPr>
              <a:t>CodeIgniter</a:t>
            </a:r>
            <a:r>
              <a:rPr lang="fr-FR" sz="3600" dirty="0" smtClean="0">
                <a:solidFill>
                  <a:schemeClr val="tx1"/>
                </a:solidFill>
              </a:rPr>
              <a:t> est une base réduite en fonctionnalités mais hautement performante, pouvant faire appel à des classes et à des fonctions très complètes lorsque le besoin s'en fait sentir </a:t>
            </a:r>
            <a:r>
              <a:rPr lang="fr-FR" dirty="0" smtClean="0"/>
              <a:t>.</a:t>
            </a:r>
            <a:endParaRPr lang="fr-FR" dirty="0" smtClean="0">
              <a:solidFill>
                <a:schemeClr val="tx1"/>
              </a:solidFill>
            </a:endParaRPr>
          </a:p>
          <a:p>
            <a:endParaRPr lang="fr-FR"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4399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994122"/>
          </a:xfrm>
        </p:spPr>
        <p:txBody>
          <a:bodyPr>
            <a:normAutofit/>
          </a:bodyPr>
          <a:lstStyle/>
          <a:p>
            <a:r>
              <a:rPr lang="fr-FR" b="1" dirty="0" smtClean="0"/>
              <a:t>Installation de CodeIgniter</a:t>
            </a:r>
            <a:endParaRPr lang="fr-FR" b="1" dirty="0"/>
          </a:p>
        </p:txBody>
      </p:sp>
      <p:sp>
        <p:nvSpPr>
          <p:cNvPr id="3" name="Espace réservé du contenu 2"/>
          <p:cNvSpPr>
            <a:spLocks noGrp="1"/>
          </p:cNvSpPr>
          <p:nvPr>
            <p:ph idx="1"/>
          </p:nvPr>
        </p:nvSpPr>
        <p:spPr>
          <a:xfrm>
            <a:off x="1919536" y="1412776"/>
            <a:ext cx="8229600" cy="5184576"/>
          </a:xfrm>
        </p:spPr>
        <p:txBody>
          <a:bodyPr>
            <a:normAutofit/>
          </a:bodyPr>
          <a:lstStyle/>
          <a:p>
            <a:pPr marL="0" indent="0">
              <a:buNone/>
            </a:pPr>
            <a:r>
              <a:rPr lang="fr-FR" dirty="0" smtClean="0"/>
              <a:t>Rendez-vous sur le site officiel de CodeIgniter </a:t>
            </a:r>
            <a:r>
              <a:rPr lang="fr-FR" i="1" dirty="0" smtClean="0"/>
              <a:t>(</a:t>
            </a:r>
            <a:r>
              <a:rPr lang="fr-FR" i="1" dirty="0" smtClean="0">
                <a:hlinkClick r:id="rId2"/>
              </a:rPr>
              <a:t>http://codeigniter.com</a:t>
            </a:r>
            <a:r>
              <a:rPr lang="fr-FR" i="1" dirty="0" smtClean="0"/>
              <a:t>) </a:t>
            </a:r>
            <a:r>
              <a:rPr lang="fr-FR" dirty="0" smtClean="0"/>
              <a:t>pour pouvoir télécharger le </a:t>
            </a:r>
            <a:r>
              <a:rPr lang="fr-FR" dirty="0"/>
              <a:t>F</a:t>
            </a:r>
            <a:r>
              <a:rPr lang="fr-FR" dirty="0" smtClean="0"/>
              <a:t>ramework et plus exactement dans la rubrique </a:t>
            </a:r>
            <a:r>
              <a:rPr lang="fr-FR" i="1" dirty="0" smtClean="0">
                <a:solidFill>
                  <a:schemeClr val="accent5"/>
                </a:solidFill>
              </a:rPr>
              <a:t>downloads.</a:t>
            </a:r>
          </a:p>
          <a:p>
            <a:pPr marL="0" indent="0">
              <a:buNone/>
            </a:pPr>
            <a:r>
              <a:rPr lang="fr-FR" i="1" dirty="0" smtClean="0"/>
              <a:t>- </a:t>
            </a:r>
            <a:r>
              <a:rPr lang="fr-FR" dirty="0" smtClean="0"/>
              <a:t>Une fois le Framework téléchargé, décompresser l’archive et placer le dossier portant le même nom que la version dans votre répertoire web </a:t>
            </a:r>
            <a:r>
              <a:rPr lang="fr-FR" i="1" dirty="0" smtClean="0"/>
              <a:t>( Dans notre cas, c:\wamp\www)</a:t>
            </a:r>
            <a:endParaRPr lang="fr-FR" dirty="0" smtClean="0"/>
          </a:p>
          <a:p>
            <a:pPr marL="0" indent="0">
              <a:buNone/>
            </a:pPr>
            <a:r>
              <a:rPr lang="fr-FR" dirty="0" smtClean="0"/>
              <a:t>- Vous avez normalement accès à la page d’accueil du Framework </a:t>
            </a:r>
            <a:r>
              <a:rPr lang="fr-FR" i="1" dirty="0" smtClean="0"/>
              <a:t>(Dans notre cas, </a:t>
            </a:r>
            <a:r>
              <a:rPr lang="fr-FR" i="1" dirty="0" smtClean="0">
                <a:hlinkClick r:id="rId3"/>
              </a:rPr>
              <a:t>http://localhost/codeIgniter</a:t>
            </a:r>
            <a:r>
              <a:rPr lang="fr-FR" i="1" dirty="0" smtClean="0"/>
              <a:t> ) et celui-ci vous souhaite la bienvenue.</a:t>
            </a:r>
            <a:endParaRPr lang="fr-FR" dirty="0"/>
          </a:p>
        </p:txBody>
      </p:sp>
    </p:spTree>
    <p:extLst>
      <p:ext uri="{BB962C8B-B14F-4D97-AF65-F5344CB8AC3E}">
        <p14:creationId xmlns:p14="http://schemas.microsoft.com/office/powerpoint/2010/main" val="182954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L’EXPOSE</a:t>
            </a:r>
            <a:endParaRPr lang="fr-FR" dirty="0"/>
          </a:p>
        </p:txBody>
      </p:sp>
      <p:sp>
        <p:nvSpPr>
          <p:cNvPr id="3" name="Espace réservé du contenu 2"/>
          <p:cNvSpPr>
            <a:spLocks noGrp="1"/>
          </p:cNvSpPr>
          <p:nvPr>
            <p:ph idx="1"/>
          </p:nvPr>
        </p:nvSpPr>
        <p:spPr/>
        <p:txBody>
          <a:bodyPr/>
          <a:lstStyle/>
          <a:p>
            <a:pPr marL="0" indent="0">
              <a:buNone/>
            </a:pPr>
            <a:r>
              <a:rPr lang="fr-FR" dirty="0" smtClean="0"/>
              <a:t>Introduction</a:t>
            </a:r>
          </a:p>
          <a:p>
            <a:pPr marL="0" indent="0">
              <a:buNone/>
            </a:pPr>
            <a:r>
              <a:rPr lang="fr-FR" dirty="0" smtClean="0"/>
              <a:t>Comment Se connecter à une BD en PHP?</a:t>
            </a:r>
          </a:p>
          <a:p>
            <a:pPr marL="0" indent="0">
              <a:buNone/>
            </a:pPr>
            <a:r>
              <a:rPr lang="fr-FR" dirty="0" smtClean="0"/>
              <a:t>Connexion à une BD avec PDO</a:t>
            </a:r>
          </a:p>
          <a:p>
            <a:pPr marL="0" indent="0">
              <a:buNone/>
            </a:pPr>
            <a:r>
              <a:rPr lang="fr-FR" dirty="0" smtClean="0"/>
              <a:t>Un peu d’histoire sur les Framework PHP</a:t>
            </a:r>
          </a:p>
          <a:p>
            <a:pPr marL="0" indent="0">
              <a:buNone/>
            </a:pPr>
            <a:r>
              <a:rPr lang="fr-FR" dirty="0" smtClean="0"/>
              <a:t>Utilisation de Zend </a:t>
            </a:r>
            <a:r>
              <a:rPr lang="fr-FR" dirty="0" err="1" smtClean="0"/>
              <a:t>FrameWork</a:t>
            </a:r>
            <a:endParaRPr lang="fr-FR" dirty="0" smtClean="0"/>
          </a:p>
          <a:p>
            <a:pPr marL="0" indent="0">
              <a:buNone/>
            </a:pPr>
            <a:r>
              <a:rPr lang="fr-FR" dirty="0" smtClean="0"/>
              <a:t>Utilisation de </a:t>
            </a:r>
            <a:r>
              <a:rPr lang="fr-FR" dirty="0" err="1" smtClean="0"/>
              <a:t>CodeIgniter</a:t>
            </a:r>
            <a:endParaRPr lang="fr-FR" dirty="0" smtClean="0"/>
          </a:p>
          <a:p>
            <a:pPr marL="0" indent="0">
              <a:buNone/>
            </a:pPr>
            <a:r>
              <a:rPr lang="fr-FR" dirty="0" smtClean="0"/>
              <a:t>Conclusion</a:t>
            </a:r>
          </a:p>
          <a:p>
            <a:pPr marL="0" indent="0">
              <a:buNone/>
            </a:pPr>
            <a:endParaRPr lang="fr-FR" dirty="0"/>
          </a:p>
        </p:txBody>
      </p:sp>
    </p:spTree>
    <p:extLst>
      <p:ext uri="{BB962C8B-B14F-4D97-AF65-F5344CB8AC3E}">
        <p14:creationId xmlns:p14="http://schemas.microsoft.com/office/powerpoint/2010/main" val="1251801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562074"/>
          </a:xfrm>
        </p:spPr>
        <p:txBody>
          <a:bodyPr>
            <a:normAutofit fontScale="90000"/>
          </a:bodyPr>
          <a:lstStyle/>
          <a:p>
            <a:r>
              <a:rPr lang="fr-FR" b="1" dirty="0" smtClean="0"/>
              <a:t>Configuration de CodeIgniter</a:t>
            </a:r>
            <a:endParaRPr lang="fr-FR" b="1" dirty="0"/>
          </a:p>
        </p:txBody>
      </p:sp>
      <p:sp>
        <p:nvSpPr>
          <p:cNvPr id="3" name="Espace réservé du contenu 2"/>
          <p:cNvSpPr>
            <a:spLocks noGrp="1"/>
          </p:cNvSpPr>
          <p:nvPr>
            <p:ph idx="1"/>
          </p:nvPr>
        </p:nvSpPr>
        <p:spPr>
          <a:xfrm>
            <a:off x="1775520" y="908721"/>
            <a:ext cx="8435280" cy="2088231"/>
          </a:xfrm>
        </p:spPr>
        <p:txBody>
          <a:bodyPr>
            <a:normAutofit/>
          </a:bodyPr>
          <a:lstStyle/>
          <a:p>
            <a:pPr>
              <a:buNone/>
            </a:pPr>
            <a:r>
              <a:rPr lang="fr-FR" sz="2000" b="1" dirty="0"/>
              <a:t>Le fichier config.php</a:t>
            </a:r>
          </a:p>
          <a:p>
            <a:pPr marL="0" indent="0">
              <a:buNone/>
            </a:pPr>
            <a:r>
              <a:rPr lang="fr-FR" sz="2000" dirty="0"/>
              <a:t>Ce fichier de configuration est le cœur de la configuration du Framework. Il se trouve dans le dossier ./application/config/.</a:t>
            </a:r>
          </a:p>
          <a:p>
            <a:pPr marL="0" indent="0">
              <a:buNone/>
            </a:pPr>
            <a:r>
              <a:rPr lang="fr-FR" sz="2000" dirty="0"/>
              <a:t>	</a:t>
            </a:r>
            <a:r>
              <a:rPr lang="fr-FR" sz="2000" b="1" i="1" dirty="0" err="1"/>
              <a:t>base_url</a:t>
            </a:r>
            <a:endParaRPr lang="fr-FR" sz="2000" b="1" i="1" dirty="0"/>
          </a:p>
          <a:p>
            <a:pPr marL="0" indent="0">
              <a:buNone/>
            </a:pPr>
            <a:r>
              <a:rPr lang="fr-FR" sz="2000" dirty="0"/>
              <a:t>C’est l’url que vous devez taper pour accéder au fichier index.php.</a:t>
            </a:r>
          </a:p>
          <a:p>
            <a:pPr marL="0" indent="0">
              <a:buNone/>
            </a:pPr>
            <a:endParaRPr lang="fr-FR" sz="2000" dirty="0"/>
          </a:p>
        </p:txBody>
      </p:sp>
      <p:pic>
        <p:nvPicPr>
          <p:cNvPr id="6" name="Picture 2"/>
          <p:cNvPicPr>
            <a:picLocks noChangeAspect="1" noChangeArrowheads="1"/>
          </p:cNvPicPr>
          <p:nvPr/>
        </p:nvPicPr>
        <p:blipFill>
          <a:blip r:embed="rId2" cstate="print"/>
          <a:srcRect/>
          <a:stretch>
            <a:fillRect/>
          </a:stretch>
        </p:blipFill>
        <p:spPr bwMode="auto">
          <a:xfrm>
            <a:off x="1703513" y="2780928"/>
            <a:ext cx="7081615" cy="1656184"/>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703512" y="4581128"/>
            <a:ext cx="7056784" cy="2003078"/>
          </a:xfrm>
          <a:prstGeom prst="rect">
            <a:avLst/>
          </a:prstGeom>
          <a:noFill/>
          <a:ln w="9525">
            <a:noFill/>
            <a:miter lim="800000"/>
            <a:headEnd/>
            <a:tailEnd/>
          </a:ln>
        </p:spPr>
      </p:pic>
    </p:spTree>
    <p:extLst>
      <p:ext uri="{BB962C8B-B14F-4D97-AF65-F5344CB8AC3E}">
        <p14:creationId xmlns:p14="http://schemas.microsoft.com/office/powerpoint/2010/main" val="1143545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775520" y="332657"/>
            <a:ext cx="8435280" cy="576064"/>
          </a:xfrm>
        </p:spPr>
        <p:txBody>
          <a:bodyPr>
            <a:normAutofit/>
          </a:bodyPr>
          <a:lstStyle/>
          <a:p>
            <a:pPr>
              <a:buNone/>
            </a:pPr>
            <a:r>
              <a:rPr lang="fr-FR" dirty="0"/>
              <a:t>	</a:t>
            </a:r>
            <a:r>
              <a:rPr lang="fr-FR" b="1" i="1" dirty="0" smtClean="0"/>
              <a:t>language</a:t>
            </a:r>
            <a:endParaRPr lang="fr-FR" dirty="0"/>
          </a:p>
        </p:txBody>
      </p:sp>
      <p:pic>
        <p:nvPicPr>
          <p:cNvPr id="2051" name="Picture 3"/>
          <p:cNvPicPr>
            <a:picLocks noChangeAspect="1" noChangeArrowheads="1"/>
          </p:cNvPicPr>
          <p:nvPr/>
        </p:nvPicPr>
        <p:blipFill>
          <a:blip r:embed="rId2" cstate="print"/>
          <a:srcRect/>
          <a:stretch>
            <a:fillRect/>
          </a:stretch>
        </p:blipFill>
        <p:spPr bwMode="auto">
          <a:xfrm>
            <a:off x="1703512" y="980728"/>
            <a:ext cx="7632848" cy="2005240"/>
          </a:xfrm>
          <a:prstGeom prst="rect">
            <a:avLst/>
          </a:prstGeom>
          <a:noFill/>
          <a:ln w="9525">
            <a:noFill/>
            <a:miter lim="800000"/>
            <a:headEnd/>
            <a:tailEnd/>
          </a:ln>
        </p:spPr>
      </p:pic>
      <p:sp>
        <p:nvSpPr>
          <p:cNvPr id="7" name="ZoneTexte 6"/>
          <p:cNvSpPr txBox="1"/>
          <p:nvPr/>
        </p:nvSpPr>
        <p:spPr>
          <a:xfrm>
            <a:off x="2063552" y="3140969"/>
            <a:ext cx="7272808" cy="461665"/>
          </a:xfrm>
          <a:prstGeom prst="rect">
            <a:avLst/>
          </a:prstGeom>
          <a:noFill/>
        </p:spPr>
        <p:txBody>
          <a:bodyPr wrap="square" rtlCol="0">
            <a:spAutoFit/>
          </a:bodyPr>
          <a:lstStyle/>
          <a:p>
            <a:r>
              <a:rPr lang="fr-FR" dirty="0"/>
              <a:t>   </a:t>
            </a:r>
            <a:r>
              <a:rPr lang="fr-FR" sz="2400" b="1" i="1" dirty="0"/>
              <a:t>Session</a:t>
            </a:r>
            <a:endParaRPr lang="fr-FR" dirty="0"/>
          </a:p>
        </p:txBody>
      </p:sp>
      <p:pic>
        <p:nvPicPr>
          <p:cNvPr id="2052" name="Picture 4"/>
          <p:cNvPicPr>
            <a:picLocks noChangeAspect="1" noChangeArrowheads="1"/>
          </p:cNvPicPr>
          <p:nvPr/>
        </p:nvPicPr>
        <p:blipFill>
          <a:blip r:embed="rId3" cstate="print"/>
          <a:srcRect/>
          <a:stretch>
            <a:fillRect/>
          </a:stretch>
        </p:blipFill>
        <p:spPr bwMode="auto">
          <a:xfrm>
            <a:off x="1775520" y="3573016"/>
            <a:ext cx="7560841" cy="1512168"/>
          </a:xfrm>
          <a:prstGeom prst="rect">
            <a:avLst/>
          </a:prstGeom>
          <a:noFill/>
          <a:ln w="9525">
            <a:noFill/>
            <a:miter lim="800000"/>
            <a:headEnd/>
            <a:tailEnd/>
          </a:ln>
        </p:spPr>
      </p:pic>
    </p:spTree>
    <p:extLst>
      <p:ext uri="{BB962C8B-B14F-4D97-AF65-F5344CB8AC3E}">
        <p14:creationId xmlns:p14="http://schemas.microsoft.com/office/powerpoint/2010/main" val="1725266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5520" y="274638"/>
            <a:ext cx="8435280" cy="634082"/>
          </a:xfrm>
        </p:spPr>
        <p:txBody>
          <a:bodyPr>
            <a:normAutofit fontScale="90000"/>
          </a:bodyPr>
          <a:lstStyle/>
          <a:p>
            <a:r>
              <a:rPr lang="fr-FR" b="1" i="1" dirty="0" smtClean="0"/>
              <a:t>Configuration de la Base de données</a:t>
            </a:r>
            <a:endParaRPr lang="fr-FR" b="1" i="1" dirty="0"/>
          </a:p>
        </p:txBody>
      </p:sp>
      <p:sp>
        <p:nvSpPr>
          <p:cNvPr id="3" name="Espace réservé du contenu 2"/>
          <p:cNvSpPr>
            <a:spLocks noGrp="1"/>
          </p:cNvSpPr>
          <p:nvPr>
            <p:ph idx="1"/>
          </p:nvPr>
        </p:nvSpPr>
        <p:spPr>
          <a:xfrm>
            <a:off x="1703512" y="2924944"/>
            <a:ext cx="8568952" cy="648072"/>
          </a:xfrm>
        </p:spPr>
        <p:txBody>
          <a:bodyPr/>
          <a:lstStyle/>
          <a:p>
            <a:pPr>
              <a:buNone/>
            </a:pPr>
            <a:r>
              <a:rPr lang="fr-FR" b="1" i="1" dirty="0" smtClean="0"/>
              <a:t>Le fichier database.php</a:t>
            </a:r>
            <a:endParaRPr lang="fr-FR" b="1" i="1" dirty="0"/>
          </a:p>
        </p:txBody>
      </p:sp>
      <p:pic>
        <p:nvPicPr>
          <p:cNvPr id="3074" name="Picture 2"/>
          <p:cNvPicPr>
            <a:picLocks noChangeAspect="1" noChangeArrowheads="1"/>
          </p:cNvPicPr>
          <p:nvPr/>
        </p:nvPicPr>
        <p:blipFill>
          <a:blip r:embed="rId2" cstate="print"/>
          <a:srcRect/>
          <a:stretch>
            <a:fillRect/>
          </a:stretch>
        </p:blipFill>
        <p:spPr bwMode="auto">
          <a:xfrm>
            <a:off x="1703512" y="980728"/>
            <a:ext cx="7870077" cy="18002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703512" y="3501008"/>
            <a:ext cx="7992888" cy="2736304"/>
          </a:xfrm>
          <a:prstGeom prst="rect">
            <a:avLst/>
          </a:prstGeom>
          <a:noFill/>
          <a:ln w="9525">
            <a:noFill/>
            <a:miter lim="800000"/>
            <a:headEnd/>
            <a:tailEnd/>
          </a:ln>
        </p:spPr>
      </p:pic>
    </p:spTree>
    <p:extLst>
      <p:ext uri="{BB962C8B-B14F-4D97-AF65-F5344CB8AC3E}">
        <p14:creationId xmlns:p14="http://schemas.microsoft.com/office/powerpoint/2010/main" val="445625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850106"/>
          </a:xfrm>
        </p:spPr>
        <p:txBody>
          <a:bodyPr/>
          <a:lstStyle/>
          <a:p>
            <a:r>
              <a:rPr lang="fr-FR" b="1" dirty="0" smtClean="0"/>
              <a:t>Modèle MVC avec CodeIgniter</a:t>
            </a:r>
            <a:endParaRPr lang="fr-FR" b="1"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863698967"/>
              </p:ext>
            </p:extLst>
          </p:nvPr>
        </p:nvGraphicFramePr>
        <p:xfrm>
          <a:off x="1981200" y="1341439"/>
          <a:ext cx="8229600" cy="3074139"/>
        </p:xfrm>
        <a:graphic>
          <a:graphicData uri="http://schemas.openxmlformats.org/drawingml/2006/table">
            <a:tbl>
              <a:tblPr firstRow="1" bandRow="1">
                <a:tableStyleId>{5940675A-B579-460E-94D1-54222C63F5DA}</a:tableStyleId>
              </a:tblPr>
              <a:tblGrid>
                <a:gridCol w="1954560"/>
                <a:gridCol w="6275040"/>
              </a:tblGrid>
              <a:tr h="719913">
                <a:tc>
                  <a:txBody>
                    <a:bodyPr/>
                    <a:lstStyle/>
                    <a:p>
                      <a:pPr algn="ctr"/>
                      <a:r>
                        <a:rPr lang="fr-FR" b="1" dirty="0" smtClean="0"/>
                        <a:t>Nom</a:t>
                      </a:r>
                      <a:r>
                        <a:rPr lang="fr-FR" b="1" baseline="0" dirty="0" smtClean="0"/>
                        <a:t> de la couche</a:t>
                      </a:r>
                      <a:endParaRPr lang="fr-FR" b="1" dirty="0"/>
                    </a:p>
                  </a:txBody>
                  <a:tcPr/>
                </a:tc>
                <a:tc>
                  <a:txBody>
                    <a:bodyPr/>
                    <a:lstStyle/>
                    <a:p>
                      <a:pPr algn="ctr"/>
                      <a:r>
                        <a:rPr lang="fr-FR" b="1" u="none" dirty="0" smtClean="0"/>
                        <a:t>Rôle de la couche</a:t>
                      </a:r>
                      <a:endParaRPr lang="fr-FR" b="1" u="none" dirty="0"/>
                    </a:p>
                  </a:txBody>
                  <a:tcPr/>
                </a:tc>
              </a:tr>
              <a:tr h="719913">
                <a:tc>
                  <a:txBody>
                    <a:bodyPr/>
                    <a:lstStyle/>
                    <a:p>
                      <a:r>
                        <a:rPr lang="fr-FR" b="1" dirty="0" smtClean="0"/>
                        <a:t>Contrôleurs</a:t>
                      </a:r>
                      <a:endParaRPr lang="fr-FR" b="1" dirty="0"/>
                    </a:p>
                  </a:txBody>
                  <a:tcPr/>
                </a:tc>
                <a:tc>
                  <a:txBody>
                    <a:bodyPr/>
                    <a:lstStyle/>
                    <a:p>
                      <a:r>
                        <a:rPr lang="fr-FR" dirty="0" smtClean="0"/>
                        <a:t>C’est le cœur</a:t>
                      </a:r>
                      <a:r>
                        <a:rPr lang="fr-FR" baseline="0" dirty="0" smtClean="0"/>
                        <a:t> de votre application. Ce sont eux qui seront appelés en premier. </a:t>
                      </a:r>
                      <a:r>
                        <a:rPr lang="fr-FR" sz="1800" kern="1200" dirty="0" smtClean="0">
                          <a:solidFill>
                            <a:schemeClr val="tx1"/>
                          </a:solidFill>
                          <a:latin typeface="+mn-lt"/>
                          <a:ea typeface="+mn-ea"/>
                          <a:cs typeface="+mn-cs"/>
                        </a:rPr>
                        <a:t>Ils seront l’intermédiaire entre les modèles, les vues et toute autre forme de ressources.</a:t>
                      </a:r>
                      <a:endParaRPr lang="fr-FR" dirty="0"/>
                    </a:p>
                  </a:txBody>
                  <a:tcPr/>
                </a:tc>
              </a:tr>
              <a:tr h="719913">
                <a:tc>
                  <a:txBody>
                    <a:bodyPr/>
                    <a:lstStyle/>
                    <a:p>
                      <a:r>
                        <a:rPr lang="fr-FR" b="1" dirty="0" smtClean="0"/>
                        <a:t>Vues</a:t>
                      </a:r>
                      <a:endParaRPr lang="fr-FR" b="1" dirty="0"/>
                    </a:p>
                  </a:txBody>
                  <a:tcPr/>
                </a:tc>
                <a:tc>
                  <a:txBody>
                    <a:bodyPr/>
                    <a:lstStyle/>
                    <a:p>
                      <a:r>
                        <a:rPr lang="fr-FR" sz="1800" kern="1200" dirty="0" smtClean="0">
                          <a:solidFill>
                            <a:schemeClr val="tx1"/>
                          </a:solidFill>
                          <a:latin typeface="+mn-lt"/>
                          <a:ea typeface="+mn-ea"/>
                          <a:cs typeface="+mn-cs"/>
                        </a:rPr>
                        <a:t>Principalement composées de code HTML, elles permettent de renvoyer le code aux visiteurs.</a:t>
                      </a:r>
                      <a:endParaRPr lang="fr-FR" dirty="0"/>
                    </a:p>
                  </a:txBody>
                  <a:tcPr/>
                </a:tc>
              </a:tr>
              <a:tr h="719913">
                <a:tc>
                  <a:txBody>
                    <a:bodyPr/>
                    <a:lstStyle/>
                    <a:p>
                      <a:r>
                        <a:rPr lang="fr-FR" b="1" dirty="0" smtClean="0"/>
                        <a:t>Modèle</a:t>
                      </a:r>
                      <a:endParaRPr lang="fr-FR" b="1" dirty="0"/>
                    </a:p>
                  </a:txBody>
                  <a:tcPr/>
                </a:tc>
                <a:tc>
                  <a:txBody>
                    <a:bodyPr/>
                    <a:lstStyle/>
                    <a:p>
                      <a:r>
                        <a:rPr lang="fr-FR" sz="1800" kern="1200" dirty="0" smtClean="0">
                          <a:solidFill>
                            <a:schemeClr val="tx1"/>
                          </a:solidFill>
                          <a:latin typeface="+mn-lt"/>
                          <a:ea typeface="+mn-ea"/>
                          <a:cs typeface="+mn-cs"/>
                        </a:rPr>
                        <a:t>Facultatifs, ils permettent d’envoyer des requêtes à la base de données.</a:t>
                      </a:r>
                    </a:p>
                  </a:txBody>
                  <a:tcPr/>
                </a:tc>
              </a:tr>
            </a:tbl>
          </a:graphicData>
        </a:graphic>
      </p:graphicFrame>
    </p:spTree>
    <p:extLst>
      <p:ext uri="{BB962C8B-B14F-4D97-AF65-F5344CB8AC3E}">
        <p14:creationId xmlns:p14="http://schemas.microsoft.com/office/powerpoint/2010/main" val="1389812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778098"/>
          </a:xfrm>
        </p:spPr>
        <p:txBody>
          <a:bodyPr>
            <a:normAutofit fontScale="90000"/>
          </a:bodyPr>
          <a:lstStyle/>
          <a:p>
            <a:r>
              <a:rPr lang="fr-FR" b="1" dirty="0" smtClean="0"/>
              <a:t>Manipulation de la base de données avec CodeIgniter</a:t>
            </a:r>
            <a:endParaRPr lang="fr-FR" b="1" dirty="0"/>
          </a:p>
        </p:txBody>
      </p:sp>
      <p:sp>
        <p:nvSpPr>
          <p:cNvPr id="3" name="Espace réservé du contenu 2"/>
          <p:cNvSpPr>
            <a:spLocks noGrp="1"/>
          </p:cNvSpPr>
          <p:nvPr>
            <p:ph idx="1"/>
          </p:nvPr>
        </p:nvSpPr>
        <p:spPr>
          <a:xfrm>
            <a:off x="1981200" y="1556793"/>
            <a:ext cx="8229600" cy="4569371"/>
          </a:xfrm>
        </p:spPr>
        <p:txBody>
          <a:bodyPr/>
          <a:lstStyle/>
          <a:p>
            <a:pPr>
              <a:buNone/>
            </a:pPr>
            <a:r>
              <a:rPr lang="fr-FR" b="1" dirty="0" smtClean="0"/>
              <a:t>La bibliothèque Database</a:t>
            </a:r>
            <a:endParaRPr lang="fr-FR" dirty="0" smtClean="0"/>
          </a:p>
          <a:p>
            <a:pPr marL="0" indent="0">
              <a:buNone/>
            </a:pPr>
            <a:r>
              <a:rPr lang="fr-FR" dirty="0" smtClean="0"/>
              <a:t>Pour charger la bibliothèque et vous connecter à la base de données, vous devez utiliser la méthode Database du loader.</a:t>
            </a:r>
          </a:p>
          <a:p>
            <a:pPr marL="0" indent="0">
              <a:buNone/>
            </a:pPr>
            <a:endParaRPr lang="fr-FR" dirty="0"/>
          </a:p>
        </p:txBody>
      </p:sp>
      <p:pic>
        <p:nvPicPr>
          <p:cNvPr id="4" name="Image 3"/>
          <p:cNvPicPr/>
          <p:nvPr/>
        </p:nvPicPr>
        <p:blipFill>
          <a:blip r:embed="rId2" cstate="print"/>
          <a:srcRect/>
          <a:stretch>
            <a:fillRect/>
          </a:stretch>
        </p:blipFill>
        <p:spPr bwMode="auto">
          <a:xfrm>
            <a:off x="2063552" y="3717032"/>
            <a:ext cx="4248472" cy="1440160"/>
          </a:xfrm>
          <a:prstGeom prst="rect">
            <a:avLst/>
          </a:prstGeom>
          <a:noFill/>
          <a:ln w="9525">
            <a:noFill/>
            <a:miter lim="800000"/>
            <a:headEnd/>
            <a:tailEnd/>
          </a:ln>
        </p:spPr>
      </p:pic>
    </p:spTree>
    <p:extLst>
      <p:ext uri="{BB962C8B-B14F-4D97-AF65-F5344CB8AC3E}">
        <p14:creationId xmlns:p14="http://schemas.microsoft.com/office/powerpoint/2010/main" val="1805607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19536" y="404665"/>
            <a:ext cx="8291264" cy="5721499"/>
          </a:xfrm>
        </p:spPr>
        <p:txBody>
          <a:bodyPr/>
          <a:lstStyle/>
          <a:p>
            <a:pPr>
              <a:buNone/>
            </a:pPr>
            <a:r>
              <a:rPr lang="fr-FR" b="1" dirty="0" smtClean="0"/>
              <a:t>Exemple de requête SQL:</a:t>
            </a:r>
            <a:endParaRPr lang="fr-FR" dirty="0" smtClean="0"/>
          </a:p>
          <a:p>
            <a:pPr>
              <a:buNone/>
            </a:pPr>
            <a:endParaRPr lang="fr-FR" dirty="0" smtClean="0"/>
          </a:p>
          <a:p>
            <a:pPr>
              <a:buNone/>
            </a:pPr>
            <a:endParaRPr lang="fr-FR" dirty="0"/>
          </a:p>
          <a:p>
            <a:pPr>
              <a:buNone/>
            </a:pPr>
            <a:endParaRPr lang="fr-FR" dirty="0" smtClean="0"/>
          </a:p>
          <a:p>
            <a:pPr>
              <a:buNone/>
            </a:pPr>
            <a:endParaRPr lang="fr-FR" dirty="0"/>
          </a:p>
          <a:p>
            <a:pPr>
              <a:buNone/>
            </a:pPr>
            <a:r>
              <a:rPr lang="fr-FR" dirty="0" smtClean="0"/>
              <a:t>Cette requête se lit comme ceci:</a:t>
            </a:r>
          </a:p>
          <a:p>
            <a:pPr>
              <a:buNone/>
            </a:pPr>
            <a:r>
              <a:rPr lang="fr-FR" dirty="0" smtClean="0"/>
              <a:t>«  </a:t>
            </a:r>
            <a:r>
              <a:rPr lang="fr-FR" b="1" dirty="0" smtClean="0"/>
              <a:t>Sélectionne-moi les colonnes ‘id’ et ‘email’ de la table ‘utilisateurs’ où le champ ‘pseudo’ vaut ‘</a:t>
            </a:r>
            <a:r>
              <a:rPr lang="fr-FR" b="1" dirty="0" err="1"/>
              <a:t>C</a:t>
            </a:r>
            <a:r>
              <a:rPr lang="fr-FR" b="1" dirty="0" err="1" smtClean="0"/>
              <a:t>huckNorris</a:t>
            </a:r>
            <a:r>
              <a:rPr lang="fr-FR" b="1" dirty="0" smtClean="0"/>
              <a:t>’ et arrête-toi dès que tu auras 1 résultat</a:t>
            </a:r>
            <a:r>
              <a:rPr lang="fr-FR" dirty="0" smtClean="0"/>
              <a:t>».</a:t>
            </a:r>
            <a:endParaRPr lang="fr-FR" dirty="0"/>
          </a:p>
        </p:txBody>
      </p:sp>
      <p:pic>
        <p:nvPicPr>
          <p:cNvPr id="4" name="Image 3"/>
          <p:cNvPicPr/>
          <p:nvPr/>
        </p:nvPicPr>
        <p:blipFill>
          <a:blip r:embed="rId2" cstate="print"/>
          <a:srcRect/>
          <a:stretch>
            <a:fillRect/>
          </a:stretch>
        </p:blipFill>
        <p:spPr bwMode="auto">
          <a:xfrm>
            <a:off x="1919536" y="878076"/>
            <a:ext cx="6984776" cy="2088232"/>
          </a:xfrm>
          <a:prstGeom prst="rect">
            <a:avLst/>
          </a:prstGeom>
          <a:noFill/>
          <a:ln w="9525">
            <a:noFill/>
            <a:miter lim="800000"/>
            <a:headEnd/>
            <a:tailEnd/>
          </a:ln>
        </p:spPr>
      </p:pic>
    </p:spTree>
    <p:extLst>
      <p:ext uri="{BB962C8B-B14F-4D97-AF65-F5344CB8AC3E}">
        <p14:creationId xmlns:p14="http://schemas.microsoft.com/office/powerpoint/2010/main" val="111277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81200" y="260648"/>
            <a:ext cx="8229600" cy="6120680"/>
          </a:xfrm>
        </p:spPr>
        <p:txBody>
          <a:bodyPr/>
          <a:lstStyle/>
          <a:p>
            <a:pPr marL="0" indent="0">
              <a:buNone/>
            </a:pPr>
            <a:r>
              <a:rPr lang="fr-FR" sz="2400" dirty="0"/>
              <a:t>Lorsque nous aurons des requêtes beaucoup plus compliquées, il sera peut-être judicieux de revenir aux requêtes sous forme de chaînes de caractères. Voici un exemple :</a:t>
            </a:r>
          </a:p>
          <a:p>
            <a:pPr marL="0" indent="0">
              <a:buNone/>
            </a:pPr>
            <a:r>
              <a:rPr lang="fr-FR" sz="2400" i="1" dirty="0"/>
              <a:t>Avec la méthode </a:t>
            </a:r>
            <a:r>
              <a:rPr lang="fr-FR" sz="2400" i="1" dirty="0" err="1"/>
              <a:t>query</a:t>
            </a:r>
            <a:r>
              <a:rPr lang="fr-FR" sz="2400" i="1" dirty="0"/>
              <a:t>:</a:t>
            </a:r>
            <a:endParaRPr lang="fr-FR" sz="2400" dirty="0"/>
          </a:p>
          <a:p>
            <a:pPr marL="0" indent="0">
              <a:buNone/>
            </a:pPr>
            <a:endParaRPr lang="fr-FR" i="1" dirty="0"/>
          </a:p>
          <a:p>
            <a:pPr>
              <a:buNone/>
            </a:pPr>
            <a:endParaRPr lang="fr-FR" dirty="0"/>
          </a:p>
        </p:txBody>
      </p:sp>
      <p:pic>
        <p:nvPicPr>
          <p:cNvPr id="4" name="Image 3"/>
          <p:cNvPicPr/>
          <p:nvPr/>
        </p:nvPicPr>
        <p:blipFill>
          <a:blip r:embed="rId2" cstate="print"/>
          <a:srcRect/>
          <a:stretch>
            <a:fillRect/>
          </a:stretch>
        </p:blipFill>
        <p:spPr bwMode="auto">
          <a:xfrm>
            <a:off x="1981200" y="1742083"/>
            <a:ext cx="7704856" cy="4752528"/>
          </a:xfrm>
          <a:prstGeom prst="rect">
            <a:avLst/>
          </a:prstGeom>
          <a:noFill/>
          <a:ln w="9525">
            <a:noFill/>
            <a:miter lim="800000"/>
            <a:headEnd/>
            <a:tailEnd/>
          </a:ln>
        </p:spPr>
      </p:pic>
    </p:spTree>
    <p:extLst>
      <p:ext uri="{BB962C8B-B14F-4D97-AF65-F5344CB8AC3E}">
        <p14:creationId xmlns:p14="http://schemas.microsoft.com/office/powerpoint/2010/main" val="2501959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pPr marL="0" indent="0">
              <a:buNone/>
            </a:pPr>
            <a:r>
              <a:rPr lang="fr-FR" dirty="0" smtClean="0"/>
              <a:t>Il était question pour nous de dire de façon basique comment se connecter à une base de données à partir de PHP via PDO et à partir du framework Zend et </a:t>
            </a:r>
            <a:r>
              <a:rPr lang="fr-FR" dirty="0" err="1" smtClean="0"/>
              <a:t>CodeIgniter</a:t>
            </a:r>
            <a:r>
              <a:rPr lang="fr-FR" dirty="0" smtClean="0"/>
              <a:t>. Mais aussi d’y faire des manipulations.</a:t>
            </a:r>
          </a:p>
          <a:p>
            <a:pPr marL="0" indent="0">
              <a:buNone/>
            </a:pPr>
            <a:r>
              <a:rPr lang="fr-FR" dirty="0" smtClean="0"/>
              <a:t>Ceci étant fait ce que nous devons retenir déjà c’est que il n’</a:t>
            </a:r>
            <a:r>
              <a:rPr lang="fr-FR" dirty="0" err="1" smtClean="0"/>
              <a:t>ya</a:t>
            </a:r>
            <a:r>
              <a:rPr lang="fr-FR" dirty="0" smtClean="0"/>
              <a:t> pas de meilleur framework mais lors de l’utilisation d’un framework il faudra penser à la communauté, à l’ancienneté du produit et de ce que disent les personnes sur internet</a:t>
            </a:r>
          </a:p>
        </p:txBody>
      </p:sp>
    </p:spTree>
    <p:extLst>
      <p:ext uri="{BB962C8B-B14F-4D97-AF65-F5344CB8AC3E}">
        <p14:creationId xmlns:p14="http://schemas.microsoft.com/office/powerpoint/2010/main" val="276020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INTRODUCTION</a:t>
            </a:r>
            <a:endParaRPr lang="fr-FR" dirty="0"/>
          </a:p>
        </p:txBody>
      </p:sp>
      <p:sp>
        <p:nvSpPr>
          <p:cNvPr id="5" name="Espace réservé du contenu 4"/>
          <p:cNvSpPr>
            <a:spLocks noGrp="1"/>
          </p:cNvSpPr>
          <p:nvPr>
            <p:ph idx="1"/>
          </p:nvPr>
        </p:nvSpPr>
        <p:spPr/>
        <p:txBody>
          <a:bodyPr>
            <a:normAutofit/>
          </a:bodyPr>
          <a:lstStyle/>
          <a:p>
            <a:pPr marL="0" indent="0" algn="just">
              <a:buNone/>
            </a:pPr>
            <a:r>
              <a:rPr lang="fr-FR" b="1" dirty="0" smtClean="0"/>
              <a:t>PHP</a:t>
            </a:r>
            <a:r>
              <a:rPr lang="fr-FR" dirty="0" smtClean="0"/>
              <a:t> (</a:t>
            </a:r>
            <a:r>
              <a:rPr lang="fr-FR" b="1" i="1" dirty="0" err="1" smtClean="0"/>
              <a:t>Hypertext</a:t>
            </a:r>
            <a:r>
              <a:rPr lang="fr-FR" b="1" i="1" dirty="0" smtClean="0"/>
              <a:t> </a:t>
            </a:r>
            <a:r>
              <a:rPr lang="fr-FR" b="1" i="1" dirty="0" err="1" smtClean="0"/>
              <a:t>Preprocessor</a:t>
            </a:r>
            <a:r>
              <a:rPr lang="fr-FR" dirty="0" smtClean="0"/>
              <a:t>) est un langage de scripts libre et orienté objet depuis  sa version 5,</a:t>
            </a:r>
            <a:r>
              <a:rPr lang="fr-FR" baseline="30000" dirty="0" smtClean="0"/>
              <a:t> </a:t>
            </a:r>
            <a:r>
              <a:rPr lang="fr-FR" dirty="0" smtClean="0"/>
              <a:t>principalement utilisé pour produire des pages Web dynamiques via un serveur HTTP. L’une des fonctionnalités que offre le PHP et qui fait l’objet de notre exposé aujourd’hui est la connexion aux Bases de Données ici </a:t>
            </a:r>
            <a:r>
              <a:rPr lang="fr-FR" b="1" dirty="0" err="1" smtClean="0"/>
              <a:t>MySql</a:t>
            </a:r>
            <a:r>
              <a:rPr lang="fr-FR" dirty="0" smtClean="0"/>
              <a:t>, par </a:t>
            </a:r>
            <a:r>
              <a:rPr lang="fr-FR" b="1" dirty="0" smtClean="0"/>
              <a:t>PHP </a:t>
            </a:r>
            <a:r>
              <a:rPr lang="fr-FR" dirty="0" smtClean="0"/>
              <a:t>puis via des </a:t>
            </a:r>
            <a:r>
              <a:rPr lang="fr-FR" b="1" dirty="0" smtClean="0"/>
              <a:t>Framework</a:t>
            </a:r>
            <a:r>
              <a:rPr lang="fr-FR" dirty="0" smtClean="0"/>
              <a:t> comme </a:t>
            </a:r>
            <a:r>
              <a:rPr lang="fr-FR" b="1" dirty="0" smtClean="0"/>
              <a:t>Zend </a:t>
            </a:r>
            <a:r>
              <a:rPr lang="fr-FR" dirty="0" smtClean="0"/>
              <a:t>et </a:t>
            </a:r>
            <a:r>
              <a:rPr lang="fr-FR" b="1" dirty="0" err="1" smtClean="0"/>
              <a:t>CodeIgniter</a:t>
            </a:r>
            <a:r>
              <a:rPr lang="fr-FR" dirty="0" smtClean="0"/>
              <a:t>. </a:t>
            </a:r>
            <a:endParaRPr lang="fr-FR" dirty="0"/>
          </a:p>
        </p:txBody>
      </p:sp>
    </p:spTree>
    <p:extLst>
      <p:ext uri="{BB962C8B-B14F-4D97-AF65-F5344CB8AC3E}">
        <p14:creationId xmlns:p14="http://schemas.microsoft.com/office/powerpoint/2010/main" val="1585113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Comment se connecte-t-on à la base de données en PHP ?</a:t>
            </a:r>
            <a:br>
              <a:rPr lang="fr-FR" b="1" dirty="0"/>
            </a:b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En </a:t>
            </a:r>
            <a:r>
              <a:rPr lang="fr-FR" dirty="0"/>
              <a:t>effet, PHP propose plusieurs moyens de se connecter à une base de données MySQL</a:t>
            </a:r>
            <a:r>
              <a:rPr lang="fr-FR" dirty="0" smtClean="0"/>
              <a:t>. Il met à notre disposition plusieurs extensions à savoir</a:t>
            </a:r>
          </a:p>
          <a:p>
            <a:r>
              <a:rPr lang="fr-FR" dirty="0" smtClean="0"/>
              <a:t>L’extension </a:t>
            </a:r>
            <a:r>
              <a:rPr lang="fr-FR" b="1" dirty="0" smtClean="0"/>
              <a:t>mysql_</a:t>
            </a:r>
            <a:r>
              <a:rPr lang="fr-FR" dirty="0" smtClean="0"/>
              <a:t> : ce sont des fonctions qui permettent d’accéder à une base de données MySQL et donc de communiquer avec MySQL. Leur nom commence toujours par mysql_. Toutefois, ces fonctions sont vieilles et on recommande de ne les utiliser aujourd’hui.</a:t>
            </a:r>
          </a:p>
          <a:p>
            <a:r>
              <a:rPr lang="fr-FR" dirty="0" smtClean="0"/>
              <a:t>L’extension </a:t>
            </a:r>
            <a:r>
              <a:rPr lang="fr-FR" b="1" dirty="0" err="1" smtClean="0"/>
              <a:t>mysqli</a:t>
            </a:r>
            <a:r>
              <a:rPr lang="fr-FR" b="1" dirty="0" smtClean="0"/>
              <a:t>_</a:t>
            </a:r>
            <a:r>
              <a:rPr lang="fr-FR" dirty="0" smtClean="0"/>
              <a:t>: ce sont des fonctions améliorées d’accès à MySQL. Elles proposent plus de fonctionnalités et sont plus à  jour.</a:t>
            </a:r>
          </a:p>
          <a:p>
            <a:r>
              <a:rPr lang="fr-FR" dirty="0" smtClean="0"/>
              <a:t>L’extension </a:t>
            </a:r>
            <a:r>
              <a:rPr lang="fr-FR" b="1" dirty="0" smtClean="0"/>
              <a:t>PDO(</a:t>
            </a:r>
            <a:r>
              <a:rPr lang="fr-FR" b="1" dirty="0" err="1" smtClean="0"/>
              <a:t>Php</a:t>
            </a:r>
            <a:r>
              <a:rPr lang="fr-FR" b="1" dirty="0" smtClean="0"/>
              <a:t> Data Objet)</a:t>
            </a:r>
            <a:r>
              <a:rPr lang="fr-FR" dirty="0" smtClean="0"/>
              <a:t>: c’est l’outil complet qui permet d’accéder à n’importe quel type de base de données. On peut donc l’utiliser pour se connecter aussi bien à Mysql que </a:t>
            </a:r>
            <a:r>
              <a:rPr lang="fr-FR" dirty="0" err="1" smtClean="0"/>
              <a:t>PostgreSQL</a:t>
            </a:r>
            <a:r>
              <a:rPr lang="fr-FR" dirty="0" smtClean="0"/>
              <a:t> ou Oracle.</a:t>
            </a:r>
          </a:p>
        </p:txBody>
      </p:sp>
    </p:spTree>
    <p:extLst>
      <p:ext uri="{BB962C8B-B14F-4D97-AF65-F5344CB8AC3E}">
        <p14:creationId xmlns:p14="http://schemas.microsoft.com/office/powerpoint/2010/main" val="123639052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136525"/>
            <a:ext cx="10515600" cy="1325563"/>
          </a:xfrm>
        </p:spPr>
        <p:txBody>
          <a:bodyPr/>
          <a:lstStyle/>
          <a:p>
            <a:r>
              <a:rPr lang="fr-FR" b="1" dirty="0" smtClean="0"/>
              <a:t>PDO</a:t>
            </a:r>
            <a:endParaRPr lang="fr-FR" b="1" dirty="0"/>
          </a:p>
        </p:txBody>
      </p:sp>
      <p:sp>
        <p:nvSpPr>
          <p:cNvPr id="3" name="Espace réservé du contenu 2"/>
          <p:cNvSpPr>
            <a:spLocks noGrp="1"/>
          </p:cNvSpPr>
          <p:nvPr>
            <p:ph idx="1"/>
          </p:nvPr>
        </p:nvSpPr>
        <p:spPr>
          <a:xfrm>
            <a:off x="368300" y="808048"/>
            <a:ext cx="10985500" cy="4824413"/>
          </a:xfrm>
        </p:spPr>
        <p:txBody>
          <a:bodyPr/>
          <a:lstStyle/>
          <a:p>
            <a:pPr marL="0" indent="0" algn="just">
              <a:buNone/>
            </a:pPr>
            <a:r>
              <a:rPr lang="fr-FR" dirty="0"/>
              <a:t>Tous ces éléments sont des extensions car PHP est très modulaire. </a:t>
            </a:r>
          </a:p>
          <a:p>
            <a:pPr marL="0" indent="0" algn="just">
              <a:buNone/>
            </a:pPr>
            <a:r>
              <a:rPr lang="fr-FR" dirty="0"/>
              <a:t>Dans cet exposé vu l’utilisation avancé et l’ouverture que nous donne PDO dans cet exposé nous présenterons PDO : </a:t>
            </a:r>
            <a:r>
              <a:rPr lang="fr-FR" dirty="0" smtClean="0"/>
              <a:t>PHP </a:t>
            </a:r>
            <a:r>
              <a:rPr lang="fr-FR" dirty="0"/>
              <a:t>Data Objet.</a:t>
            </a:r>
          </a:p>
          <a:p>
            <a:pPr marL="0" indent="0">
              <a:buNone/>
            </a:pPr>
            <a:endParaRPr lang="fr-FR" dirty="0"/>
          </a:p>
        </p:txBody>
      </p:sp>
      <p:sp>
        <p:nvSpPr>
          <p:cNvPr id="4" name="AutoShape 2" descr="PDO permet de se connecter à n'importe quel type de base de donnée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641" y="2311432"/>
            <a:ext cx="7650316" cy="3960802"/>
          </a:xfrm>
          <a:prstGeom prst="rect">
            <a:avLst/>
          </a:prstGeom>
        </p:spPr>
      </p:pic>
    </p:spTree>
    <p:extLst>
      <p:ext uri="{BB962C8B-B14F-4D97-AF65-F5344CB8AC3E}">
        <p14:creationId xmlns:p14="http://schemas.microsoft.com/office/powerpoint/2010/main" val="5034101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 à une Base de données avec PHP : Utilisation de PDO</a:t>
            </a:r>
            <a:endParaRPr lang="fr-FR" dirty="0"/>
          </a:p>
        </p:txBody>
      </p:sp>
      <p:sp>
        <p:nvSpPr>
          <p:cNvPr id="3" name="Espace réservé du contenu 2"/>
          <p:cNvSpPr>
            <a:spLocks noGrp="1"/>
          </p:cNvSpPr>
          <p:nvPr>
            <p:ph idx="1"/>
          </p:nvPr>
        </p:nvSpPr>
        <p:spPr/>
        <p:txBody>
          <a:bodyPr/>
          <a:lstStyle/>
          <a:p>
            <a:pPr marL="457200" lvl="1" indent="0">
              <a:buNone/>
            </a:pPr>
            <a:r>
              <a:rPr lang="fr-FR" dirty="0" smtClean="0"/>
              <a:t>Pour ce connecter à la base de données, il faut préciser 4 champs:</a:t>
            </a:r>
          </a:p>
          <a:p>
            <a:r>
              <a:rPr lang="fr-FR" b="1" dirty="0" smtClean="0"/>
              <a:t>le nom de l'hôte </a:t>
            </a:r>
            <a:r>
              <a:rPr lang="fr-FR" dirty="0" smtClean="0"/>
              <a:t>: c'est l'adresse de l'ordinateur où MySQL est installé (comme une adresse IP). Le plus souvent, MySQL est installé sur le même ordinateur que PHP : dans ce cas, mettez la valeur </a:t>
            </a:r>
            <a:r>
              <a:rPr lang="fr-FR" dirty="0" err="1" smtClean="0"/>
              <a:t>localhost</a:t>
            </a:r>
            <a:r>
              <a:rPr lang="fr-FR" dirty="0" smtClean="0"/>
              <a:t> (cela signifie « sur le même  ordinateur »). </a:t>
            </a:r>
          </a:p>
          <a:p>
            <a:r>
              <a:rPr lang="fr-FR" b="1" dirty="0" smtClean="0"/>
              <a:t>la base </a:t>
            </a:r>
            <a:r>
              <a:rPr lang="fr-FR" dirty="0" smtClean="0"/>
              <a:t>: c'est le nom de la base de données à laquelle vous voulez vous connecter. Dans notre cas, la base s'appelle test.</a:t>
            </a:r>
          </a:p>
          <a:p>
            <a:r>
              <a:rPr lang="fr-FR" b="1" dirty="0" smtClean="0"/>
              <a:t>le login </a:t>
            </a:r>
            <a:r>
              <a:rPr lang="fr-FR" dirty="0" smtClean="0"/>
              <a:t>: il permet de vous identifier. </a:t>
            </a:r>
          </a:p>
          <a:p>
            <a:r>
              <a:rPr lang="fr-FR" b="1" dirty="0" smtClean="0"/>
              <a:t>le mot de passe</a:t>
            </a:r>
            <a:endParaRPr lang="fr-FR" dirty="0" smtClean="0"/>
          </a:p>
          <a:p>
            <a:pPr marL="0" indent="0">
              <a:buNone/>
            </a:pPr>
            <a:endParaRPr lang="fr-FR" dirty="0"/>
          </a:p>
        </p:txBody>
      </p:sp>
    </p:spTree>
    <p:extLst>
      <p:ext uri="{BB962C8B-B14F-4D97-AF65-F5344CB8AC3E}">
        <p14:creationId xmlns:p14="http://schemas.microsoft.com/office/powerpoint/2010/main" val="3171813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361950" y="266700"/>
            <a:ext cx="11468100" cy="6172200"/>
          </a:xfrm>
        </p:spPr>
        <p:txBody>
          <a:bodyPr>
            <a:normAutofit/>
          </a:bodyPr>
          <a:lstStyle/>
          <a:p>
            <a:pPr marL="0" indent="0">
              <a:buNone/>
            </a:pPr>
            <a:r>
              <a:rPr lang="fr-FR" dirty="0" smtClean="0"/>
              <a:t>   Exemple de code</a:t>
            </a:r>
          </a:p>
          <a:p>
            <a:pPr marL="0" indent="0">
              <a:buNone/>
            </a:pPr>
            <a:r>
              <a:rPr lang="fr-FR" sz="2400" dirty="0">
                <a:latin typeface="Arabic Typesetting" panose="03020402040406030203" pitchFamily="66" charset="-78"/>
                <a:cs typeface="Arabic Typesetting" panose="03020402040406030203" pitchFamily="66" charset="-78"/>
              </a:rPr>
              <a:t> </a:t>
            </a:r>
            <a:r>
              <a:rPr lang="fr-FR" sz="2400" dirty="0" smtClean="0">
                <a:latin typeface="Arabic Typesetting" panose="03020402040406030203" pitchFamily="66" charset="-78"/>
                <a:cs typeface="Arabic Typesetting" panose="03020402040406030203" pitchFamily="66" charset="-78"/>
              </a:rPr>
              <a:t>   &lt;?</a:t>
            </a:r>
            <a:r>
              <a:rPr lang="fr-FR" sz="2400" dirty="0" err="1">
                <a:latin typeface="Arabic Typesetting" panose="03020402040406030203" pitchFamily="66" charset="-78"/>
                <a:cs typeface="Arabic Typesetting" panose="03020402040406030203" pitchFamily="66" charset="-78"/>
              </a:rPr>
              <a:t>php</a:t>
            </a:r>
            <a:endParaRPr lang="fr-FR" sz="2400" dirty="0">
              <a:latin typeface="Arabic Typesetting" panose="03020402040406030203" pitchFamily="66" charset="-78"/>
              <a:cs typeface="Arabic Typesetting" panose="03020402040406030203" pitchFamily="66" charset="-78"/>
            </a:endParaRPr>
          </a:p>
          <a:p>
            <a:pPr marL="0" indent="0">
              <a:buNone/>
            </a:pPr>
            <a:r>
              <a:rPr lang="fr-FR" sz="2400" dirty="0" smtClean="0">
                <a:latin typeface="Arabic Typesetting" panose="03020402040406030203" pitchFamily="66" charset="-78"/>
                <a:cs typeface="Arabic Typesetting" panose="03020402040406030203" pitchFamily="66" charset="-78"/>
              </a:rPr>
              <a:t>      $</a:t>
            </a:r>
            <a:r>
              <a:rPr lang="fr-FR" sz="2400" dirty="0" err="1">
                <a:latin typeface="Arabic Typesetting" panose="03020402040406030203" pitchFamily="66" charset="-78"/>
                <a:cs typeface="Arabic Typesetting" panose="03020402040406030203" pitchFamily="66" charset="-78"/>
              </a:rPr>
              <a:t>bdd</a:t>
            </a:r>
            <a:r>
              <a:rPr lang="fr-FR" sz="2400" dirty="0">
                <a:latin typeface="Arabic Typesetting" panose="03020402040406030203" pitchFamily="66" charset="-78"/>
                <a:cs typeface="Arabic Typesetting" panose="03020402040406030203" pitchFamily="66" charset="-78"/>
              </a:rPr>
              <a:t> = </a:t>
            </a:r>
            <a:r>
              <a:rPr lang="fr-FR" sz="2400" b="1" dirty="0">
                <a:latin typeface="Arabic Typesetting" panose="03020402040406030203" pitchFamily="66" charset="-78"/>
                <a:cs typeface="Arabic Typesetting" panose="03020402040406030203" pitchFamily="66" charset="-78"/>
              </a:rPr>
              <a:t>new </a:t>
            </a:r>
            <a:r>
              <a:rPr lang="fr-FR" sz="2400" dirty="0">
                <a:latin typeface="Arabic Typesetting" panose="03020402040406030203" pitchFamily="66" charset="-78"/>
                <a:cs typeface="Arabic Typesetting" panose="03020402040406030203" pitchFamily="66" charset="-78"/>
              </a:rPr>
              <a:t>PDO('</a:t>
            </a:r>
            <a:r>
              <a:rPr lang="fr-FR" sz="2400" dirty="0" err="1">
                <a:latin typeface="Arabic Typesetting" panose="03020402040406030203" pitchFamily="66" charset="-78"/>
                <a:cs typeface="Arabic Typesetting" panose="03020402040406030203" pitchFamily="66" charset="-78"/>
              </a:rPr>
              <a:t>mysql:host</a:t>
            </a:r>
            <a:r>
              <a:rPr lang="fr-FR" sz="2400" dirty="0">
                <a:latin typeface="Arabic Typesetting" panose="03020402040406030203" pitchFamily="66" charset="-78"/>
                <a:cs typeface="Arabic Typesetting" panose="03020402040406030203" pitchFamily="66" charset="-78"/>
              </a:rPr>
              <a:t>=</a:t>
            </a:r>
            <a:r>
              <a:rPr lang="fr-FR" sz="2400" dirty="0" err="1">
                <a:latin typeface="Arabic Typesetting" panose="03020402040406030203" pitchFamily="66" charset="-78"/>
                <a:cs typeface="Arabic Typesetting" panose="03020402040406030203" pitchFamily="66" charset="-78"/>
              </a:rPr>
              <a:t>localhost;dbname</a:t>
            </a:r>
            <a:r>
              <a:rPr lang="fr-FR" sz="2400" dirty="0">
                <a:latin typeface="Arabic Typesetting" panose="03020402040406030203" pitchFamily="66" charset="-78"/>
                <a:cs typeface="Arabic Typesetting" panose="03020402040406030203" pitchFamily="66" charset="-78"/>
              </a:rPr>
              <a:t>=test', '</a:t>
            </a:r>
            <a:r>
              <a:rPr lang="fr-FR" sz="2400" dirty="0" err="1">
                <a:latin typeface="Arabic Typesetting" panose="03020402040406030203" pitchFamily="66" charset="-78"/>
                <a:cs typeface="Arabic Typesetting" panose="03020402040406030203" pitchFamily="66" charset="-78"/>
              </a:rPr>
              <a:t>root</a:t>
            </a:r>
            <a:r>
              <a:rPr lang="fr-FR" sz="2400" dirty="0">
                <a:latin typeface="Arabic Typesetting" panose="03020402040406030203" pitchFamily="66" charset="-78"/>
                <a:cs typeface="Arabic Typesetting" panose="03020402040406030203" pitchFamily="66" charset="-78"/>
              </a:rPr>
              <a:t>', </a:t>
            </a:r>
            <a:r>
              <a:rPr lang="fr-FR" sz="2400" dirty="0" smtClean="0">
                <a:latin typeface="Arabic Typesetting" panose="03020402040406030203" pitchFamily="66" charset="-78"/>
                <a:cs typeface="Arabic Typesetting" panose="03020402040406030203" pitchFamily="66" charset="-78"/>
              </a:rPr>
              <a:t>"");</a:t>
            </a:r>
          </a:p>
          <a:p>
            <a:pPr marL="0" indent="0">
              <a:buNone/>
            </a:pPr>
            <a:r>
              <a:rPr lang="fr-FR" sz="2400" b="1" dirty="0" smtClean="0">
                <a:latin typeface="Arabic Typesetting" panose="03020402040406030203" pitchFamily="66" charset="-78"/>
                <a:cs typeface="Arabic Typesetting" panose="03020402040406030203" pitchFamily="66" charset="-78"/>
              </a:rPr>
              <a:t>catch</a:t>
            </a:r>
            <a:r>
              <a:rPr lang="fr-FR" sz="2400" dirty="0" smtClean="0">
                <a:latin typeface="Arabic Typesetting" panose="03020402040406030203" pitchFamily="66" charset="-78"/>
                <a:cs typeface="Arabic Typesetting" panose="03020402040406030203" pitchFamily="66" charset="-78"/>
              </a:rPr>
              <a:t>(Exception </a:t>
            </a:r>
            <a:r>
              <a:rPr lang="fr-FR" sz="2400" dirty="0">
                <a:latin typeface="Arabic Typesetting" panose="03020402040406030203" pitchFamily="66" charset="-78"/>
                <a:cs typeface="Arabic Typesetting" panose="03020402040406030203" pitchFamily="66" charset="-78"/>
              </a:rPr>
              <a:t>$e)</a:t>
            </a:r>
          </a:p>
          <a:p>
            <a:pPr marL="0" indent="0">
              <a:buNone/>
            </a:pPr>
            <a:r>
              <a:rPr lang="fr-FR" sz="2400" dirty="0" smtClean="0">
                <a:latin typeface="Arabic Typesetting" panose="03020402040406030203" pitchFamily="66" charset="-78"/>
                <a:cs typeface="Arabic Typesetting" panose="03020402040406030203" pitchFamily="66" charset="-78"/>
              </a:rPr>
              <a:t>	{</a:t>
            </a:r>
            <a:endParaRPr lang="fr-FR" sz="2400" dirty="0">
              <a:latin typeface="Arabic Typesetting" panose="03020402040406030203" pitchFamily="66" charset="-78"/>
              <a:cs typeface="Arabic Typesetting" panose="03020402040406030203" pitchFamily="66" charset="-78"/>
            </a:endParaRPr>
          </a:p>
          <a:p>
            <a:pPr marL="0" indent="0">
              <a:buNone/>
            </a:pPr>
            <a:r>
              <a:rPr lang="fr-FR" sz="2400" b="1" dirty="0" smtClean="0">
                <a:latin typeface="Arabic Typesetting" panose="03020402040406030203" pitchFamily="66" charset="-78"/>
                <a:cs typeface="Arabic Typesetting" panose="03020402040406030203" pitchFamily="66" charset="-78"/>
              </a:rPr>
              <a:t>       die</a:t>
            </a:r>
            <a:r>
              <a:rPr lang="fr-FR" sz="2400" dirty="0">
                <a:latin typeface="Arabic Typesetting" panose="03020402040406030203" pitchFamily="66" charset="-78"/>
                <a:cs typeface="Arabic Typesetting" panose="03020402040406030203" pitchFamily="66" charset="-78"/>
              </a:rPr>
              <a:t>('Erreur : '.$e-&gt;</a:t>
            </a:r>
            <a:r>
              <a:rPr lang="fr-FR" sz="2400" dirty="0" err="1">
                <a:latin typeface="Arabic Typesetting" panose="03020402040406030203" pitchFamily="66" charset="-78"/>
                <a:cs typeface="Arabic Typesetting" panose="03020402040406030203" pitchFamily="66" charset="-78"/>
              </a:rPr>
              <a:t>getMessage</a:t>
            </a:r>
            <a:r>
              <a:rPr lang="fr-FR" sz="2400" dirty="0">
                <a:latin typeface="Arabic Typesetting" panose="03020402040406030203" pitchFamily="66" charset="-78"/>
                <a:cs typeface="Arabic Typesetting" panose="03020402040406030203" pitchFamily="66" charset="-78"/>
              </a:rPr>
              <a:t>());</a:t>
            </a:r>
          </a:p>
          <a:p>
            <a:pPr marL="0" indent="0">
              <a:buNone/>
            </a:pPr>
            <a:r>
              <a:rPr lang="fr-FR" sz="2400" dirty="0" smtClean="0">
                <a:latin typeface="Arabic Typesetting" panose="03020402040406030203" pitchFamily="66" charset="-78"/>
                <a:cs typeface="Arabic Typesetting" panose="03020402040406030203" pitchFamily="66" charset="-78"/>
              </a:rPr>
              <a:t>        }</a:t>
            </a:r>
            <a:endParaRPr lang="fr-FR" sz="2400" dirty="0">
              <a:latin typeface="Arabic Typesetting" panose="03020402040406030203" pitchFamily="66" charset="-78"/>
              <a:cs typeface="Arabic Typesetting" panose="03020402040406030203" pitchFamily="66" charset="-78"/>
            </a:endParaRPr>
          </a:p>
          <a:p>
            <a:pPr marL="0" indent="0">
              <a:buNone/>
            </a:pPr>
            <a:r>
              <a:rPr lang="fr-FR" sz="2400" dirty="0" smtClean="0">
                <a:latin typeface="Arabic Typesetting" panose="03020402040406030203" pitchFamily="66" charset="-78"/>
                <a:cs typeface="Arabic Typesetting" panose="03020402040406030203" pitchFamily="66" charset="-78"/>
              </a:rPr>
              <a:t>     ?&gt;</a:t>
            </a:r>
          </a:p>
          <a:p>
            <a:pPr marL="0" indent="0">
              <a:buNone/>
            </a:pPr>
            <a:r>
              <a:rPr lang="fr-FR" sz="2400" dirty="0" smtClean="0"/>
              <a:t>Apres avoir créée la base de données, on s’</a:t>
            </a:r>
            <a:r>
              <a:rPr lang="fr-FR" sz="2400" dirty="0" err="1" smtClean="0"/>
              <a:t>interresse</a:t>
            </a:r>
            <a:r>
              <a:rPr lang="fr-FR" sz="2400" dirty="0" smtClean="0"/>
              <a:t> sur comment insérer les </a:t>
            </a:r>
            <a:r>
              <a:rPr lang="fr-FR" sz="2400" dirty="0" err="1" smtClean="0"/>
              <a:t>tuples</a:t>
            </a:r>
            <a:r>
              <a:rPr lang="fr-FR" sz="2400" dirty="0" smtClean="0"/>
              <a:t>.</a:t>
            </a:r>
          </a:p>
          <a:p>
            <a:pPr marL="0" indent="0">
              <a:buNone/>
            </a:pPr>
            <a:r>
              <a:rPr lang="fr-FR" sz="2400" dirty="0" smtClean="0"/>
              <a:t>Dans ce cas, on utilisera la fonction  </a:t>
            </a:r>
            <a:r>
              <a:rPr lang="fr-FR" sz="2400" dirty="0" err="1" smtClean="0"/>
              <a:t>exec</a:t>
            </a:r>
            <a:r>
              <a:rPr lang="fr-FR" sz="2400" dirty="0" smtClean="0"/>
              <a:t>() qui est prévue pour exécuter des modifications sur la base de données .</a:t>
            </a:r>
          </a:p>
          <a:p>
            <a:pPr marL="0" indent="0">
              <a:buNone/>
            </a:pPr>
            <a:r>
              <a:rPr lang="fr-FR" sz="2400" dirty="0" smtClean="0"/>
              <a:t>Comme exemple on le  code:  </a:t>
            </a:r>
          </a:p>
          <a:p>
            <a:pPr marL="0" indent="0">
              <a:buNone/>
            </a:pPr>
            <a:r>
              <a:rPr lang="fr-FR" sz="2400" dirty="0" smtClean="0"/>
              <a:t>    $</a:t>
            </a:r>
            <a:r>
              <a:rPr lang="fr-FR" sz="2400" dirty="0" err="1" smtClean="0"/>
              <a:t>bdd</a:t>
            </a:r>
            <a:r>
              <a:rPr lang="fr-FR" sz="2400" dirty="0" smtClean="0"/>
              <a:t>-&gt;</a:t>
            </a:r>
            <a:r>
              <a:rPr lang="fr-FR" sz="2400" dirty="0" err="1" smtClean="0"/>
              <a:t>exec</a:t>
            </a:r>
            <a:r>
              <a:rPr lang="fr-FR" sz="2400" dirty="0" smtClean="0"/>
              <a:t>('INSERT INTO Etudiant(nom, </a:t>
            </a:r>
            <a:r>
              <a:rPr lang="fr-FR" sz="2400" dirty="0" err="1" smtClean="0"/>
              <a:t>prénom,matricule</a:t>
            </a:r>
            <a:r>
              <a:rPr lang="fr-FR" sz="2400" dirty="0" smtClean="0"/>
              <a:t>, niveau) VALUES(\‘MBIDA\',\‘Marc\', \‘12p175\', 3)');</a:t>
            </a:r>
          </a:p>
          <a:p>
            <a:pPr marL="0" indent="0">
              <a:buNone/>
            </a:pPr>
            <a:endParaRPr lang="fr-FR" sz="24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207430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850" y="285750"/>
            <a:ext cx="11296650" cy="6381750"/>
          </a:xfrm>
        </p:spPr>
        <p:txBody>
          <a:bodyPr>
            <a:normAutofit/>
          </a:bodyPr>
          <a:lstStyle/>
          <a:p>
            <a:pPr marL="0" indent="0">
              <a:buNone/>
            </a:pPr>
            <a:r>
              <a:rPr lang="fr-FR" dirty="0" smtClean="0"/>
              <a:t>Lorsqu’il s’agit des données </a:t>
            </a:r>
            <a:r>
              <a:rPr lang="fr-FR" dirty="0" err="1" smtClean="0"/>
              <a:t>variables,il</a:t>
            </a:r>
            <a:r>
              <a:rPr lang="fr-FR" dirty="0" smtClean="0"/>
              <a:t> est conseillé d’utiliser la fonction </a:t>
            </a:r>
            <a:r>
              <a:rPr lang="fr-FR" dirty="0" err="1" smtClean="0"/>
              <a:t>exec</a:t>
            </a:r>
            <a:r>
              <a:rPr lang="fr-FR" dirty="0" smtClean="0"/>
              <a:t>(), dont un exemple d’application est le suivant:</a:t>
            </a:r>
          </a:p>
          <a:p>
            <a:pPr marL="0" indent="0">
              <a:buNone/>
            </a:pPr>
            <a:r>
              <a:rPr lang="fr-FR" dirty="0" smtClean="0">
                <a:solidFill>
                  <a:schemeClr val="accent6">
                    <a:lumMod val="50000"/>
                  </a:schemeClr>
                </a:solidFill>
              </a:rPr>
              <a:t>&lt;?</a:t>
            </a:r>
            <a:r>
              <a:rPr lang="fr-FR" dirty="0" err="1" smtClean="0">
                <a:solidFill>
                  <a:schemeClr val="accent6">
                    <a:lumMod val="50000"/>
                  </a:schemeClr>
                </a:solidFill>
              </a:rPr>
              <a:t>php</a:t>
            </a:r>
            <a:endParaRPr lang="fr-FR" dirty="0" smtClean="0">
              <a:solidFill>
                <a:schemeClr val="accent6">
                  <a:lumMod val="50000"/>
                </a:schemeClr>
              </a:solidFill>
            </a:endParaRPr>
          </a:p>
          <a:p>
            <a:pPr marL="0" indent="0">
              <a:buNone/>
            </a:pPr>
            <a:r>
              <a:rPr lang="fr-FR" dirty="0" smtClean="0">
                <a:solidFill>
                  <a:schemeClr val="accent6">
                    <a:lumMod val="50000"/>
                  </a:schemeClr>
                </a:solidFill>
              </a:rPr>
              <a:t>     $</a:t>
            </a:r>
            <a:r>
              <a:rPr lang="fr-FR" dirty="0" err="1" smtClean="0">
                <a:solidFill>
                  <a:schemeClr val="accent6">
                    <a:lumMod val="50000"/>
                  </a:schemeClr>
                </a:solidFill>
              </a:rPr>
              <a:t>req</a:t>
            </a:r>
            <a:r>
              <a:rPr lang="fr-FR" dirty="0" smtClean="0">
                <a:solidFill>
                  <a:schemeClr val="accent6">
                    <a:lumMod val="50000"/>
                  </a:schemeClr>
                </a:solidFill>
              </a:rPr>
              <a:t> = $</a:t>
            </a:r>
            <a:r>
              <a:rPr lang="fr-FR" dirty="0" err="1" smtClean="0">
                <a:solidFill>
                  <a:schemeClr val="accent6">
                    <a:lumMod val="50000"/>
                  </a:schemeClr>
                </a:solidFill>
              </a:rPr>
              <a:t>bdd</a:t>
            </a:r>
            <a:r>
              <a:rPr lang="fr-FR" dirty="0" smtClean="0">
                <a:solidFill>
                  <a:schemeClr val="accent6">
                    <a:lumMod val="50000"/>
                  </a:schemeClr>
                </a:solidFill>
              </a:rPr>
              <a:t>-&gt;</a:t>
            </a:r>
            <a:r>
              <a:rPr lang="fr-FR" dirty="0" err="1" smtClean="0">
                <a:solidFill>
                  <a:schemeClr val="accent6">
                    <a:lumMod val="50000"/>
                  </a:schemeClr>
                </a:solidFill>
              </a:rPr>
              <a:t>prepare</a:t>
            </a:r>
            <a:r>
              <a:rPr lang="fr-FR" dirty="0" smtClean="0">
                <a:solidFill>
                  <a:schemeClr val="accent6">
                    <a:lumMod val="50000"/>
                  </a:schemeClr>
                </a:solidFill>
              </a:rPr>
              <a:t>('INSERT INTO Etudiant(nom, </a:t>
            </a:r>
            <a:r>
              <a:rPr lang="fr-FR" dirty="0" err="1" smtClean="0">
                <a:solidFill>
                  <a:schemeClr val="accent6">
                    <a:lumMod val="50000"/>
                  </a:schemeClr>
                </a:solidFill>
              </a:rPr>
              <a:t>prenom</a:t>
            </a:r>
            <a:r>
              <a:rPr lang="fr-FR" dirty="0" smtClean="0">
                <a:solidFill>
                  <a:schemeClr val="accent6">
                    <a:lumMod val="50000"/>
                  </a:schemeClr>
                </a:solidFill>
              </a:rPr>
              <a:t>,</a:t>
            </a:r>
          </a:p>
          <a:p>
            <a:pPr marL="0" indent="0">
              <a:buNone/>
            </a:pPr>
            <a:r>
              <a:rPr lang="fr-FR" dirty="0" smtClean="0">
                <a:solidFill>
                  <a:schemeClr val="accent6">
                    <a:lumMod val="50000"/>
                  </a:schemeClr>
                </a:solidFill>
              </a:rPr>
              <a:t>     matricule, niveau) VALUES(:nom,:</a:t>
            </a:r>
            <a:r>
              <a:rPr lang="fr-FR" dirty="0" err="1" smtClean="0">
                <a:solidFill>
                  <a:schemeClr val="accent6">
                    <a:lumMod val="50000"/>
                  </a:schemeClr>
                </a:solidFill>
              </a:rPr>
              <a:t>prenom</a:t>
            </a:r>
            <a:r>
              <a:rPr lang="fr-FR" dirty="0" smtClean="0">
                <a:solidFill>
                  <a:schemeClr val="accent6">
                    <a:lumMod val="50000"/>
                  </a:schemeClr>
                </a:solidFill>
              </a:rPr>
              <a:t>, :matricule, :niveau)');</a:t>
            </a:r>
          </a:p>
          <a:p>
            <a:pPr marL="0" indent="0">
              <a:buNone/>
            </a:pPr>
            <a:r>
              <a:rPr lang="fr-FR" dirty="0" smtClean="0">
                <a:solidFill>
                  <a:schemeClr val="accent6">
                    <a:lumMod val="50000"/>
                  </a:schemeClr>
                </a:solidFill>
              </a:rPr>
              <a:t>$</a:t>
            </a:r>
            <a:r>
              <a:rPr lang="fr-FR" dirty="0" err="1" smtClean="0">
                <a:solidFill>
                  <a:schemeClr val="accent6">
                    <a:lumMod val="50000"/>
                  </a:schemeClr>
                </a:solidFill>
              </a:rPr>
              <a:t>req</a:t>
            </a:r>
            <a:r>
              <a:rPr lang="fr-FR" dirty="0" smtClean="0">
                <a:solidFill>
                  <a:schemeClr val="accent6">
                    <a:lumMod val="50000"/>
                  </a:schemeClr>
                </a:solidFill>
              </a:rPr>
              <a:t>-&gt;</a:t>
            </a:r>
            <a:r>
              <a:rPr lang="fr-FR" dirty="0" err="1" smtClean="0">
                <a:solidFill>
                  <a:schemeClr val="accent6">
                    <a:lumMod val="50000"/>
                  </a:schemeClr>
                </a:solidFill>
              </a:rPr>
              <a:t>execute</a:t>
            </a:r>
            <a:r>
              <a:rPr lang="fr-FR" dirty="0" smtClean="0">
                <a:solidFill>
                  <a:schemeClr val="accent6">
                    <a:lumMod val="50000"/>
                  </a:schemeClr>
                </a:solidFill>
              </a:rPr>
              <a:t>(</a:t>
            </a:r>
            <a:r>
              <a:rPr lang="fr-FR" b="1" dirty="0" err="1" smtClean="0">
                <a:solidFill>
                  <a:schemeClr val="accent6">
                    <a:lumMod val="50000"/>
                  </a:schemeClr>
                </a:solidFill>
              </a:rPr>
              <a:t>array</a:t>
            </a:r>
            <a:r>
              <a:rPr lang="fr-FR" dirty="0" smtClean="0">
                <a:solidFill>
                  <a:schemeClr val="accent6">
                    <a:lumMod val="50000"/>
                  </a:schemeClr>
                </a:solidFill>
              </a:rPr>
              <a:t>(</a:t>
            </a:r>
          </a:p>
          <a:p>
            <a:pPr marL="0" indent="0">
              <a:buNone/>
            </a:pPr>
            <a:r>
              <a:rPr lang="fr-FR" dirty="0" smtClean="0">
                <a:solidFill>
                  <a:schemeClr val="accent6">
                    <a:lumMod val="50000"/>
                  </a:schemeClr>
                </a:solidFill>
              </a:rPr>
              <a:t>     'nom' =&gt; $nom,</a:t>
            </a:r>
          </a:p>
          <a:p>
            <a:pPr marL="0" indent="0">
              <a:buNone/>
            </a:pPr>
            <a:r>
              <a:rPr lang="fr-FR" dirty="0" smtClean="0">
                <a:solidFill>
                  <a:schemeClr val="accent6">
                    <a:lumMod val="50000"/>
                  </a:schemeClr>
                </a:solidFill>
              </a:rPr>
              <a:t>     ‘</a:t>
            </a:r>
            <a:r>
              <a:rPr lang="fr-FR" dirty="0" err="1" smtClean="0">
                <a:solidFill>
                  <a:schemeClr val="accent6">
                    <a:lumMod val="50000"/>
                  </a:schemeClr>
                </a:solidFill>
              </a:rPr>
              <a:t>prenom</a:t>
            </a:r>
            <a:r>
              <a:rPr lang="fr-FR" dirty="0" smtClean="0">
                <a:solidFill>
                  <a:schemeClr val="accent6">
                    <a:lumMod val="50000"/>
                  </a:schemeClr>
                </a:solidFill>
              </a:rPr>
              <a:t>' =&gt; $</a:t>
            </a:r>
            <a:r>
              <a:rPr lang="fr-FR" dirty="0" err="1" smtClean="0">
                <a:solidFill>
                  <a:schemeClr val="accent6">
                    <a:lumMod val="50000"/>
                  </a:schemeClr>
                </a:solidFill>
              </a:rPr>
              <a:t>prenom</a:t>
            </a:r>
            <a:r>
              <a:rPr lang="fr-FR" dirty="0" smtClean="0">
                <a:solidFill>
                  <a:schemeClr val="accent6">
                    <a:lumMod val="50000"/>
                  </a:schemeClr>
                </a:solidFill>
              </a:rPr>
              <a:t>,</a:t>
            </a:r>
          </a:p>
          <a:p>
            <a:pPr marL="0" indent="0">
              <a:buNone/>
            </a:pPr>
            <a:r>
              <a:rPr lang="fr-FR" dirty="0" smtClean="0">
                <a:solidFill>
                  <a:schemeClr val="accent6">
                    <a:lumMod val="50000"/>
                  </a:schemeClr>
                </a:solidFill>
              </a:rPr>
              <a:t>     ‘niveau' =&gt; $niveau,</a:t>
            </a:r>
          </a:p>
          <a:p>
            <a:pPr marL="0" indent="0">
              <a:buNone/>
            </a:pPr>
            <a:r>
              <a:rPr lang="fr-FR" dirty="0" smtClean="0">
                <a:solidFill>
                  <a:schemeClr val="accent6">
                    <a:lumMod val="50000"/>
                  </a:schemeClr>
                </a:solidFill>
              </a:rPr>
              <a:t>     ‘matricule' =&gt; $matricule,</a:t>
            </a:r>
          </a:p>
          <a:p>
            <a:pPr marL="0" indent="0">
              <a:buNone/>
            </a:pPr>
            <a:r>
              <a:rPr lang="fr-FR" dirty="0" smtClean="0">
                <a:solidFill>
                  <a:schemeClr val="accent6">
                    <a:lumMod val="50000"/>
                  </a:schemeClr>
                </a:solidFill>
              </a:rPr>
              <a:t>    ));</a:t>
            </a:r>
          </a:p>
          <a:p>
            <a:pPr marL="0" indent="0">
              <a:buNone/>
            </a:pPr>
            <a:endParaRPr lang="fr-FR" dirty="0"/>
          </a:p>
        </p:txBody>
      </p:sp>
    </p:spTree>
    <p:extLst>
      <p:ext uri="{BB962C8B-B14F-4D97-AF65-F5344CB8AC3E}">
        <p14:creationId xmlns:p14="http://schemas.microsoft.com/office/powerpoint/2010/main" val="2902202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8650" y="400050"/>
            <a:ext cx="10725150" cy="5776913"/>
          </a:xfrm>
        </p:spPr>
        <p:txBody>
          <a:bodyPr>
            <a:normAutofit fontScale="85000" lnSpcReduction="20000"/>
          </a:bodyPr>
          <a:lstStyle/>
          <a:p>
            <a:pPr marL="0" indent="0">
              <a:buNone/>
            </a:pPr>
            <a:r>
              <a:rPr lang="fr-FR" dirty="0" smtClean="0"/>
              <a:t>La fonction utilisée pour </a:t>
            </a:r>
            <a:r>
              <a:rPr lang="fr-FR" dirty="0" err="1" smtClean="0"/>
              <a:t>recuperer</a:t>
            </a:r>
            <a:r>
              <a:rPr lang="fr-FR" dirty="0" smtClean="0"/>
              <a:t> les </a:t>
            </a:r>
            <a:r>
              <a:rPr lang="fr-FR" dirty="0" err="1" smtClean="0"/>
              <a:t>tuples</a:t>
            </a:r>
            <a:r>
              <a:rPr lang="fr-FR" dirty="0" smtClean="0"/>
              <a:t> est la fonction </a:t>
            </a:r>
            <a:r>
              <a:rPr lang="fr-FR" dirty="0" err="1" smtClean="0"/>
              <a:t>query</a:t>
            </a:r>
            <a:r>
              <a:rPr lang="fr-FR" dirty="0" smtClean="0"/>
              <a:t>()</a:t>
            </a:r>
          </a:p>
          <a:p>
            <a:pPr marL="0" indent="0">
              <a:buNone/>
            </a:pPr>
            <a:r>
              <a:rPr lang="en-US" dirty="0" smtClean="0"/>
              <a:t>$</a:t>
            </a:r>
            <a:r>
              <a:rPr lang="en-US" dirty="0" err="1" smtClean="0"/>
              <a:t>reponse</a:t>
            </a:r>
            <a:r>
              <a:rPr lang="en-US" dirty="0" smtClean="0"/>
              <a:t> = $</a:t>
            </a:r>
            <a:r>
              <a:rPr lang="en-US" dirty="0" err="1" smtClean="0"/>
              <a:t>bdd</a:t>
            </a:r>
            <a:r>
              <a:rPr lang="en-US" dirty="0" smtClean="0"/>
              <a:t>-&gt;query('SELECT * FROM </a:t>
            </a:r>
            <a:r>
              <a:rPr lang="en-US" dirty="0" err="1" smtClean="0"/>
              <a:t>jeux_video</a:t>
            </a:r>
            <a:r>
              <a:rPr lang="en-US" dirty="0" smtClean="0"/>
              <a:t>');</a:t>
            </a:r>
          </a:p>
          <a:p>
            <a:pPr marL="0" indent="0">
              <a:buNone/>
            </a:pPr>
            <a:r>
              <a:rPr lang="fr-FR" dirty="0" err="1" smtClean="0"/>
              <a:t>while</a:t>
            </a:r>
            <a:r>
              <a:rPr lang="fr-FR" dirty="0" smtClean="0"/>
              <a:t> ($</a:t>
            </a:r>
            <a:r>
              <a:rPr lang="fr-FR" dirty="0" err="1" smtClean="0"/>
              <a:t>donnees</a:t>
            </a:r>
            <a:r>
              <a:rPr lang="fr-FR" dirty="0" smtClean="0"/>
              <a:t> = $</a:t>
            </a:r>
            <a:r>
              <a:rPr lang="fr-FR" dirty="0" err="1" smtClean="0"/>
              <a:t>reponse</a:t>
            </a:r>
            <a:r>
              <a:rPr lang="fr-FR" dirty="0" smtClean="0"/>
              <a:t>-&gt;</a:t>
            </a:r>
            <a:r>
              <a:rPr lang="fr-FR" dirty="0" err="1" smtClean="0"/>
              <a:t>fetch</a:t>
            </a:r>
            <a:r>
              <a:rPr lang="fr-FR" dirty="0" smtClean="0"/>
              <a:t>())</a:t>
            </a:r>
          </a:p>
          <a:p>
            <a:pPr marL="0" indent="0">
              <a:buNone/>
            </a:pPr>
            <a:r>
              <a:rPr lang="fr-FR" dirty="0" smtClean="0"/>
              <a:t>{</a:t>
            </a:r>
          </a:p>
          <a:p>
            <a:pPr marL="0" indent="0">
              <a:buNone/>
            </a:pPr>
            <a:r>
              <a:rPr lang="en-US" dirty="0" smtClean="0"/>
              <a:t>&lt;strong&gt;Nom de </a:t>
            </a:r>
            <a:r>
              <a:rPr lang="en-US" dirty="0" err="1" smtClean="0"/>
              <a:t>l’etudiant</a:t>
            </a:r>
            <a:r>
              <a:rPr lang="en-US" dirty="0" smtClean="0"/>
              <a:t>&lt;/strong&gt; : &lt;?</a:t>
            </a:r>
            <a:r>
              <a:rPr lang="en-US" dirty="0" err="1" smtClean="0"/>
              <a:t>php</a:t>
            </a:r>
            <a:r>
              <a:rPr lang="en-US" dirty="0" smtClean="0"/>
              <a:t> echo $</a:t>
            </a:r>
            <a:r>
              <a:rPr lang="en-US" dirty="0" err="1" smtClean="0"/>
              <a:t>donnees</a:t>
            </a:r>
            <a:r>
              <a:rPr lang="en-US" dirty="0" smtClean="0"/>
              <a:t>[‘nom']; ?&gt;&lt;</a:t>
            </a:r>
            <a:r>
              <a:rPr lang="en-US" dirty="0" err="1" smtClean="0"/>
              <a:t>br</a:t>
            </a:r>
            <a:r>
              <a:rPr lang="en-US" dirty="0" smtClean="0"/>
              <a:t> /&gt;</a:t>
            </a:r>
            <a:endParaRPr lang="fr-FR" dirty="0" smtClean="0"/>
          </a:p>
          <a:p>
            <a:pPr marL="0" indent="0">
              <a:buNone/>
            </a:pPr>
            <a:endParaRPr lang="fr-FR" dirty="0" smtClean="0"/>
          </a:p>
          <a:p>
            <a:pPr marL="0" indent="0">
              <a:buNone/>
            </a:pPr>
            <a:r>
              <a:rPr lang="fr-FR" dirty="0" smtClean="0"/>
              <a:t>}</a:t>
            </a:r>
          </a:p>
          <a:p>
            <a:pPr marL="0" indent="0">
              <a:buNone/>
            </a:pPr>
            <a:r>
              <a:rPr lang="fr-FR" dirty="0" smtClean="0"/>
              <a:t>$</a:t>
            </a:r>
            <a:r>
              <a:rPr lang="fr-FR" dirty="0" err="1" smtClean="0"/>
              <a:t>reponse</a:t>
            </a:r>
            <a:r>
              <a:rPr lang="fr-FR" dirty="0" smtClean="0"/>
              <a:t>-&gt;</a:t>
            </a:r>
            <a:r>
              <a:rPr lang="fr-FR" dirty="0" err="1" smtClean="0"/>
              <a:t>closeCursor</a:t>
            </a:r>
            <a:r>
              <a:rPr lang="fr-FR" dirty="0" smtClean="0"/>
              <a:t>(); // Termine le traitement de la requête</a:t>
            </a:r>
          </a:p>
          <a:p>
            <a:pPr marL="0" indent="0">
              <a:buNone/>
            </a:pPr>
            <a:r>
              <a:rPr lang="fr-FR" sz="4700" dirty="0" smtClean="0"/>
              <a:t>Pour conclure on peut dire que:</a:t>
            </a:r>
          </a:p>
          <a:p>
            <a:r>
              <a:rPr lang="fr-FR" dirty="0" smtClean="0"/>
              <a:t>Pour se connecter à une base de donnée, on a besoin de 4 champs dont nom de l’</a:t>
            </a:r>
            <a:r>
              <a:rPr lang="fr-FR" dirty="0" err="1" smtClean="0"/>
              <a:t>hote</a:t>
            </a:r>
            <a:r>
              <a:rPr lang="fr-FR" dirty="0" smtClean="0"/>
              <a:t>, base, le login et le mot de passe.</a:t>
            </a:r>
          </a:p>
          <a:p>
            <a:r>
              <a:rPr lang="fr-FR" dirty="0" smtClean="0"/>
              <a:t>On peut </a:t>
            </a:r>
            <a:r>
              <a:rPr lang="fr-FR" dirty="0" err="1" smtClean="0"/>
              <a:t>inserer</a:t>
            </a:r>
            <a:r>
              <a:rPr lang="fr-FR" dirty="0" smtClean="0"/>
              <a:t> les </a:t>
            </a:r>
            <a:r>
              <a:rPr lang="fr-FR" dirty="0" err="1" smtClean="0"/>
              <a:t>donnees</a:t>
            </a:r>
            <a:r>
              <a:rPr lang="fr-FR" dirty="0" smtClean="0"/>
              <a:t> dans la base de donnée </a:t>
            </a:r>
            <a:r>
              <a:rPr lang="fr-FR" dirty="0" err="1" smtClean="0"/>
              <a:t>grace</a:t>
            </a:r>
            <a:r>
              <a:rPr lang="fr-FR" dirty="0" smtClean="0"/>
              <a:t> aux fonctions </a:t>
            </a:r>
            <a:r>
              <a:rPr lang="fr-FR" dirty="0" err="1" smtClean="0"/>
              <a:t>exec</a:t>
            </a:r>
            <a:r>
              <a:rPr lang="fr-FR" dirty="0" smtClean="0"/>
              <a:t>() et </a:t>
            </a:r>
            <a:r>
              <a:rPr lang="fr-FR" dirty="0" err="1" smtClean="0"/>
              <a:t>prepare</a:t>
            </a:r>
            <a:r>
              <a:rPr lang="fr-FR" dirty="0" smtClean="0"/>
              <a:t>().</a:t>
            </a:r>
          </a:p>
          <a:p>
            <a:r>
              <a:rPr lang="fr-FR" dirty="0" smtClean="0"/>
              <a:t>L’</a:t>
            </a:r>
            <a:r>
              <a:rPr lang="fr-FR" dirty="0" err="1" smtClean="0"/>
              <a:t>execution</a:t>
            </a:r>
            <a:r>
              <a:rPr lang="fr-FR" dirty="0" smtClean="0"/>
              <a:t> des </a:t>
            </a:r>
            <a:r>
              <a:rPr lang="fr-FR" dirty="0" err="1" smtClean="0"/>
              <a:t>requettes</a:t>
            </a:r>
            <a:r>
              <a:rPr lang="fr-FR" dirty="0" smtClean="0"/>
              <a:t> s’effectue </a:t>
            </a:r>
            <a:r>
              <a:rPr lang="fr-FR" dirty="0" err="1" smtClean="0"/>
              <a:t>grace</a:t>
            </a:r>
            <a:r>
              <a:rPr lang="fr-FR" dirty="0" smtClean="0"/>
              <a:t> à la fonction </a:t>
            </a:r>
            <a:r>
              <a:rPr lang="fr-FR" dirty="0" err="1" smtClean="0"/>
              <a:t>exec</a:t>
            </a:r>
            <a:r>
              <a:rPr lang="fr-FR" dirty="0" smtClean="0"/>
              <a:t>(). Et que cette fonction renvoie plutôt un bloc de données, qu’on </a:t>
            </a:r>
            <a:r>
              <a:rPr lang="fr-FR" dirty="0" err="1" smtClean="0"/>
              <a:t>decompilera</a:t>
            </a:r>
            <a:r>
              <a:rPr lang="fr-FR" dirty="0" smtClean="0"/>
              <a:t> avec la fonction  </a:t>
            </a:r>
            <a:r>
              <a:rPr lang="fr-FR" dirty="0" err="1" smtClean="0"/>
              <a:t>fetch</a:t>
            </a:r>
            <a:r>
              <a:rPr lang="fr-FR" dirty="0" smtClean="0"/>
              <a:t>().</a:t>
            </a:r>
          </a:p>
          <a:p>
            <a:pPr marL="0" indent="0">
              <a:buNone/>
            </a:pPr>
            <a:endParaRPr lang="fr-FR" dirty="0" smtClean="0"/>
          </a:p>
          <a:p>
            <a:endParaRPr lang="en-US" dirty="0" smtClean="0"/>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291881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TotalTime>
  <Words>1444</Words>
  <Application>Microsoft Office PowerPoint</Application>
  <PresentationFormat>Grand écran</PresentationFormat>
  <Paragraphs>200</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Arabic Typesetting</vt:lpstr>
      <vt:lpstr>Arial</vt:lpstr>
      <vt:lpstr>Calibri</vt:lpstr>
      <vt:lpstr>Calibri Light</vt:lpstr>
      <vt:lpstr>Times New Roman</vt:lpstr>
      <vt:lpstr>Thème Office</vt:lpstr>
      <vt:lpstr>Présentation PowerPoint</vt:lpstr>
      <vt:lpstr>PLAN DE L’EXPOSE</vt:lpstr>
      <vt:lpstr>INTRODUCTION</vt:lpstr>
      <vt:lpstr>Comment se connecte-t-on à la base de données en PHP ? </vt:lpstr>
      <vt:lpstr>PDO</vt:lpstr>
      <vt:lpstr>Connexion à une Base de données avec PHP : Utilisation de PDO</vt:lpstr>
      <vt:lpstr>Présentation PowerPoint</vt:lpstr>
      <vt:lpstr>Présentation PowerPoint</vt:lpstr>
      <vt:lpstr>Présentation PowerPoint</vt:lpstr>
      <vt:lpstr>Un Peu d’histoire sur les Frameworks PHP</vt:lpstr>
      <vt:lpstr>Installation de Zend Framework  </vt:lpstr>
      <vt:lpstr>Les SGBD utilisables par Zend Framework</vt:lpstr>
      <vt:lpstr>Manipulation de la base de données avec Zend Framework </vt:lpstr>
      <vt:lpstr>Manipulation de la base de données avec Zend Framework </vt:lpstr>
      <vt:lpstr>Exemple de récupération de résultat suite  à une requête SELECT</vt:lpstr>
      <vt:lpstr>Présentation PowerPoint</vt:lpstr>
      <vt:lpstr>Présentation PowerPoint</vt:lpstr>
      <vt:lpstr>Présentation PowerPoint</vt:lpstr>
      <vt:lpstr>Installation de CodeIgniter</vt:lpstr>
      <vt:lpstr>Configuration de CodeIgniter</vt:lpstr>
      <vt:lpstr>Présentation PowerPoint</vt:lpstr>
      <vt:lpstr>Configuration de la Base de données</vt:lpstr>
      <vt:lpstr>Modèle MVC avec CodeIgniter</vt:lpstr>
      <vt:lpstr>Manipulation de la base de données avec CodeIgniter</vt:lpstr>
      <vt:lpstr>Présentation PowerPoint</vt:lpstr>
      <vt:lpstr>Présentation PowerPoint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Peu d’histoire sur les Frameworks PHP</dc:title>
  <dc:creator>Yobiyork</dc:creator>
  <cp:lastModifiedBy>Yobiyork</cp:lastModifiedBy>
  <cp:revision>47</cp:revision>
  <dcterms:created xsi:type="dcterms:W3CDTF">2015-03-30T05:59:22Z</dcterms:created>
  <dcterms:modified xsi:type="dcterms:W3CDTF">2015-03-31T10:37:34Z</dcterms:modified>
</cp:coreProperties>
</file>