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68" r:id="rId2"/>
    <p:sldId id="275" r:id="rId3"/>
    <p:sldId id="264" r:id="rId4"/>
    <p:sldId id="265" r:id="rId5"/>
    <p:sldId id="266" r:id="rId6"/>
    <p:sldId id="267" r:id="rId7"/>
    <p:sldId id="256" r:id="rId8"/>
    <p:sldId id="257" r:id="rId9"/>
    <p:sldId id="258" r:id="rId10"/>
    <p:sldId id="259" r:id="rId11"/>
    <p:sldId id="260" r:id="rId12"/>
    <p:sldId id="261" r:id="rId13"/>
    <p:sldId id="262" r:id="rId14"/>
    <p:sldId id="263"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94660"/>
  </p:normalViewPr>
  <p:slideViewPr>
    <p:cSldViewPr snapToGrid="0">
      <p:cViewPr varScale="1">
        <p:scale>
          <a:sx n="93" d="100"/>
          <a:sy n="93" d="100"/>
        </p:scale>
        <p:origin x="4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17409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4589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1760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0748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4486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261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902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8500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0201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7165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0541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3/30/2015</a:t>
            </a:fld>
            <a:endParaRPr lang="en-US"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068623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codeIgniter" TargetMode="External"/><Relationship Id="rId2" Type="http://schemas.openxmlformats.org/officeDocument/2006/relationships/hyperlink" Target="http://codeigniter.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framework.zend.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44531" y="410966"/>
            <a:ext cx="11045575" cy="5920109"/>
          </a:xfrm>
          <a:solidFill>
            <a:schemeClr val="accent6">
              <a:lumMod val="60000"/>
              <a:lumOff val="40000"/>
            </a:schemeClr>
          </a:solidFill>
        </p:spPr>
        <p:txBody>
          <a:bodyPr>
            <a:normAutofit/>
          </a:bodyPr>
          <a:lstStyle/>
          <a:p>
            <a:pPr marL="0" indent="0">
              <a:buNone/>
            </a:pPr>
            <a:r>
              <a:rPr lang="fr-FR" sz="6000" dirty="0" smtClean="0"/>
              <a:t>Exposé de Projet BD</a:t>
            </a:r>
          </a:p>
          <a:p>
            <a:pPr marL="0" indent="0">
              <a:buNone/>
            </a:pPr>
            <a:r>
              <a:rPr lang="fr-FR" sz="4000" dirty="0" smtClean="0">
                <a:solidFill>
                  <a:srgbClr val="0070C0"/>
                </a:solidFill>
              </a:rPr>
              <a:t>Thème: </a:t>
            </a:r>
          </a:p>
          <a:p>
            <a:pPr marL="0" indent="0">
              <a:buNone/>
            </a:pPr>
            <a:r>
              <a:rPr lang="fr-FR" sz="3200" dirty="0" smtClean="0">
                <a:solidFill>
                  <a:schemeClr val="accent6">
                    <a:lumMod val="50000"/>
                  </a:schemeClr>
                </a:solidFill>
              </a:rPr>
              <a:t>Manipulation et Connexion à une Base de données en PHP en utilisant PDO et les </a:t>
            </a:r>
            <a:r>
              <a:rPr lang="fr-FR" sz="3200" dirty="0" err="1">
                <a:solidFill>
                  <a:schemeClr val="accent6">
                    <a:lumMod val="50000"/>
                  </a:schemeClr>
                </a:solidFill>
              </a:rPr>
              <a:t>F</a:t>
            </a:r>
            <a:r>
              <a:rPr lang="fr-FR" sz="3200" dirty="0" err="1" smtClean="0">
                <a:solidFill>
                  <a:schemeClr val="accent6">
                    <a:lumMod val="50000"/>
                  </a:schemeClr>
                </a:solidFill>
              </a:rPr>
              <a:t>rameworks</a:t>
            </a:r>
            <a:r>
              <a:rPr lang="fr-FR" sz="3200" dirty="0" smtClean="0">
                <a:solidFill>
                  <a:schemeClr val="accent6">
                    <a:lumMod val="50000"/>
                  </a:schemeClr>
                </a:solidFill>
              </a:rPr>
              <a:t> Zend Framework et </a:t>
            </a:r>
            <a:r>
              <a:rPr lang="fr-FR" sz="3200" dirty="0" err="1" smtClean="0">
                <a:solidFill>
                  <a:schemeClr val="accent6">
                    <a:lumMod val="50000"/>
                  </a:schemeClr>
                </a:solidFill>
              </a:rPr>
              <a:t>CodeIgniter</a:t>
            </a:r>
            <a:endParaRPr lang="fr-FR" sz="3200" dirty="0" smtClean="0">
              <a:solidFill>
                <a:schemeClr val="accent6">
                  <a:lumMod val="50000"/>
                </a:schemeClr>
              </a:solidFill>
            </a:endParaRPr>
          </a:p>
          <a:p>
            <a:pPr marL="0" indent="0">
              <a:buNone/>
            </a:pPr>
            <a:endParaRPr lang="fr-FR" sz="3200" dirty="0" smtClean="0"/>
          </a:p>
          <a:p>
            <a:pPr marL="457200" lvl="1" indent="0">
              <a:buNone/>
            </a:pPr>
            <a:r>
              <a:rPr lang="fr-FR" b="1" dirty="0" smtClean="0"/>
              <a:t>EXPOSANTS</a:t>
            </a:r>
            <a:r>
              <a:rPr lang="fr-FR" dirty="0" smtClean="0"/>
              <a:t>:</a:t>
            </a:r>
          </a:p>
          <a:p>
            <a:pPr lvl="1"/>
            <a:r>
              <a:rPr lang="fr-FR" dirty="0" smtClean="0"/>
              <a:t>YOBA ROSTAND</a:t>
            </a:r>
          </a:p>
          <a:p>
            <a:pPr lvl="1"/>
            <a:r>
              <a:rPr lang="fr-FR" dirty="0" smtClean="0"/>
              <a:t>KAMGA II JAIME</a:t>
            </a:r>
          </a:p>
          <a:p>
            <a:pPr lvl="1"/>
            <a:r>
              <a:rPr lang="fr-FR" dirty="0" smtClean="0"/>
              <a:t>MBIDA MARC</a:t>
            </a:r>
          </a:p>
          <a:p>
            <a:pPr lvl="1"/>
            <a:r>
              <a:rPr lang="fr-FR" dirty="0" smtClean="0"/>
              <a:t>NDOMO SONIA</a:t>
            </a:r>
          </a:p>
          <a:p>
            <a:pPr lvl="1"/>
            <a:r>
              <a:rPr lang="fr-FR" dirty="0" smtClean="0"/>
              <a:t>MASSAGA ARISTIDE	</a:t>
            </a:r>
            <a:endParaRPr lang="fr-FR" dirty="0"/>
          </a:p>
        </p:txBody>
      </p:sp>
      <p:sp>
        <p:nvSpPr>
          <p:cNvPr id="4" name="Rectangle 3"/>
          <p:cNvSpPr/>
          <p:nvPr/>
        </p:nvSpPr>
        <p:spPr>
          <a:xfrm>
            <a:off x="5383658" y="3371020"/>
            <a:ext cx="4695290" cy="21062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solidFill>
                  <a:schemeClr val="tx1"/>
                </a:solidFill>
              </a:rPr>
              <a:t>Sous la supervision du Dr, </a:t>
            </a:r>
            <a:r>
              <a:rPr lang="fr-FR" sz="3600" b="1" dirty="0" err="1" smtClean="0">
                <a:solidFill>
                  <a:schemeClr val="tx1"/>
                </a:solidFill>
              </a:rPr>
              <a:t>Ing</a:t>
            </a:r>
            <a:r>
              <a:rPr lang="fr-FR" sz="3600" b="1" dirty="0" smtClean="0">
                <a:solidFill>
                  <a:schemeClr val="tx1"/>
                </a:solidFill>
              </a:rPr>
              <a:t> Nana Mbinkeu</a:t>
            </a:r>
            <a:endParaRPr lang="fr-FR" sz="3600" b="1" dirty="0">
              <a:solidFill>
                <a:schemeClr val="tx1"/>
              </a:solidFill>
            </a:endParaRPr>
          </a:p>
        </p:txBody>
      </p:sp>
    </p:spTree>
    <p:extLst>
      <p:ext uri="{BB962C8B-B14F-4D97-AF65-F5344CB8AC3E}">
        <p14:creationId xmlns:p14="http://schemas.microsoft.com/office/powerpoint/2010/main" val="2049138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Manipulation de la base de données avec Zend Framework </a:t>
            </a:r>
          </a:p>
        </p:txBody>
      </p:sp>
      <p:sp>
        <p:nvSpPr>
          <p:cNvPr id="3" name="Espace réservé du contenu 2"/>
          <p:cNvSpPr>
            <a:spLocks noGrp="1"/>
          </p:cNvSpPr>
          <p:nvPr>
            <p:ph idx="1"/>
          </p:nvPr>
        </p:nvSpPr>
        <p:spPr>
          <a:xfrm>
            <a:off x="838200" y="1690688"/>
            <a:ext cx="11010900" cy="4710113"/>
          </a:xfrm>
        </p:spPr>
        <p:txBody>
          <a:bodyPr>
            <a:normAutofit fontScale="85000" lnSpcReduction="20000"/>
          </a:bodyPr>
          <a:lstStyle/>
          <a:p>
            <a:pPr marL="0" indent="0">
              <a:buNone/>
            </a:pPr>
            <a:r>
              <a:rPr lang="fr-FR" b="1" i="1" dirty="0"/>
              <a:t>Connexion à une Base de données avec Zend Framework</a:t>
            </a:r>
          </a:p>
          <a:p>
            <a:pPr marL="0" indent="0">
              <a:buNone/>
            </a:pPr>
            <a:r>
              <a:rPr lang="fr-FR" dirty="0"/>
              <a:t>Avant de manipuler une base de données il faut d’abord avoir une connexion à la base de donnée. Pour créer une connexion à une base de données on utilise le code suivant :</a:t>
            </a:r>
          </a:p>
          <a:p>
            <a:pPr marL="0" indent="0">
              <a:buNone/>
            </a:pPr>
            <a:r>
              <a:rPr lang="fr-FR" dirty="0"/>
              <a:t>&lt;?</a:t>
            </a:r>
            <a:r>
              <a:rPr lang="fr-FR" dirty="0" err="1"/>
              <a:t>php</a:t>
            </a:r>
            <a:endParaRPr lang="fr-FR" dirty="0"/>
          </a:p>
          <a:p>
            <a:pPr marL="0" indent="0">
              <a:buNone/>
            </a:pPr>
            <a:r>
              <a:rPr lang="fr-FR" dirty="0"/>
              <a:t>$</a:t>
            </a:r>
            <a:r>
              <a:rPr lang="fr-FR" dirty="0" err="1"/>
              <a:t>db</a:t>
            </a:r>
            <a:r>
              <a:rPr lang="fr-FR" dirty="0"/>
              <a:t> = new </a:t>
            </a:r>
            <a:r>
              <a:rPr lang="fr-FR" dirty="0" err="1"/>
              <a:t>Zend_Db_Adapter_Pdo_Mysql</a:t>
            </a:r>
            <a:r>
              <a:rPr lang="fr-FR" dirty="0"/>
              <a:t>(</a:t>
            </a:r>
            <a:r>
              <a:rPr lang="fr-FR" dirty="0" err="1"/>
              <a:t>array</a:t>
            </a:r>
            <a:r>
              <a:rPr lang="fr-FR" dirty="0"/>
              <a:t>(</a:t>
            </a:r>
          </a:p>
          <a:p>
            <a:pPr marL="0" indent="0">
              <a:buNone/>
            </a:pPr>
            <a:r>
              <a:rPr lang="fr-FR" dirty="0"/>
              <a:t>    'host '    =&gt; '127.0.0.1',</a:t>
            </a:r>
          </a:p>
          <a:p>
            <a:pPr marL="0" indent="0">
              <a:buNone/>
            </a:pPr>
            <a:r>
              <a:rPr lang="fr-FR" dirty="0"/>
              <a:t>    '</a:t>
            </a:r>
            <a:r>
              <a:rPr lang="fr-FR" dirty="0" err="1"/>
              <a:t>username</a:t>
            </a:r>
            <a:r>
              <a:rPr lang="fr-FR" dirty="0"/>
              <a:t>' =&gt; '</a:t>
            </a:r>
            <a:r>
              <a:rPr lang="fr-FR" dirty="0" err="1"/>
              <a:t>root</a:t>
            </a:r>
            <a:r>
              <a:rPr lang="fr-FR" dirty="0"/>
              <a:t>',</a:t>
            </a:r>
          </a:p>
          <a:p>
            <a:pPr marL="0" indent="0">
              <a:buNone/>
            </a:pPr>
            <a:r>
              <a:rPr lang="fr-FR" dirty="0"/>
              <a:t>    '</a:t>
            </a:r>
            <a:r>
              <a:rPr lang="fr-FR" dirty="0" err="1"/>
              <a:t>password</a:t>
            </a:r>
            <a:r>
              <a:rPr lang="fr-FR" dirty="0"/>
              <a:t>' =&gt; '',</a:t>
            </a:r>
          </a:p>
          <a:p>
            <a:pPr marL="0" indent="0">
              <a:buNone/>
            </a:pPr>
            <a:r>
              <a:rPr lang="fr-FR" dirty="0"/>
              <a:t>    '</a:t>
            </a:r>
            <a:r>
              <a:rPr lang="fr-FR" dirty="0" err="1"/>
              <a:t>dbname</a:t>
            </a:r>
            <a:r>
              <a:rPr lang="fr-FR" dirty="0"/>
              <a:t>'   =&gt; 'mysql'</a:t>
            </a:r>
          </a:p>
          <a:p>
            <a:pPr marL="0" indent="0">
              <a:buNone/>
            </a:pPr>
            <a:r>
              <a:rPr lang="fr-FR" dirty="0" smtClean="0"/>
              <a:t>));</a:t>
            </a:r>
          </a:p>
          <a:p>
            <a:pPr marL="0" indent="0">
              <a:buNone/>
            </a:pPr>
            <a:r>
              <a:rPr lang="fr-FR" dirty="0"/>
              <a:t>La classe </a:t>
            </a:r>
            <a:r>
              <a:rPr lang="fr-FR" dirty="0" err="1"/>
              <a:t>Zend_DB</a:t>
            </a:r>
            <a:r>
              <a:rPr lang="fr-FR" dirty="0"/>
              <a:t> propose une méthode statique </a:t>
            </a:r>
            <a:r>
              <a:rPr lang="fr-FR" b="1" dirty="0" err="1"/>
              <a:t>factory</a:t>
            </a:r>
            <a:r>
              <a:rPr lang="fr-FR" b="1" dirty="0"/>
              <a:t>() </a:t>
            </a:r>
            <a:r>
              <a:rPr lang="fr-FR" dirty="0"/>
              <a:t>qui peut faire exactement la même chose. Elle apporte cependant plus de flexibilité si l’on souhaite changer de SGBD dans le futur.</a:t>
            </a:r>
          </a:p>
          <a:p>
            <a:pPr marL="0" indent="0">
              <a:buNone/>
            </a:pPr>
            <a:endParaRPr lang="fr-FR" dirty="0"/>
          </a:p>
        </p:txBody>
      </p:sp>
    </p:spTree>
    <p:extLst>
      <p:ext uri="{BB962C8B-B14F-4D97-AF65-F5344CB8AC3E}">
        <p14:creationId xmlns:p14="http://schemas.microsoft.com/office/powerpoint/2010/main" val="35860813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12725"/>
            <a:ext cx="10515600" cy="1025525"/>
          </a:xfrm>
        </p:spPr>
        <p:txBody>
          <a:bodyPr>
            <a:normAutofit fontScale="90000"/>
          </a:bodyPr>
          <a:lstStyle/>
          <a:p>
            <a:r>
              <a:rPr lang="fr-FR" b="1" dirty="0" smtClean="0"/>
              <a:t>Manipulation de la base de données avec Zend Framework </a:t>
            </a:r>
            <a:endParaRPr lang="fr-FR" dirty="0"/>
          </a:p>
        </p:txBody>
      </p:sp>
      <p:sp>
        <p:nvSpPr>
          <p:cNvPr id="3" name="Espace réservé du contenu 2"/>
          <p:cNvSpPr>
            <a:spLocks noGrp="1"/>
          </p:cNvSpPr>
          <p:nvPr>
            <p:ph idx="1"/>
          </p:nvPr>
        </p:nvSpPr>
        <p:spPr>
          <a:xfrm>
            <a:off x="571072" y="1114960"/>
            <a:ext cx="10515600" cy="4351338"/>
          </a:xfrm>
        </p:spPr>
        <p:txBody>
          <a:bodyPr/>
          <a:lstStyle/>
          <a:p>
            <a:pPr marL="0" indent="0">
              <a:buNone/>
            </a:pPr>
            <a:r>
              <a:rPr lang="fr-FR" b="1" i="1" dirty="0"/>
              <a:t>Envoyer une requête  à la </a:t>
            </a:r>
            <a:r>
              <a:rPr lang="fr-FR" b="1" i="1" dirty="0" err="1"/>
              <a:t>database</a:t>
            </a:r>
            <a:r>
              <a:rPr lang="fr-FR" b="1" i="1" dirty="0"/>
              <a:t> et </a:t>
            </a:r>
            <a:r>
              <a:rPr lang="fr-FR" b="1" i="1" dirty="0" smtClean="0"/>
              <a:t>récupérer</a:t>
            </a:r>
          </a:p>
          <a:p>
            <a:pPr marL="0" indent="0">
              <a:buNone/>
            </a:pPr>
            <a:r>
              <a:rPr lang="fr-FR" sz="2000" dirty="0"/>
              <a:t>Pour envoyer une requête on utilise la méthode </a:t>
            </a:r>
            <a:r>
              <a:rPr lang="fr-FR" sz="2000" b="1" i="1" dirty="0" err="1"/>
              <a:t>fetch</a:t>
            </a:r>
            <a:r>
              <a:rPr lang="fr-FR" sz="2000" dirty="0"/>
              <a:t> chargée d’envoyer  une requête et d’en récupérer les résultats</a:t>
            </a:r>
            <a:r>
              <a:rPr lang="fr-FR" sz="2000" dirty="0" smtClean="0"/>
              <a:t>. Pour plus de précision on peut utiliser les différentes sous méthodes </a:t>
            </a:r>
            <a:r>
              <a:rPr lang="fr-FR" sz="2000" dirty="0" err="1" smtClean="0"/>
              <a:t>fetch</a:t>
            </a:r>
            <a:r>
              <a:rPr lang="fr-FR" sz="2000" dirty="0" smtClean="0"/>
              <a:t> suivantes:</a:t>
            </a:r>
            <a:endParaRPr lang="fr-FR" sz="2000" dirty="0"/>
          </a:p>
          <a:p>
            <a:pPr marL="0" indent="0">
              <a:buNone/>
            </a:pPr>
            <a:endParaRPr lang="fr-FR" dirty="0" smtClean="0"/>
          </a:p>
          <a:p>
            <a:pPr marL="0" indent="0">
              <a:buNone/>
            </a:pPr>
            <a:endParaRPr lang="fr-FR" dirty="0" smtClean="0"/>
          </a:p>
        </p:txBody>
      </p:sp>
      <p:graphicFrame>
        <p:nvGraphicFramePr>
          <p:cNvPr id="4" name="Tableau 3"/>
          <p:cNvGraphicFramePr>
            <a:graphicFrameLocks noGrp="1"/>
          </p:cNvGraphicFramePr>
          <p:nvPr>
            <p:extLst>
              <p:ext uri="{D42A27DB-BD31-4B8C-83A1-F6EECF244321}">
                <p14:modId xmlns:p14="http://schemas.microsoft.com/office/powerpoint/2010/main" val="2577819822"/>
              </p:ext>
            </p:extLst>
          </p:nvPr>
        </p:nvGraphicFramePr>
        <p:xfrm>
          <a:off x="1701229" y="2263213"/>
          <a:ext cx="8313934" cy="4115597"/>
        </p:xfrm>
        <a:graphic>
          <a:graphicData uri="http://schemas.openxmlformats.org/drawingml/2006/table">
            <a:tbl>
              <a:tblPr>
                <a:tableStyleId>{5C22544A-7EE6-4342-B048-85BDC9FD1C3A}</a:tableStyleId>
              </a:tblPr>
              <a:tblGrid>
                <a:gridCol w="3134400"/>
                <a:gridCol w="5179534"/>
              </a:tblGrid>
              <a:tr h="386534">
                <a:tc>
                  <a:txBody>
                    <a:bodyPr/>
                    <a:lstStyle/>
                    <a:p>
                      <a:pPr algn="ctr">
                        <a:lnSpc>
                          <a:spcPct val="107000"/>
                        </a:lnSpc>
                        <a:spcAft>
                          <a:spcPts val="0"/>
                        </a:spcAft>
                      </a:pPr>
                      <a:r>
                        <a:rPr lang="fr-FR" sz="1100" dirty="0">
                          <a:effectLst/>
                        </a:rPr>
                        <a:t>Sous méthodes </a:t>
                      </a:r>
                      <a:r>
                        <a:rPr lang="fr-FR" sz="1100" dirty="0" err="1">
                          <a:effectLst/>
                        </a:rPr>
                        <a:t>fetch</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Action effectué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5823">
                <a:tc>
                  <a:txBody>
                    <a:bodyPr/>
                    <a:lstStyle/>
                    <a:p>
                      <a:pPr algn="ctr">
                        <a:lnSpc>
                          <a:spcPct val="107000"/>
                        </a:lnSpc>
                        <a:spcAft>
                          <a:spcPts val="0"/>
                        </a:spcAft>
                      </a:pPr>
                      <a:r>
                        <a:rPr lang="fr-FR" sz="1100">
                          <a:effectLst/>
                        </a:rPr>
                        <a:t>fetchAll()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Récupère tous les résultats.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5823">
                <a:tc>
                  <a:txBody>
                    <a:bodyPr/>
                    <a:lstStyle/>
                    <a:p>
                      <a:pPr algn="ctr">
                        <a:lnSpc>
                          <a:spcPct val="107000"/>
                        </a:lnSpc>
                        <a:spcAft>
                          <a:spcPts val="0"/>
                        </a:spcAft>
                      </a:pPr>
                      <a:r>
                        <a:rPr lang="fr-FR" sz="1100" dirty="0" err="1">
                          <a:effectLst/>
                        </a:rPr>
                        <a:t>fetchRow</a:t>
                      </a:r>
                      <a:r>
                        <a:rPr lang="fr-FR" sz="1100" dirty="0">
                          <a:effectLst/>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Récupère le premier jeu de résultats.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7591">
                <a:tc>
                  <a:txBody>
                    <a:bodyPr/>
                    <a:lstStyle/>
                    <a:p>
                      <a:pPr algn="ctr">
                        <a:lnSpc>
                          <a:spcPct val="107000"/>
                        </a:lnSpc>
                        <a:spcAft>
                          <a:spcPts val="0"/>
                        </a:spcAft>
                      </a:pPr>
                      <a:r>
                        <a:rPr lang="fr-FR" sz="1100">
                          <a:effectLst/>
                        </a:rPr>
                        <a:t>fetchAssoc()</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Récupère tous les résultats dans un tableau associatif</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7579">
                <a:tc>
                  <a:txBody>
                    <a:bodyPr/>
                    <a:lstStyle/>
                    <a:p>
                      <a:pPr algn="ctr">
                        <a:lnSpc>
                          <a:spcPct val="107000"/>
                        </a:lnSpc>
                        <a:spcAft>
                          <a:spcPts val="0"/>
                        </a:spcAft>
                      </a:pPr>
                      <a:r>
                        <a:rPr lang="fr-FR" sz="1100" dirty="0" err="1">
                          <a:effectLst/>
                        </a:rPr>
                        <a:t>fetchCol</a:t>
                      </a:r>
                      <a:r>
                        <a:rPr lang="fr-FR" sz="1100" dirty="0">
                          <a:effectLst/>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Récupère tous les résultats, mais uniquement la première colonne demandée.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94668">
                <a:tc>
                  <a:txBody>
                    <a:bodyPr/>
                    <a:lstStyle/>
                    <a:p>
                      <a:pPr algn="ctr">
                        <a:lnSpc>
                          <a:spcPct val="107000"/>
                        </a:lnSpc>
                        <a:spcAft>
                          <a:spcPts val="0"/>
                        </a:spcAft>
                      </a:pPr>
                      <a:r>
                        <a:rPr lang="fr-FR" sz="1100">
                          <a:effectLst/>
                        </a:rPr>
                        <a:t>fetchOne() = fetchRow()+fetchCol()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Retourne la première colonne du premier jeu de résultats.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7579">
                <a:tc>
                  <a:txBody>
                    <a:bodyPr/>
                    <a:lstStyle/>
                    <a:p>
                      <a:pPr algn="ctr">
                        <a:lnSpc>
                          <a:spcPct val="107000"/>
                        </a:lnSpc>
                        <a:spcAft>
                          <a:spcPts val="0"/>
                        </a:spcAft>
                      </a:pPr>
                      <a:r>
                        <a:rPr lang="fr-FR" sz="1100" dirty="0" err="1">
                          <a:effectLst/>
                        </a:rPr>
                        <a:t>fetchPairs</a:t>
                      </a:r>
                      <a:r>
                        <a:rPr lang="fr-FR" sz="1100" dirty="0">
                          <a:effectLst/>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Récupère le résultat sous forme de tableau associatif. La conne 1 est en index, la colonne 2 en résultat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6073240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3">
                                            <p:txEl>
                                              <p:pRg st="1" end="1"/>
                                            </p:txEl>
                                          </p:spTgt>
                                        </p:tgtEl>
                                      </p:cBhvr>
                                    </p:animEffect>
                                    <p:set>
                                      <p:cBhvr>
                                        <p:cTn id="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Exemple de récupération de résultat suite  à une requête SELECT</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dirty="0">
                <a:latin typeface="Arabic Typesetting" panose="03020402040406030203" pitchFamily="66" charset="-78"/>
                <a:cs typeface="Arabic Typesetting" panose="03020402040406030203" pitchFamily="66" charset="-78"/>
              </a:rPr>
              <a:t>&lt; ?</a:t>
            </a:r>
            <a:r>
              <a:rPr lang="fr-FR" dirty="0" err="1">
                <a:latin typeface="Arabic Typesetting" panose="03020402040406030203" pitchFamily="66" charset="-78"/>
                <a:cs typeface="Arabic Typesetting" panose="03020402040406030203" pitchFamily="66" charset="-78"/>
              </a:rPr>
              <a:t>php</a:t>
            </a:r>
            <a:r>
              <a:rPr lang="fr-FR" dirty="0">
                <a:latin typeface="Arabic Typesetting" panose="03020402040406030203" pitchFamily="66" charset="-78"/>
                <a:cs typeface="Arabic Typesetting" panose="03020402040406030203" pitchFamily="66" charset="-78"/>
              </a:rPr>
              <a:t> // Inclusion du composant </a:t>
            </a:r>
            <a:r>
              <a:rPr lang="fr-FR" dirty="0" err="1">
                <a:latin typeface="Arabic Typesetting" panose="03020402040406030203" pitchFamily="66" charset="-78"/>
                <a:cs typeface="Arabic Typesetting" panose="03020402040406030203" pitchFamily="66" charset="-78"/>
              </a:rPr>
              <a:t>Zend_Loader</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include 'Zend/</a:t>
            </a:r>
            <a:r>
              <a:rPr lang="en-US" dirty="0" err="1">
                <a:latin typeface="Arabic Typesetting" panose="03020402040406030203" pitchFamily="66" charset="-78"/>
                <a:cs typeface="Arabic Typesetting" panose="03020402040406030203" pitchFamily="66" charset="-78"/>
              </a:rPr>
              <a:t>Db</a:t>
            </a:r>
            <a:r>
              <a:rPr lang="en-US" dirty="0">
                <a:latin typeface="Arabic Typesetting" panose="03020402040406030203" pitchFamily="66" charset="-78"/>
                <a:cs typeface="Arabic Typesetting" panose="03020402040406030203" pitchFamily="66" charset="-78"/>
              </a:rPr>
              <a:t>/Adapter/</a:t>
            </a:r>
            <a:r>
              <a:rPr lang="en-US" dirty="0" err="1">
                <a:latin typeface="Arabic Typesetting" panose="03020402040406030203" pitchFamily="66" charset="-78"/>
                <a:cs typeface="Arabic Typesetting" panose="03020402040406030203" pitchFamily="66" charset="-78"/>
              </a:rPr>
              <a:t>Pdo</a:t>
            </a:r>
            <a:r>
              <a:rPr lang="en-US" dirty="0">
                <a:latin typeface="Arabic Typesetting" panose="03020402040406030203" pitchFamily="66" charset="-78"/>
                <a:cs typeface="Arabic Typesetting" panose="03020402040406030203" pitchFamily="66" charset="-78"/>
              </a:rPr>
              <a:t>/</a:t>
            </a:r>
            <a:r>
              <a:rPr lang="en-US" dirty="0" err="1">
                <a:latin typeface="Arabic Typesetting" panose="03020402040406030203" pitchFamily="66" charset="-78"/>
                <a:cs typeface="Arabic Typesetting" panose="03020402040406030203" pitchFamily="66" charset="-78"/>
              </a:rPr>
              <a:t>Mysql.php</a:t>
            </a:r>
            <a:r>
              <a:rPr lang="en-US" dirty="0">
                <a:latin typeface="Arabic Typesetting" panose="03020402040406030203" pitchFamily="66" charset="-78"/>
                <a:cs typeface="Arabic Typesetting" panose="03020402040406030203" pitchFamily="66" charset="-78"/>
              </a:rPr>
              <a:t>';</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include 'Zend/</a:t>
            </a:r>
            <a:r>
              <a:rPr lang="en-US" dirty="0" err="1">
                <a:latin typeface="Arabic Typesetting" panose="03020402040406030203" pitchFamily="66" charset="-78"/>
                <a:cs typeface="Arabic Typesetting" panose="03020402040406030203" pitchFamily="66" charset="-78"/>
              </a:rPr>
              <a:t>Debug.php</a:t>
            </a:r>
            <a:r>
              <a:rPr lang="en-US" dirty="0">
                <a:latin typeface="Arabic Typesetting" panose="03020402040406030203" pitchFamily="66" charset="-78"/>
                <a:cs typeface="Arabic Typesetting" panose="03020402040406030203" pitchFamily="66" charset="-78"/>
              </a:rPr>
              <a:t>';</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a:t>
            </a:r>
            <a:r>
              <a:rPr lang="en-US" dirty="0" err="1">
                <a:latin typeface="Arabic Typesetting" panose="03020402040406030203" pitchFamily="66" charset="-78"/>
                <a:cs typeface="Arabic Typesetting" panose="03020402040406030203" pitchFamily="66" charset="-78"/>
              </a:rPr>
              <a:t>db</a:t>
            </a:r>
            <a:r>
              <a:rPr lang="en-US" dirty="0">
                <a:latin typeface="Arabic Typesetting" panose="03020402040406030203" pitchFamily="66" charset="-78"/>
                <a:cs typeface="Arabic Typesetting" panose="03020402040406030203" pitchFamily="66" charset="-78"/>
              </a:rPr>
              <a:t> = new </a:t>
            </a:r>
            <a:r>
              <a:rPr lang="en-US" dirty="0" err="1">
                <a:latin typeface="Arabic Typesetting" panose="03020402040406030203" pitchFamily="66" charset="-78"/>
                <a:cs typeface="Arabic Typesetting" panose="03020402040406030203" pitchFamily="66" charset="-78"/>
              </a:rPr>
              <a:t>Zend_Db_Adapter_Pdo_Mysql</a:t>
            </a:r>
            <a:r>
              <a:rPr lang="en-US" dirty="0">
                <a:latin typeface="Arabic Typesetting" panose="03020402040406030203" pitchFamily="66" charset="-78"/>
                <a:cs typeface="Arabic Typesetting" panose="03020402040406030203" pitchFamily="66" charset="-78"/>
              </a:rPr>
              <a:t>(array(</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'host'=&gt; '127.0.0.1',</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'username'=&gt; 'root',</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'password'=&gt; '',</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a:t>
            </a:r>
            <a:r>
              <a:rPr lang="en-US" dirty="0" err="1">
                <a:latin typeface="Arabic Typesetting" panose="03020402040406030203" pitchFamily="66" charset="-78"/>
                <a:cs typeface="Arabic Typesetting" panose="03020402040406030203" pitchFamily="66" charset="-78"/>
              </a:rPr>
              <a:t>dbname</a:t>
            </a:r>
            <a:r>
              <a:rPr lang="en-US" dirty="0">
                <a:latin typeface="Arabic Typesetting" panose="03020402040406030203" pitchFamily="66" charset="-78"/>
                <a:cs typeface="Arabic Typesetting" panose="03020402040406030203" pitchFamily="66" charset="-78"/>
              </a:rPr>
              <a:t>'=&gt;'</a:t>
            </a:r>
            <a:r>
              <a:rPr lang="en-US" dirty="0" err="1">
                <a:latin typeface="Arabic Typesetting" panose="03020402040406030203" pitchFamily="66" charset="-78"/>
                <a:cs typeface="Arabic Typesetting" panose="03020402040406030203" pitchFamily="66" charset="-78"/>
              </a:rPr>
              <a:t>zendframework</a:t>
            </a:r>
            <a:r>
              <a:rPr lang="en-US" dirty="0">
                <a:latin typeface="Arabic Typesetting" panose="03020402040406030203" pitchFamily="66" charset="-78"/>
                <a:cs typeface="Arabic Typesetting" panose="03020402040406030203" pitchFamily="66" charset="-78"/>
              </a:rPr>
              <a:t>'</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$query = "SELECT * FROM user";</a:t>
            </a:r>
            <a:endParaRPr lang="fr-FR" dirty="0">
              <a:latin typeface="Arabic Typesetting" panose="03020402040406030203" pitchFamily="66" charset="-78"/>
              <a:cs typeface="Arabic Typesetting" panose="03020402040406030203" pitchFamily="66" charset="-78"/>
            </a:endParaRPr>
          </a:p>
          <a:p>
            <a:pPr marL="0" indent="0">
              <a:buNone/>
            </a:pPr>
            <a:r>
              <a:rPr lang="fr-FR" dirty="0">
                <a:latin typeface="Arabic Typesetting" panose="03020402040406030203" pitchFamily="66" charset="-78"/>
                <a:cs typeface="Arabic Typesetting" panose="03020402040406030203" pitchFamily="66" charset="-78"/>
              </a:rPr>
              <a:t>$</a:t>
            </a:r>
            <a:r>
              <a:rPr lang="fr-FR" dirty="0" err="1">
                <a:latin typeface="Arabic Typesetting" panose="03020402040406030203" pitchFamily="66" charset="-78"/>
                <a:cs typeface="Arabic Typesetting" panose="03020402040406030203" pitchFamily="66" charset="-78"/>
              </a:rPr>
              <a:t>result</a:t>
            </a:r>
            <a:r>
              <a:rPr lang="fr-FR" dirty="0">
                <a:latin typeface="Arabic Typesetting" panose="03020402040406030203" pitchFamily="66" charset="-78"/>
                <a:cs typeface="Arabic Typesetting" panose="03020402040406030203" pitchFamily="66" charset="-78"/>
              </a:rPr>
              <a:t> = $</a:t>
            </a:r>
            <a:r>
              <a:rPr lang="fr-FR" dirty="0" err="1">
                <a:latin typeface="Arabic Typesetting" panose="03020402040406030203" pitchFamily="66" charset="-78"/>
                <a:cs typeface="Arabic Typesetting" panose="03020402040406030203" pitchFamily="66" charset="-78"/>
              </a:rPr>
              <a:t>db</a:t>
            </a:r>
            <a:r>
              <a:rPr lang="fr-FR" dirty="0">
                <a:latin typeface="Arabic Typesetting" panose="03020402040406030203" pitchFamily="66" charset="-78"/>
                <a:cs typeface="Arabic Typesetting" panose="03020402040406030203" pitchFamily="66" charset="-78"/>
              </a:rPr>
              <a:t>-&gt;</a:t>
            </a:r>
            <a:r>
              <a:rPr lang="fr-FR" dirty="0" err="1">
                <a:latin typeface="Arabic Typesetting" panose="03020402040406030203" pitchFamily="66" charset="-78"/>
                <a:cs typeface="Arabic Typesetting" panose="03020402040406030203" pitchFamily="66" charset="-78"/>
              </a:rPr>
              <a:t>fetchAll</a:t>
            </a:r>
            <a:r>
              <a:rPr lang="fr-FR" dirty="0">
                <a:latin typeface="Arabic Typesetting" panose="03020402040406030203" pitchFamily="66" charset="-78"/>
                <a:cs typeface="Arabic Typesetting" panose="03020402040406030203" pitchFamily="66" charset="-78"/>
              </a:rPr>
              <a:t>($</a:t>
            </a:r>
            <a:r>
              <a:rPr lang="fr-FR" dirty="0" err="1">
                <a:latin typeface="Arabic Typesetting" panose="03020402040406030203" pitchFamily="66" charset="-78"/>
                <a:cs typeface="Arabic Typesetting" panose="03020402040406030203" pitchFamily="66" charset="-78"/>
              </a:rPr>
              <a:t>query</a:t>
            </a:r>
            <a:r>
              <a:rPr lang="fr-FR" dirty="0">
                <a:latin typeface="Arabic Typesetting" panose="03020402040406030203" pitchFamily="66" charset="-78"/>
                <a:cs typeface="Arabic Typesetting" panose="03020402040406030203" pitchFamily="66" charset="-78"/>
              </a:rPr>
              <a:t>);</a:t>
            </a:r>
          </a:p>
          <a:p>
            <a:pPr marL="0" indent="0">
              <a:buNone/>
            </a:pPr>
            <a:r>
              <a:rPr lang="fr-FR" dirty="0" err="1">
                <a:latin typeface="Arabic Typesetting" panose="03020402040406030203" pitchFamily="66" charset="-78"/>
                <a:cs typeface="Arabic Typesetting" panose="03020402040406030203" pitchFamily="66" charset="-78"/>
              </a:rPr>
              <a:t>Zend_Debug</a:t>
            </a:r>
            <a:r>
              <a:rPr lang="fr-FR" dirty="0">
                <a:latin typeface="Arabic Typesetting" panose="03020402040406030203" pitchFamily="66" charset="-78"/>
                <a:cs typeface="Arabic Typesetting" panose="03020402040406030203" pitchFamily="66" charset="-78"/>
              </a:rPr>
              <a:t>::dump($</a:t>
            </a:r>
            <a:r>
              <a:rPr lang="fr-FR" dirty="0" err="1">
                <a:latin typeface="Arabic Typesetting" panose="03020402040406030203" pitchFamily="66" charset="-78"/>
                <a:cs typeface="Arabic Typesetting" panose="03020402040406030203" pitchFamily="66" charset="-78"/>
              </a:rPr>
              <a:t>result</a:t>
            </a:r>
            <a:r>
              <a:rPr lang="fr-FR" dirty="0">
                <a:latin typeface="Arabic Typesetting" panose="03020402040406030203" pitchFamily="66" charset="-78"/>
                <a:cs typeface="Arabic Typesetting" panose="03020402040406030203" pitchFamily="66" charset="-78"/>
              </a:rPr>
              <a:t>);</a:t>
            </a:r>
          </a:p>
          <a:p>
            <a:pPr marL="0" indent="0">
              <a:buNone/>
            </a:pPr>
            <a:endParaRPr lang="fr-FR" dirty="0"/>
          </a:p>
        </p:txBody>
      </p:sp>
    </p:spTree>
    <p:extLst>
      <p:ext uri="{BB962C8B-B14F-4D97-AF65-F5344CB8AC3E}">
        <p14:creationId xmlns:p14="http://schemas.microsoft.com/office/powerpoint/2010/main" val="23291423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45" presetClass="entr" presetSubtype="0" fill="hold"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fade">
                                      <p:cBhvr>
                                        <p:cTn id="57" dur="2000"/>
                                        <p:tgtEl>
                                          <p:spTgt spid="3">
                                            <p:txEl>
                                              <p:pRg st="3" end="3"/>
                                            </p:txEl>
                                          </p:spTgt>
                                        </p:tgtEl>
                                      </p:cBhvr>
                                    </p:animEffect>
                                    <p:anim calcmode="lin" valueType="num">
                                      <p:cBhvr>
                                        <p:cTn id="58"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59" dur="2000" fill="hold"/>
                                        <p:tgtEl>
                                          <p:spTgt spid="3">
                                            <p:txEl>
                                              <p:pRg st="3" end="3"/>
                                            </p:txEl>
                                          </p:spTgt>
                                        </p:tgtEl>
                                        <p:attrNameLst>
                                          <p:attrName>ppt_h</p:attrName>
                                        </p:attrNameLst>
                                      </p:cBhvr>
                                      <p:tavLst>
                                        <p:tav tm="0">
                                          <p:val>
                                            <p:strVal val="#ppt_h"/>
                                          </p:val>
                                        </p:tav>
                                        <p:tav tm="100000">
                                          <p:val>
                                            <p:strVal val="#ppt_h"/>
                                          </p:val>
                                        </p:tav>
                                      </p:tavLst>
                                    </p:anim>
                                  </p:childTnLst>
                                </p:cTn>
                              </p:par>
                              <p:par>
                                <p:cTn id="60" presetID="45" presetClass="entr" presetSubtype="0" fill="hold" nodeType="withEffect">
                                  <p:stCondLst>
                                    <p:cond delay="0"/>
                                  </p:stCondLst>
                                  <p:childTnLst>
                                    <p:set>
                                      <p:cBhvr>
                                        <p:cTn id="61" dur="1" fill="hold">
                                          <p:stCondLst>
                                            <p:cond delay="0"/>
                                          </p:stCondLst>
                                        </p:cTn>
                                        <p:tgtEl>
                                          <p:spTgt spid="3">
                                            <p:txEl>
                                              <p:pRg st="4" end="4"/>
                                            </p:txEl>
                                          </p:spTgt>
                                        </p:tgtEl>
                                        <p:attrNameLst>
                                          <p:attrName>style.visibility</p:attrName>
                                        </p:attrNameLst>
                                      </p:cBhvr>
                                      <p:to>
                                        <p:strVal val="visible"/>
                                      </p:to>
                                    </p:set>
                                    <p:animEffect transition="in" filter="fade">
                                      <p:cBhvr>
                                        <p:cTn id="62" dur="2000"/>
                                        <p:tgtEl>
                                          <p:spTgt spid="3">
                                            <p:txEl>
                                              <p:pRg st="4" end="4"/>
                                            </p:txEl>
                                          </p:spTgt>
                                        </p:tgtEl>
                                      </p:cBhvr>
                                    </p:animEffect>
                                    <p:anim calcmode="lin" valueType="num">
                                      <p:cBhvr>
                                        <p:cTn id="63"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64" dur="2000" fill="hold"/>
                                        <p:tgtEl>
                                          <p:spTgt spid="3">
                                            <p:txEl>
                                              <p:pRg st="4" end="4"/>
                                            </p:txEl>
                                          </p:spTgt>
                                        </p:tgtEl>
                                        <p:attrNameLst>
                                          <p:attrName>ppt_h</p:attrName>
                                        </p:attrNameLst>
                                      </p:cBhvr>
                                      <p:tavLst>
                                        <p:tav tm="0">
                                          <p:val>
                                            <p:strVal val="#ppt_h"/>
                                          </p:val>
                                        </p:tav>
                                        <p:tav tm="100000">
                                          <p:val>
                                            <p:strVal val="#ppt_h"/>
                                          </p:val>
                                        </p:tav>
                                      </p:tavLst>
                                    </p:anim>
                                  </p:childTnLst>
                                </p:cTn>
                              </p:par>
                              <p:par>
                                <p:cTn id="65" presetID="45" presetClass="entr" presetSubtype="0" fill="hold" nodeType="with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animEffect transition="in" filter="fade">
                                      <p:cBhvr>
                                        <p:cTn id="67" dur="2000"/>
                                        <p:tgtEl>
                                          <p:spTgt spid="3">
                                            <p:txEl>
                                              <p:pRg st="5" end="5"/>
                                            </p:txEl>
                                          </p:spTgt>
                                        </p:tgtEl>
                                      </p:cBhvr>
                                    </p:animEffect>
                                    <p:anim calcmode="lin" valueType="num">
                                      <p:cBhvr>
                                        <p:cTn id="68"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69" dur="2000" fill="hold"/>
                                        <p:tgtEl>
                                          <p:spTgt spid="3">
                                            <p:txEl>
                                              <p:pRg st="5" end="5"/>
                                            </p:txEl>
                                          </p:spTgt>
                                        </p:tgtEl>
                                        <p:attrNameLst>
                                          <p:attrName>ppt_h</p:attrName>
                                        </p:attrNameLst>
                                      </p:cBhvr>
                                      <p:tavLst>
                                        <p:tav tm="0">
                                          <p:val>
                                            <p:strVal val="#ppt_h"/>
                                          </p:val>
                                        </p:tav>
                                        <p:tav tm="100000">
                                          <p:val>
                                            <p:strVal val="#ppt_h"/>
                                          </p:val>
                                        </p:tav>
                                      </p:tavLst>
                                    </p:anim>
                                  </p:childTnLst>
                                </p:cTn>
                              </p:par>
                              <p:par>
                                <p:cTn id="70" presetID="45" presetClass="entr" presetSubtype="0" fill="hold" nodeType="withEffect">
                                  <p:stCondLst>
                                    <p:cond delay="0"/>
                                  </p:stCondLst>
                                  <p:childTnLst>
                                    <p:set>
                                      <p:cBhvr>
                                        <p:cTn id="71" dur="1" fill="hold">
                                          <p:stCondLst>
                                            <p:cond delay="0"/>
                                          </p:stCondLst>
                                        </p:cTn>
                                        <p:tgtEl>
                                          <p:spTgt spid="3">
                                            <p:txEl>
                                              <p:pRg st="6" end="6"/>
                                            </p:txEl>
                                          </p:spTgt>
                                        </p:tgtEl>
                                        <p:attrNameLst>
                                          <p:attrName>style.visibility</p:attrName>
                                        </p:attrNameLst>
                                      </p:cBhvr>
                                      <p:to>
                                        <p:strVal val="visible"/>
                                      </p:to>
                                    </p:set>
                                    <p:animEffect transition="in" filter="fade">
                                      <p:cBhvr>
                                        <p:cTn id="72" dur="2000"/>
                                        <p:tgtEl>
                                          <p:spTgt spid="3">
                                            <p:txEl>
                                              <p:pRg st="6" end="6"/>
                                            </p:txEl>
                                          </p:spTgt>
                                        </p:tgtEl>
                                      </p:cBhvr>
                                    </p:animEffect>
                                    <p:anim calcmode="lin" valueType="num">
                                      <p:cBhvr>
                                        <p:cTn id="73"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74" dur="2000" fill="hold"/>
                                        <p:tgtEl>
                                          <p:spTgt spid="3">
                                            <p:txEl>
                                              <p:pRg st="6" end="6"/>
                                            </p:txEl>
                                          </p:spTgt>
                                        </p:tgtEl>
                                        <p:attrNameLst>
                                          <p:attrName>ppt_h</p:attrName>
                                        </p:attrNameLst>
                                      </p:cBhvr>
                                      <p:tavLst>
                                        <p:tav tm="0">
                                          <p:val>
                                            <p:strVal val="#ppt_h"/>
                                          </p:val>
                                        </p:tav>
                                        <p:tav tm="100000">
                                          <p:val>
                                            <p:strVal val="#ppt_h"/>
                                          </p:val>
                                        </p:tav>
                                      </p:tavLst>
                                    </p:anim>
                                  </p:childTnLst>
                                </p:cTn>
                              </p:par>
                              <p:par>
                                <p:cTn id="75" presetID="45" presetClass="entr" presetSubtype="0" fill="hold" nodeType="with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Effect transition="in" filter="fade">
                                      <p:cBhvr>
                                        <p:cTn id="77" dur="2000"/>
                                        <p:tgtEl>
                                          <p:spTgt spid="3">
                                            <p:txEl>
                                              <p:pRg st="7" end="7"/>
                                            </p:txEl>
                                          </p:spTgt>
                                        </p:tgtEl>
                                      </p:cBhvr>
                                    </p:animEffect>
                                    <p:anim calcmode="lin" valueType="num">
                                      <p:cBhvr>
                                        <p:cTn id="78"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79" dur="2000" fill="hold"/>
                                        <p:tgtEl>
                                          <p:spTgt spid="3">
                                            <p:txEl>
                                              <p:pRg st="7" end="7"/>
                                            </p:txEl>
                                          </p:spTgt>
                                        </p:tgtEl>
                                        <p:attrNameLst>
                                          <p:attrName>ppt_h</p:attrName>
                                        </p:attrNameLst>
                                      </p:cBhvr>
                                      <p:tavLst>
                                        <p:tav tm="0">
                                          <p:val>
                                            <p:strVal val="#ppt_h"/>
                                          </p:val>
                                        </p:tav>
                                        <p:tav tm="100000">
                                          <p:val>
                                            <p:strVal val="#ppt_h"/>
                                          </p:val>
                                        </p:tav>
                                      </p:tavLst>
                                    </p:anim>
                                  </p:childTnLst>
                                </p:cTn>
                              </p:par>
                              <p:par>
                                <p:cTn id="80" presetID="45" presetClass="entr" presetSubtype="0" fill="hold" nodeType="withEffect">
                                  <p:stCondLst>
                                    <p:cond delay="0"/>
                                  </p:stCondLst>
                                  <p:childTnLst>
                                    <p:set>
                                      <p:cBhvr>
                                        <p:cTn id="81" dur="1" fill="hold">
                                          <p:stCondLst>
                                            <p:cond delay="0"/>
                                          </p:stCondLst>
                                        </p:cTn>
                                        <p:tgtEl>
                                          <p:spTgt spid="3">
                                            <p:txEl>
                                              <p:pRg st="8" end="8"/>
                                            </p:txEl>
                                          </p:spTgt>
                                        </p:tgtEl>
                                        <p:attrNameLst>
                                          <p:attrName>style.visibility</p:attrName>
                                        </p:attrNameLst>
                                      </p:cBhvr>
                                      <p:to>
                                        <p:strVal val="visible"/>
                                      </p:to>
                                    </p:set>
                                    <p:animEffect transition="in" filter="fade">
                                      <p:cBhvr>
                                        <p:cTn id="82" dur="2000"/>
                                        <p:tgtEl>
                                          <p:spTgt spid="3">
                                            <p:txEl>
                                              <p:pRg st="8" end="8"/>
                                            </p:txEl>
                                          </p:spTgt>
                                        </p:tgtEl>
                                      </p:cBhvr>
                                    </p:animEffect>
                                    <p:anim calcmode="lin" valueType="num">
                                      <p:cBhvr>
                                        <p:cTn id="83"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84" dur="20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3">
                                            <p:txEl>
                                              <p:pRg st="9" end="9"/>
                                            </p:txEl>
                                          </p:spTgt>
                                        </p:tgtEl>
                                        <p:attrNameLst>
                                          <p:attrName>style.visibility</p:attrName>
                                        </p:attrNameLst>
                                      </p:cBhvr>
                                      <p:to>
                                        <p:strVal val="visible"/>
                                      </p:to>
                                    </p:set>
                                    <p:anim calcmode="lin" valueType="num">
                                      <p:cBhvr>
                                        <p:cTn id="89"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90"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91"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92" dur="1000"/>
                                        <p:tgtEl>
                                          <p:spTgt spid="3">
                                            <p:txEl>
                                              <p:pRg st="9" end="9"/>
                                            </p:txEl>
                                          </p:spTgt>
                                        </p:tgtEl>
                                      </p:cBhvr>
                                    </p:animEffect>
                                  </p:childTnLst>
                                </p:cTn>
                              </p:par>
                              <p:par>
                                <p:cTn id="93" presetID="31" presetClass="entr" presetSubtype="0" fill="hold" nodeType="withEffect">
                                  <p:stCondLst>
                                    <p:cond delay="0"/>
                                  </p:stCondLst>
                                  <p:childTnLst>
                                    <p:set>
                                      <p:cBhvr>
                                        <p:cTn id="94" dur="1" fill="hold">
                                          <p:stCondLst>
                                            <p:cond delay="0"/>
                                          </p:stCondLst>
                                        </p:cTn>
                                        <p:tgtEl>
                                          <p:spTgt spid="3">
                                            <p:txEl>
                                              <p:pRg st="10" end="10"/>
                                            </p:txEl>
                                          </p:spTgt>
                                        </p:tgtEl>
                                        <p:attrNameLst>
                                          <p:attrName>style.visibility</p:attrName>
                                        </p:attrNameLst>
                                      </p:cBhvr>
                                      <p:to>
                                        <p:strVal val="visible"/>
                                      </p:to>
                                    </p:set>
                                    <p:anim calcmode="lin" valueType="num">
                                      <p:cBhvr>
                                        <p:cTn id="95"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96"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97"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98" dur="1000"/>
                                        <p:tgtEl>
                                          <p:spTgt spid="3">
                                            <p:txEl>
                                              <p:pRg st="10" end="10"/>
                                            </p:txEl>
                                          </p:spTgt>
                                        </p:tgtEl>
                                      </p:cBhvr>
                                    </p:animEffect>
                                  </p:childTnLst>
                                </p:cTn>
                              </p:par>
                              <p:par>
                                <p:cTn id="99" presetID="31" presetClass="entr" presetSubtype="0" fill="hold" nodeType="withEffect">
                                  <p:stCondLst>
                                    <p:cond delay="0"/>
                                  </p:stCondLst>
                                  <p:childTnLst>
                                    <p:set>
                                      <p:cBhvr>
                                        <p:cTn id="100" dur="1" fill="hold">
                                          <p:stCondLst>
                                            <p:cond delay="0"/>
                                          </p:stCondLst>
                                        </p:cTn>
                                        <p:tgtEl>
                                          <p:spTgt spid="3">
                                            <p:txEl>
                                              <p:pRg st="11" end="11"/>
                                            </p:txEl>
                                          </p:spTgt>
                                        </p:tgtEl>
                                        <p:attrNameLst>
                                          <p:attrName>style.visibility</p:attrName>
                                        </p:attrNameLst>
                                      </p:cBhvr>
                                      <p:to>
                                        <p:strVal val="visible"/>
                                      </p:to>
                                    </p:set>
                                    <p:anim calcmode="lin" valueType="num">
                                      <p:cBhvr>
                                        <p:cTn id="101"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102"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103"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104"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89776" y="216613"/>
            <a:ext cx="10953750" cy="5795963"/>
          </a:xfrm>
        </p:spPr>
        <p:txBody>
          <a:bodyPr>
            <a:normAutofit fontScale="85000" lnSpcReduction="20000"/>
          </a:bodyPr>
          <a:lstStyle/>
          <a:p>
            <a:pPr marL="0" indent="0">
              <a:buNone/>
            </a:pPr>
            <a:r>
              <a:rPr lang="fr-FR" dirty="0"/>
              <a:t>Toutes les méthodes </a:t>
            </a:r>
            <a:r>
              <a:rPr lang="fr-FR" b="1" dirty="0" err="1"/>
              <a:t>fetch</a:t>
            </a:r>
            <a:r>
              <a:rPr lang="fr-FR" dirty="0"/>
              <a:t> prennent un paramètre de </a:t>
            </a:r>
            <a:r>
              <a:rPr lang="fr-FR" dirty="0" err="1"/>
              <a:t>bind</a:t>
            </a:r>
            <a:r>
              <a:rPr lang="fr-FR" dirty="0"/>
              <a:t> : il s’agit d’une chaine ou d’un tableau de chaînes à remplacer  lors de la requête. Zend Framework utilise aussi les requêtes préparées en </a:t>
            </a:r>
            <a:r>
              <a:rPr lang="fr-FR" dirty="0" smtClean="0"/>
              <a:t>permanence</a:t>
            </a:r>
          </a:p>
          <a:p>
            <a:pPr marL="0" indent="0">
              <a:buNone/>
            </a:pPr>
            <a:r>
              <a:rPr lang="fr-FR" b="1" dirty="0"/>
              <a:t>Exemple des user présent dans la BD à partir de leur id</a:t>
            </a:r>
          </a:p>
          <a:p>
            <a:pPr marL="0" indent="0">
              <a:buNone/>
            </a:pPr>
            <a:r>
              <a:rPr lang="en-US" dirty="0">
                <a:latin typeface="Arabic Typesetting" panose="03020402040406030203" pitchFamily="66" charset="-78"/>
                <a:cs typeface="Arabic Typesetting" panose="03020402040406030203" pitchFamily="66" charset="-78"/>
              </a:rPr>
              <a:t>$query = "SELECT * </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FROM user </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WHERE id=:id";</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a:t>
            </a:r>
            <a:r>
              <a:rPr lang="en-US" dirty="0" err="1">
                <a:latin typeface="Arabic Typesetting" panose="03020402040406030203" pitchFamily="66" charset="-78"/>
                <a:cs typeface="Arabic Typesetting" panose="03020402040406030203" pitchFamily="66" charset="-78"/>
              </a:rPr>
              <a:t>tableau_id</a:t>
            </a:r>
            <a:r>
              <a:rPr lang="en-US" dirty="0">
                <a:latin typeface="Arabic Typesetting" panose="03020402040406030203" pitchFamily="66" charset="-78"/>
                <a:cs typeface="Arabic Typesetting" panose="03020402040406030203" pitchFamily="66" charset="-78"/>
              </a:rPr>
              <a:t> = range(1, 4);</a:t>
            </a:r>
            <a:endParaRPr lang="fr-FR" dirty="0">
              <a:latin typeface="Arabic Typesetting" panose="03020402040406030203" pitchFamily="66" charset="-78"/>
              <a:cs typeface="Arabic Typesetting" panose="03020402040406030203" pitchFamily="66" charset="-78"/>
            </a:endParaRPr>
          </a:p>
          <a:p>
            <a:pPr marL="0" indent="0">
              <a:buNone/>
            </a:pPr>
            <a:r>
              <a:rPr lang="en-US" dirty="0" err="1">
                <a:latin typeface="Arabic Typesetting" panose="03020402040406030203" pitchFamily="66" charset="-78"/>
                <a:cs typeface="Arabic Typesetting" panose="03020402040406030203" pitchFamily="66" charset="-78"/>
              </a:rPr>
              <a:t>foreach</a:t>
            </a:r>
            <a:r>
              <a:rPr lang="en-US" dirty="0">
                <a:latin typeface="Arabic Typesetting" panose="03020402040406030203" pitchFamily="66" charset="-78"/>
                <a:cs typeface="Arabic Typesetting" panose="03020402040406030203" pitchFamily="66" charset="-78"/>
              </a:rPr>
              <a:t> ($</a:t>
            </a:r>
            <a:r>
              <a:rPr lang="en-US" dirty="0" err="1">
                <a:latin typeface="Arabic Typesetting" panose="03020402040406030203" pitchFamily="66" charset="-78"/>
                <a:cs typeface="Arabic Typesetting" panose="03020402040406030203" pitchFamily="66" charset="-78"/>
              </a:rPr>
              <a:t>tableau_id</a:t>
            </a:r>
            <a:r>
              <a:rPr lang="en-US" dirty="0">
                <a:latin typeface="Arabic Typesetting" panose="03020402040406030203" pitchFamily="66" charset="-78"/>
                <a:cs typeface="Arabic Typesetting" panose="03020402040406030203" pitchFamily="66" charset="-78"/>
              </a:rPr>
              <a:t> as $id) {</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$binds = array('id'=&gt;$id); </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$result = $</a:t>
            </a:r>
            <a:r>
              <a:rPr lang="en-US" dirty="0" err="1">
                <a:latin typeface="Arabic Typesetting" panose="03020402040406030203" pitchFamily="66" charset="-78"/>
                <a:cs typeface="Arabic Typesetting" panose="03020402040406030203" pitchFamily="66" charset="-78"/>
              </a:rPr>
              <a:t>db</a:t>
            </a:r>
            <a:r>
              <a:rPr lang="en-US" dirty="0">
                <a:latin typeface="Arabic Typesetting" panose="03020402040406030203" pitchFamily="66" charset="-78"/>
                <a:cs typeface="Arabic Typesetting" panose="03020402040406030203" pitchFamily="66" charset="-78"/>
              </a:rPr>
              <a:t>-&gt;</a:t>
            </a:r>
            <a:r>
              <a:rPr lang="en-US" dirty="0" err="1">
                <a:latin typeface="Arabic Typesetting" panose="03020402040406030203" pitchFamily="66" charset="-78"/>
                <a:cs typeface="Arabic Typesetting" panose="03020402040406030203" pitchFamily="66" charset="-78"/>
              </a:rPr>
              <a:t>fetchRow</a:t>
            </a:r>
            <a:r>
              <a:rPr lang="en-US" dirty="0">
                <a:latin typeface="Arabic Typesetting" panose="03020402040406030203" pitchFamily="66" charset="-78"/>
                <a:cs typeface="Arabic Typesetting" panose="03020402040406030203" pitchFamily="66" charset="-78"/>
              </a:rPr>
              <a:t>($query, $binds);</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echo "Nom = ".$result['nom'] . "  </a:t>
            </a:r>
            <a:r>
              <a:rPr lang="en-US" dirty="0" err="1">
                <a:latin typeface="Arabic Typesetting" panose="03020402040406030203" pitchFamily="66" charset="-78"/>
                <a:cs typeface="Arabic Typesetting" panose="03020402040406030203" pitchFamily="66" charset="-78"/>
              </a:rPr>
              <a:t>Prenom</a:t>
            </a:r>
            <a:r>
              <a:rPr lang="en-US" dirty="0">
                <a:latin typeface="Arabic Typesetting" panose="03020402040406030203" pitchFamily="66" charset="-78"/>
                <a:cs typeface="Arabic Typesetting" panose="03020402040406030203" pitchFamily="66" charset="-78"/>
              </a:rPr>
              <a:t> = " . $result['</a:t>
            </a:r>
            <a:r>
              <a:rPr lang="en-US" dirty="0" err="1">
                <a:latin typeface="Arabic Typesetting" panose="03020402040406030203" pitchFamily="66" charset="-78"/>
                <a:cs typeface="Arabic Typesetting" panose="03020402040406030203" pitchFamily="66" charset="-78"/>
              </a:rPr>
              <a:t>prenom</a:t>
            </a:r>
            <a:r>
              <a:rPr lang="en-US" dirty="0">
                <a:latin typeface="Arabic Typesetting" panose="03020402040406030203" pitchFamily="66" charset="-78"/>
                <a:cs typeface="Arabic Typesetting" panose="03020402040406030203" pitchFamily="66" charset="-78"/>
              </a:rPr>
              <a:t>']. "  </a:t>
            </a:r>
            <a:r>
              <a:rPr lang="en-US" dirty="0" err="1">
                <a:latin typeface="Arabic Typesetting" panose="03020402040406030203" pitchFamily="66" charset="-78"/>
                <a:cs typeface="Arabic Typesetting" panose="03020402040406030203" pitchFamily="66" charset="-78"/>
              </a:rPr>
              <a:t>matricule</a:t>
            </a:r>
            <a:r>
              <a:rPr lang="en-US" dirty="0">
                <a:latin typeface="Arabic Typesetting" panose="03020402040406030203" pitchFamily="66" charset="-78"/>
                <a:cs typeface="Arabic Typesetting" panose="03020402040406030203" pitchFamily="66" charset="-78"/>
              </a:rPr>
              <a:t> = ". $result['</a:t>
            </a:r>
            <a:r>
              <a:rPr lang="en-US" dirty="0" err="1">
                <a:latin typeface="Arabic Typesetting" panose="03020402040406030203" pitchFamily="66" charset="-78"/>
                <a:cs typeface="Arabic Typesetting" panose="03020402040406030203" pitchFamily="66" charset="-78"/>
              </a:rPr>
              <a:t>matricule</a:t>
            </a:r>
            <a:r>
              <a:rPr lang="en-US" dirty="0">
                <a:latin typeface="Arabic Typesetting" panose="03020402040406030203" pitchFamily="66" charset="-78"/>
                <a:cs typeface="Arabic Typesetting" panose="03020402040406030203" pitchFamily="66" charset="-78"/>
              </a:rPr>
              <a:t>'] . "  id = ". $result['id'];</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a:t>
            </a:r>
            <a:r>
              <a:rPr lang="fr-FR" dirty="0" err="1">
                <a:latin typeface="Arabic Typesetting" panose="03020402040406030203" pitchFamily="66" charset="-78"/>
                <a:cs typeface="Arabic Typesetting" panose="03020402040406030203" pitchFamily="66" charset="-78"/>
              </a:rPr>
              <a:t>echo</a:t>
            </a:r>
            <a:r>
              <a:rPr lang="fr-FR" dirty="0">
                <a:latin typeface="Arabic Typesetting" panose="03020402040406030203" pitchFamily="66" charset="-78"/>
                <a:cs typeface="Arabic Typesetting" panose="03020402040406030203" pitchFamily="66" charset="-78"/>
              </a:rPr>
              <a:t> "&lt;/</a:t>
            </a:r>
            <a:r>
              <a:rPr lang="fr-FR" dirty="0" err="1">
                <a:latin typeface="Arabic Typesetting" panose="03020402040406030203" pitchFamily="66" charset="-78"/>
                <a:cs typeface="Arabic Typesetting" panose="03020402040406030203" pitchFamily="66" charset="-78"/>
              </a:rPr>
              <a:t>br</a:t>
            </a:r>
            <a:r>
              <a:rPr lang="fr-FR" dirty="0">
                <a:latin typeface="Arabic Typesetting" panose="03020402040406030203" pitchFamily="66" charset="-78"/>
                <a:cs typeface="Arabic Typesetting" panose="03020402040406030203" pitchFamily="66" charset="-78"/>
              </a:rPr>
              <a:t>&gt;";</a:t>
            </a:r>
          </a:p>
          <a:p>
            <a:pPr marL="0" indent="0">
              <a:buNone/>
            </a:pPr>
            <a:r>
              <a:rPr lang="fr-FR" dirty="0">
                <a:latin typeface="Arabic Typesetting" panose="03020402040406030203" pitchFamily="66" charset="-78"/>
                <a:cs typeface="Arabic Typesetting" panose="03020402040406030203" pitchFamily="66" charset="-78"/>
              </a:rPr>
              <a:t>	</a:t>
            </a:r>
            <a:r>
              <a:rPr lang="fr-FR" dirty="0" err="1">
                <a:latin typeface="Arabic Typesetting" panose="03020402040406030203" pitchFamily="66" charset="-78"/>
                <a:cs typeface="Arabic Typesetting" panose="03020402040406030203" pitchFamily="66" charset="-78"/>
              </a:rPr>
              <a:t>echo</a:t>
            </a:r>
            <a:r>
              <a:rPr lang="fr-FR" dirty="0">
                <a:latin typeface="Arabic Typesetting" panose="03020402040406030203" pitchFamily="66" charset="-78"/>
                <a:cs typeface="Arabic Typesetting" panose="03020402040406030203" pitchFamily="66" charset="-78"/>
              </a:rPr>
              <a:t> "&lt;/</a:t>
            </a:r>
            <a:r>
              <a:rPr lang="fr-FR" dirty="0" err="1">
                <a:latin typeface="Arabic Typesetting" panose="03020402040406030203" pitchFamily="66" charset="-78"/>
                <a:cs typeface="Arabic Typesetting" panose="03020402040406030203" pitchFamily="66" charset="-78"/>
              </a:rPr>
              <a:t>br</a:t>
            </a:r>
            <a:r>
              <a:rPr lang="fr-FR" dirty="0">
                <a:latin typeface="Arabic Typesetting" panose="03020402040406030203" pitchFamily="66" charset="-78"/>
                <a:cs typeface="Arabic Typesetting" panose="03020402040406030203" pitchFamily="66" charset="-78"/>
              </a:rPr>
              <a:t>&gt;";</a:t>
            </a:r>
          </a:p>
          <a:p>
            <a:pPr marL="0" indent="0">
              <a:buNone/>
            </a:pPr>
            <a:r>
              <a:rPr lang="fr-FR" dirty="0">
                <a:latin typeface="Arabic Typesetting" panose="03020402040406030203" pitchFamily="66" charset="-78"/>
                <a:cs typeface="Arabic Typesetting" panose="03020402040406030203" pitchFamily="66" charset="-78"/>
              </a:rPr>
              <a:t>}</a:t>
            </a:r>
          </a:p>
          <a:p>
            <a:pPr marL="0" indent="0">
              <a:buNone/>
            </a:pPr>
            <a:endParaRPr lang="fr-FR" dirty="0"/>
          </a:p>
        </p:txBody>
      </p:sp>
    </p:spTree>
    <p:extLst>
      <p:ext uri="{BB962C8B-B14F-4D97-AF65-F5344CB8AC3E}">
        <p14:creationId xmlns:p14="http://schemas.microsoft.com/office/powerpoint/2010/main" val="33623368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down)">
                                      <p:cBhvr>
                                        <p:cTn id="38" dur="580">
                                          <p:stCondLst>
                                            <p:cond delay="0"/>
                                          </p:stCondLst>
                                        </p:cTn>
                                        <p:tgtEl>
                                          <p:spTgt spid="3">
                                            <p:txEl>
                                              <p:pRg st="6" end="6"/>
                                            </p:txEl>
                                          </p:spTgt>
                                        </p:tgtEl>
                                      </p:cBhvr>
                                    </p:animEffect>
                                    <p:anim calcmode="lin" valueType="num">
                                      <p:cBhvr>
                                        <p:cTn id="39"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44" dur="26">
                                          <p:stCondLst>
                                            <p:cond delay="650"/>
                                          </p:stCondLst>
                                        </p:cTn>
                                        <p:tgtEl>
                                          <p:spTgt spid="3">
                                            <p:txEl>
                                              <p:pRg st="6" end="6"/>
                                            </p:txEl>
                                          </p:spTgt>
                                        </p:tgtEl>
                                      </p:cBhvr>
                                      <p:to x="100000" y="60000"/>
                                    </p:animScale>
                                    <p:animScale>
                                      <p:cBhvr>
                                        <p:cTn id="45" dur="166" decel="50000">
                                          <p:stCondLst>
                                            <p:cond delay="676"/>
                                          </p:stCondLst>
                                        </p:cTn>
                                        <p:tgtEl>
                                          <p:spTgt spid="3">
                                            <p:txEl>
                                              <p:pRg st="6" end="6"/>
                                            </p:txEl>
                                          </p:spTgt>
                                        </p:tgtEl>
                                      </p:cBhvr>
                                      <p:to x="100000" y="100000"/>
                                    </p:animScale>
                                    <p:animScale>
                                      <p:cBhvr>
                                        <p:cTn id="46" dur="26">
                                          <p:stCondLst>
                                            <p:cond delay="1312"/>
                                          </p:stCondLst>
                                        </p:cTn>
                                        <p:tgtEl>
                                          <p:spTgt spid="3">
                                            <p:txEl>
                                              <p:pRg st="6" end="6"/>
                                            </p:txEl>
                                          </p:spTgt>
                                        </p:tgtEl>
                                      </p:cBhvr>
                                      <p:to x="100000" y="80000"/>
                                    </p:animScale>
                                    <p:animScale>
                                      <p:cBhvr>
                                        <p:cTn id="47" dur="166" decel="50000">
                                          <p:stCondLst>
                                            <p:cond delay="1338"/>
                                          </p:stCondLst>
                                        </p:cTn>
                                        <p:tgtEl>
                                          <p:spTgt spid="3">
                                            <p:txEl>
                                              <p:pRg st="6" end="6"/>
                                            </p:txEl>
                                          </p:spTgt>
                                        </p:tgtEl>
                                      </p:cBhvr>
                                      <p:to x="100000" y="100000"/>
                                    </p:animScale>
                                    <p:animScale>
                                      <p:cBhvr>
                                        <p:cTn id="48" dur="26">
                                          <p:stCondLst>
                                            <p:cond delay="1642"/>
                                          </p:stCondLst>
                                        </p:cTn>
                                        <p:tgtEl>
                                          <p:spTgt spid="3">
                                            <p:txEl>
                                              <p:pRg st="6" end="6"/>
                                            </p:txEl>
                                          </p:spTgt>
                                        </p:tgtEl>
                                      </p:cBhvr>
                                      <p:to x="100000" y="90000"/>
                                    </p:animScale>
                                    <p:animScale>
                                      <p:cBhvr>
                                        <p:cTn id="49" dur="166" decel="50000">
                                          <p:stCondLst>
                                            <p:cond delay="1668"/>
                                          </p:stCondLst>
                                        </p:cTn>
                                        <p:tgtEl>
                                          <p:spTgt spid="3">
                                            <p:txEl>
                                              <p:pRg st="6" end="6"/>
                                            </p:txEl>
                                          </p:spTgt>
                                        </p:tgtEl>
                                      </p:cBhvr>
                                      <p:to x="100000" y="100000"/>
                                    </p:animScale>
                                    <p:animScale>
                                      <p:cBhvr>
                                        <p:cTn id="50" dur="26">
                                          <p:stCondLst>
                                            <p:cond delay="1808"/>
                                          </p:stCondLst>
                                        </p:cTn>
                                        <p:tgtEl>
                                          <p:spTgt spid="3">
                                            <p:txEl>
                                              <p:pRg st="6" end="6"/>
                                            </p:txEl>
                                          </p:spTgt>
                                        </p:tgtEl>
                                      </p:cBhvr>
                                      <p:to x="100000" y="95000"/>
                                    </p:animScale>
                                    <p:animScale>
                                      <p:cBhvr>
                                        <p:cTn id="51" dur="166" decel="50000">
                                          <p:stCondLst>
                                            <p:cond delay="1834"/>
                                          </p:stCondLst>
                                        </p:cTn>
                                        <p:tgtEl>
                                          <p:spTgt spid="3">
                                            <p:txEl>
                                              <p:pRg st="6" end="6"/>
                                            </p:txEl>
                                          </p:spTgt>
                                        </p:tgtEl>
                                      </p:cBhvr>
                                      <p:to x="100000" y="100000"/>
                                    </p:animScale>
                                  </p:childTnLst>
                                </p:cTn>
                              </p:par>
                              <p:par>
                                <p:cTn id="52" presetID="26" presetClass="entr" presetSubtype="0" fill="hold"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wipe(down)">
                                      <p:cBhvr>
                                        <p:cTn id="54" dur="580">
                                          <p:stCondLst>
                                            <p:cond delay="0"/>
                                          </p:stCondLst>
                                        </p:cTn>
                                        <p:tgtEl>
                                          <p:spTgt spid="3">
                                            <p:txEl>
                                              <p:pRg st="7" end="7"/>
                                            </p:txEl>
                                          </p:spTgt>
                                        </p:tgtEl>
                                      </p:cBhvr>
                                    </p:animEffect>
                                    <p:anim calcmode="lin" valueType="num">
                                      <p:cBhvr>
                                        <p:cTn id="55"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60" dur="26">
                                          <p:stCondLst>
                                            <p:cond delay="650"/>
                                          </p:stCondLst>
                                        </p:cTn>
                                        <p:tgtEl>
                                          <p:spTgt spid="3">
                                            <p:txEl>
                                              <p:pRg st="7" end="7"/>
                                            </p:txEl>
                                          </p:spTgt>
                                        </p:tgtEl>
                                      </p:cBhvr>
                                      <p:to x="100000" y="60000"/>
                                    </p:animScale>
                                    <p:animScale>
                                      <p:cBhvr>
                                        <p:cTn id="61" dur="166" decel="50000">
                                          <p:stCondLst>
                                            <p:cond delay="676"/>
                                          </p:stCondLst>
                                        </p:cTn>
                                        <p:tgtEl>
                                          <p:spTgt spid="3">
                                            <p:txEl>
                                              <p:pRg st="7" end="7"/>
                                            </p:txEl>
                                          </p:spTgt>
                                        </p:tgtEl>
                                      </p:cBhvr>
                                      <p:to x="100000" y="100000"/>
                                    </p:animScale>
                                    <p:animScale>
                                      <p:cBhvr>
                                        <p:cTn id="62" dur="26">
                                          <p:stCondLst>
                                            <p:cond delay="1312"/>
                                          </p:stCondLst>
                                        </p:cTn>
                                        <p:tgtEl>
                                          <p:spTgt spid="3">
                                            <p:txEl>
                                              <p:pRg st="7" end="7"/>
                                            </p:txEl>
                                          </p:spTgt>
                                        </p:tgtEl>
                                      </p:cBhvr>
                                      <p:to x="100000" y="80000"/>
                                    </p:animScale>
                                    <p:animScale>
                                      <p:cBhvr>
                                        <p:cTn id="63" dur="166" decel="50000">
                                          <p:stCondLst>
                                            <p:cond delay="1338"/>
                                          </p:stCondLst>
                                        </p:cTn>
                                        <p:tgtEl>
                                          <p:spTgt spid="3">
                                            <p:txEl>
                                              <p:pRg st="7" end="7"/>
                                            </p:txEl>
                                          </p:spTgt>
                                        </p:tgtEl>
                                      </p:cBhvr>
                                      <p:to x="100000" y="100000"/>
                                    </p:animScale>
                                    <p:animScale>
                                      <p:cBhvr>
                                        <p:cTn id="64" dur="26">
                                          <p:stCondLst>
                                            <p:cond delay="1642"/>
                                          </p:stCondLst>
                                        </p:cTn>
                                        <p:tgtEl>
                                          <p:spTgt spid="3">
                                            <p:txEl>
                                              <p:pRg st="7" end="7"/>
                                            </p:txEl>
                                          </p:spTgt>
                                        </p:tgtEl>
                                      </p:cBhvr>
                                      <p:to x="100000" y="90000"/>
                                    </p:animScale>
                                    <p:animScale>
                                      <p:cBhvr>
                                        <p:cTn id="65" dur="166" decel="50000">
                                          <p:stCondLst>
                                            <p:cond delay="1668"/>
                                          </p:stCondLst>
                                        </p:cTn>
                                        <p:tgtEl>
                                          <p:spTgt spid="3">
                                            <p:txEl>
                                              <p:pRg st="7" end="7"/>
                                            </p:txEl>
                                          </p:spTgt>
                                        </p:tgtEl>
                                      </p:cBhvr>
                                      <p:to x="100000" y="100000"/>
                                    </p:animScale>
                                    <p:animScale>
                                      <p:cBhvr>
                                        <p:cTn id="66" dur="26">
                                          <p:stCondLst>
                                            <p:cond delay="1808"/>
                                          </p:stCondLst>
                                        </p:cTn>
                                        <p:tgtEl>
                                          <p:spTgt spid="3">
                                            <p:txEl>
                                              <p:pRg st="7" end="7"/>
                                            </p:txEl>
                                          </p:spTgt>
                                        </p:tgtEl>
                                      </p:cBhvr>
                                      <p:to x="100000" y="95000"/>
                                    </p:animScale>
                                    <p:animScale>
                                      <p:cBhvr>
                                        <p:cTn id="67" dur="166" decel="50000">
                                          <p:stCondLst>
                                            <p:cond delay="1834"/>
                                          </p:stCondLst>
                                        </p:cTn>
                                        <p:tgtEl>
                                          <p:spTgt spid="3">
                                            <p:txEl>
                                              <p:pRg st="7" end="7"/>
                                            </p:txEl>
                                          </p:spTgt>
                                        </p:tgtEl>
                                      </p:cBhvr>
                                      <p:to x="100000" y="100000"/>
                                    </p:animScale>
                                  </p:childTnLst>
                                </p:cTn>
                              </p:par>
                              <p:par>
                                <p:cTn id="68" presetID="26" presetClass="entr" presetSubtype="0" fill="hold" nodeType="with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wipe(down)">
                                      <p:cBhvr>
                                        <p:cTn id="70" dur="580">
                                          <p:stCondLst>
                                            <p:cond delay="0"/>
                                          </p:stCondLst>
                                        </p:cTn>
                                        <p:tgtEl>
                                          <p:spTgt spid="3">
                                            <p:txEl>
                                              <p:pRg st="8" end="8"/>
                                            </p:txEl>
                                          </p:spTgt>
                                        </p:tgtEl>
                                      </p:cBhvr>
                                    </p:animEffect>
                                    <p:anim calcmode="lin" valueType="num">
                                      <p:cBhvr>
                                        <p:cTn id="71"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76" dur="26">
                                          <p:stCondLst>
                                            <p:cond delay="650"/>
                                          </p:stCondLst>
                                        </p:cTn>
                                        <p:tgtEl>
                                          <p:spTgt spid="3">
                                            <p:txEl>
                                              <p:pRg st="8" end="8"/>
                                            </p:txEl>
                                          </p:spTgt>
                                        </p:tgtEl>
                                      </p:cBhvr>
                                      <p:to x="100000" y="60000"/>
                                    </p:animScale>
                                    <p:animScale>
                                      <p:cBhvr>
                                        <p:cTn id="77" dur="166" decel="50000">
                                          <p:stCondLst>
                                            <p:cond delay="676"/>
                                          </p:stCondLst>
                                        </p:cTn>
                                        <p:tgtEl>
                                          <p:spTgt spid="3">
                                            <p:txEl>
                                              <p:pRg st="8" end="8"/>
                                            </p:txEl>
                                          </p:spTgt>
                                        </p:tgtEl>
                                      </p:cBhvr>
                                      <p:to x="100000" y="100000"/>
                                    </p:animScale>
                                    <p:animScale>
                                      <p:cBhvr>
                                        <p:cTn id="78" dur="26">
                                          <p:stCondLst>
                                            <p:cond delay="1312"/>
                                          </p:stCondLst>
                                        </p:cTn>
                                        <p:tgtEl>
                                          <p:spTgt spid="3">
                                            <p:txEl>
                                              <p:pRg st="8" end="8"/>
                                            </p:txEl>
                                          </p:spTgt>
                                        </p:tgtEl>
                                      </p:cBhvr>
                                      <p:to x="100000" y="80000"/>
                                    </p:animScale>
                                    <p:animScale>
                                      <p:cBhvr>
                                        <p:cTn id="79" dur="166" decel="50000">
                                          <p:stCondLst>
                                            <p:cond delay="1338"/>
                                          </p:stCondLst>
                                        </p:cTn>
                                        <p:tgtEl>
                                          <p:spTgt spid="3">
                                            <p:txEl>
                                              <p:pRg st="8" end="8"/>
                                            </p:txEl>
                                          </p:spTgt>
                                        </p:tgtEl>
                                      </p:cBhvr>
                                      <p:to x="100000" y="100000"/>
                                    </p:animScale>
                                    <p:animScale>
                                      <p:cBhvr>
                                        <p:cTn id="80" dur="26">
                                          <p:stCondLst>
                                            <p:cond delay="1642"/>
                                          </p:stCondLst>
                                        </p:cTn>
                                        <p:tgtEl>
                                          <p:spTgt spid="3">
                                            <p:txEl>
                                              <p:pRg st="8" end="8"/>
                                            </p:txEl>
                                          </p:spTgt>
                                        </p:tgtEl>
                                      </p:cBhvr>
                                      <p:to x="100000" y="90000"/>
                                    </p:animScale>
                                    <p:animScale>
                                      <p:cBhvr>
                                        <p:cTn id="81" dur="166" decel="50000">
                                          <p:stCondLst>
                                            <p:cond delay="1668"/>
                                          </p:stCondLst>
                                        </p:cTn>
                                        <p:tgtEl>
                                          <p:spTgt spid="3">
                                            <p:txEl>
                                              <p:pRg st="8" end="8"/>
                                            </p:txEl>
                                          </p:spTgt>
                                        </p:tgtEl>
                                      </p:cBhvr>
                                      <p:to x="100000" y="100000"/>
                                    </p:animScale>
                                    <p:animScale>
                                      <p:cBhvr>
                                        <p:cTn id="82" dur="26">
                                          <p:stCondLst>
                                            <p:cond delay="1808"/>
                                          </p:stCondLst>
                                        </p:cTn>
                                        <p:tgtEl>
                                          <p:spTgt spid="3">
                                            <p:txEl>
                                              <p:pRg st="8" end="8"/>
                                            </p:txEl>
                                          </p:spTgt>
                                        </p:tgtEl>
                                      </p:cBhvr>
                                      <p:to x="100000" y="95000"/>
                                    </p:animScale>
                                    <p:animScale>
                                      <p:cBhvr>
                                        <p:cTn id="83" dur="166" decel="50000">
                                          <p:stCondLst>
                                            <p:cond delay="1834"/>
                                          </p:stCondLst>
                                        </p:cTn>
                                        <p:tgtEl>
                                          <p:spTgt spid="3">
                                            <p:txEl>
                                              <p:pRg st="8" end="8"/>
                                            </p:txEl>
                                          </p:spTgt>
                                        </p:tgtEl>
                                      </p:cBhvr>
                                      <p:to x="100000" y="100000"/>
                                    </p:animScale>
                                  </p:childTnLst>
                                </p:cTn>
                              </p:par>
                              <p:par>
                                <p:cTn id="84" presetID="26" presetClass="entr" presetSubtype="0" fill="hold" nodeType="withEffect">
                                  <p:stCondLst>
                                    <p:cond delay="0"/>
                                  </p:stCondLst>
                                  <p:childTnLst>
                                    <p:set>
                                      <p:cBhvr>
                                        <p:cTn id="85" dur="1" fill="hold">
                                          <p:stCondLst>
                                            <p:cond delay="0"/>
                                          </p:stCondLst>
                                        </p:cTn>
                                        <p:tgtEl>
                                          <p:spTgt spid="3">
                                            <p:txEl>
                                              <p:pRg st="9" end="9"/>
                                            </p:txEl>
                                          </p:spTgt>
                                        </p:tgtEl>
                                        <p:attrNameLst>
                                          <p:attrName>style.visibility</p:attrName>
                                        </p:attrNameLst>
                                      </p:cBhvr>
                                      <p:to>
                                        <p:strVal val="visible"/>
                                      </p:to>
                                    </p:set>
                                    <p:animEffect transition="in" filter="wipe(down)">
                                      <p:cBhvr>
                                        <p:cTn id="86" dur="580">
                                          <p:stCondLst>
                                            <p:cond delay="0"/>
                                          </p:stCondLst>
                                        </p:cTn>
                                        <p:tgtEl>
                                          <p:spTgt spid="3">
                                            <p:txEl>
                                              <p:pRg st="9" end="9"/>
                                            </p:txEl>
                                          </p:spTgt>
                                        </p:tgtEl>
                                      </p:cBhvr>
                                    </p:animEffect>
                                    <p:anim calcmode="lin" valueType="num">
                                      <p:cBhvr>
                                        <p:cTn id="87"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92" dur="26">
                                          <p:stCondLst>
                                            <p:cond delay="650"/>
                                          </p:stCondLst>
                                        </p:cTn>
                                        <p:tgtEl>
                                          <p:spTgt spid="3">
                                            <p:txEl>
                                              <p:pRg st="9" end="9"/>
                                            </p:txEl>
                                          </p:spTgt>
                                        </p:tgtEl>
                                      </p:cBhvr>
                                      <p:to x="100000" y="60000"/>
                                    </p:animScale>
                                    <p:animScale>
                                      <p:cBhvr>
                                        <p:cTn id="93" dur="166" decel="50000">
                                          <p:stCondLst>
                                            <p:cond delay="676"/>
                                          </p:stCondLst>
                                        </p:cTn>
                                        <p:tgtEl>
                                          <p:spTgt spid="3">
                                            <p:txEl>
                                              <p:pRg st="9" end="9"/>
                                            </p:txEl>
                                          </p:spTgt>
                                        </p:tgtEl>
                                      </p:cBhvr>
                                      <p:to x="100000" y="100000"/>
                                    </p:animScale>
                                    <p:animScale>
                                      <p:cBhvr>
                                        <p:cTn id="94" dur="26">
                                          <p:stCondLst>
                                            <p:cond delay="1312"/>
                                          </p:stCondLst>
                                        </p:cTn>
                                        <p:tgtEl>
                                          <p:spTgt spid="3">
                                            <p:txEl>
                                              <p:pRg st="9" end="9"/>
                                            </p:txEl>
                                          </p:spTgt>
                                        </p:tgtEl>
                                      </p:cBhvr>
                                      <p:to x="100000" y="80000"/>
                                    </p:animScale>
                                    <p:animScale>
                                      <p:cBhvr>
                                        <p:cTn id="95" dur="166" decel="50000">
                                          <p:stCondLst>
                                            <p:cond delay="1338"/>
                                          </p:stCondLst>
                                        </p:cTn>
                                        <p:tgtEl>
                                          <p:spTgt spid="3">
                                            <p:txEl>
                                              <p:pRg st="9" end="9"/>
                                            </p:txEl>
                                          </p:spTgt>
                                        </p:tgtEl>
                                      </p:cBhvr>
                                      <p:to x="100000" y="100000"/>
                                    </p:animScale>
                                    <p:animScale>
                                      <p:cBhvr>
                                        <p:cTn id="96" dur="26">
                                          <p:stCondLst>
                                            <p:cond delay="1642"/>
                                          </p:stCondLst>
                                        </p:cTn>
                                        <p:tgtEl>
                                          <p:spTgt spid="3">
                                            <p:txEl>
                                              <p:pRg st="9" end="9"/>
                                            </p:txEl>
                                          </p:spTgt>
                                        </p:tgtEl>
                                      </p:cBhvr>
                                      <p:to x="100000" y="90000"/>
                                    </p:animScale>
                                    <p:animScale>
                                      <p:cBhvr>
                                        <p:cTn id="97" dur="166" decel="50000">
                                          <p:stCondLst>
                                            <p:cond delay="1668"/>
                                          </p:stCondLst>
                                        </p:cTn>
                                        <p:tgtEl>
                                          <p:spTgt spid="3">
                                            <p:txEl>
                                              <p:pRg st="9" end="9"/>
                                            </p:txEl>
                                          </p:spTgt>
                                        </p:tgtEl>
                                      </p:cBhvr>
                                      <p:to x="100000" y="100000"/>
                                    </p:animScale>
                                    <p:animScale>
                                      <p:cBhvr>
                                        <p:cTn id="98" dur="26">
                                          <p:stCondLst>
                                            <p:cond delay="1808"/>
                                          </p:stCondLst>
                                        </p:cTn>
                                        <p:tgtEl>
                                          <p:spTgt spid="3">
                                            <p:txEl>
                                              <p:pRg st="9" end="9"/>
                                            </p:txEl>
                                          </p:spTgt>
                                        </p:tgtEl>
                                      </p:cBhvr>
                                      <p:to x="100000" y="95000"/>
                                    </p:animScale>
                                    <p:animScale>
                                      <p:cBhvr>
                                        <p:cTn id="99" dur="166" decel="50000">
                                          <p:stCondLst>
                                            <p:cond delay="1834"/>
                                          </p:stCondLst>
                                        </p:cTn>
                                        <p:tgtEl>
                                          <p:spTgt spid="3">
                                            <p:txEl>
                                              <p:pRg st="9" end="9"/>
                                            </p:txEl>
                                          </p:spTgt>
                                        </p:tgtEl>
                                      </p:cBhvr>
                                      <p:to x="100000" y="100000"/>
                                    </p:animScale>
                                  </p:childTnLst>
                                </p:cTn>
                              </p:par>
                              <p:par>
                                <p:cTn id="100" presetID="26" presetClass="entr" presetSubtype="0" fill="hold" nodeType="withEffect">
                                  <p:stCondLst>
                                    <p:cond delay="0"/>
                                  </p:stCondLst>
                                  <p:childTnLst>
                                    <p:set>
                                      <p:cBhvr>
                                        <p:cTn id="101" dur="1" fill="hold">
                                          <p:stCondLst>
                                            <p:cond delay="0"/>
                                          </p:stCondLst>
                                        </p:cTn>
                                        <p:tgtEl>
                                          <p:spTgt spid="3">
                                            <p:txEl>
                                              <p:pRg st="10" end="10"/>
                                            </p:txEl>
                                          </p:spTgt>
                                        </p:tgtEl>
                                        <p:attrNameLst>
                                          <p:attrName>style.visibility</p:attrName>
                                        </p:attrNameLst>
                                      </p:cBhvr>
                                      <p:to>
                                        <p:strVal val="visible"/>
                                      </p:to>
                                    </p:set>
                                    <p:animEffect transition="in" filter="wipe(down)">
                                      <p:cBhvr>
                                        <p:cTn id="102" dur="580">
                                          <p:stCondLst>
                                            <p:cond delay="0"/>
                                          </p:stCondLst>
                                        </p:cTn>
                                        <p:tgtEl>
                                          <p:spTgt spid="3">
                                            <p:txEl>
                                              <p:pRg st="10" end="10"/>
                                            </p:txEl>
                                          </p:spTgt>
                                        </p:tgtEl>
                                      </p:cBhvr>
                                    </p:animEffect>
                                    <p:anim calcmode="lin" valueType="num">
                                      <p:cBhvr>
                                        <p:cTn id="103"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3">
                                            <p:txEl>
                                              <p:pRg st="10" end="10"/>
                                            </p:txEl>
                                          </p:spTgt>
                                        </p:tgtEl>
                                      </p:cBhvr>
                                      <p:to x="100000" y="60000"/>
                                    </p:animScale>
                                    <p:animScale>
                                      <p:cBhvr>
                                        <p:cTn id="109" dur="166" decel="50000">
                                          <p:stCondLst>
                                            <p:cond delay="676"/>
                                          </p:stCondLst>
                                        </p:cTn>
                                        <p:tgtEl>
                                          <p:spTgt spid="3">
                                            <p:txEl>
                                              <p:pRg st="10" end="10"/>
                                            </p:txEl>
                                          </p:spTgt>
                                        </p:tgtEl>
                                      </p:cBhvr>
                                      <p:to x="100000" y="100000"/>
                                    </p:animScale>
                                    <p:animScale>
                                      <p:cBhvr>
                                        <p:cTn id="110" dur="26">
                                          <p:stCondLst>
                                            <p:cond delay="1312"/>
                                          </p:stCondLst>
                                        </p:cTn>
                                        <p:tgtEl>
                                          <p:spTgt spid="3">
                                            <p:txEl>
                                              <p:pRg st="10" end="10"/>
                                            </p:txEl>
                                          </p:spTgt>
                                        </p:tgtEl>
                                      </p:cBhvr>
                                      <p:to x="100000" y="80000"/>
                                    </p:animScale>
                                    <p:animScale>
                                      <p:cBhvr>
                                        <p:cTn id="111" dur="166" decel="50000">
                                          <p:stCondLst>
                                            <p:cond delay="1338"/>
                                          </p:stCondLst>
                                        </p:cTn>
                                        <p:tgtEl>
                                          <p:spTgt spid="3">
                                            <p:txEl>
                                              <p:pRg st="10" end="10"/>
                                            </p:txEl>
                                          </p:spTgt>
                                        </p:tgtEl>
                                      </p:cBhvr>
                                      <p:to x="100000" y="100000"/>
                                    </p:animScale>
                                    <p:animScale>
                                      <p:cBhvr>
                                        <p:cTn id="112" dur="26">
                                          <p:stCondLst>
                                            <p:cond delay="1642"/>
                                          </p:stCondLst>
                                        </p:cTn>
                                        <p:tgtEl>
                                          <p:spTgt spid="3">
                                            <p:txEl>
                                              <p:pRg st="10" end="10"/>
                                            </p:txEl>
                                          </p:spTgt>
                                        </p:tgtEl>
                                      </p:cBhvr>
                                      <p:to x="100000" y="90000"/>
                                    </p:animScale>
                                    <p:animScale>
                                      <p:cBhvr>
                                        <p:cTn id="113" dur="166" decel="50000">
                                          <p:stCondLst>
                                            <p:cond delay="1668"/>
                                          </p:stCondLst>
                                        </p:cTn>
                                        <p:tgtEl>
                                          <p:spTgt spid="3">
                                            <p:txEl>
                                              <p:pRg st="10" end="10"/>
                                            </p:txEl>
                                          </p:spTgt>
                                        </p:tgtEl>
                                      </p:cBhvr>
                                      <p:to x="100000" y="100000"/>
                                    </p:animScale>
                                    <p:animScale>
                                      <p:cBhvr>
                                        <p:cTn id="114" dur="26">
                                          <p:stCondLst>
                                            <p:cond delay="1808"/>
                                          </p:stCondLst>
                                        </p:cTn>
                                        <p:tgtEl>
                                          <p:spTgt spid="3">
                                            <p:txEl>
                                              <p:pRg st="10" end="10"/>
                                            </p:txEl>
                                          </p:spTgt>
                                        </p:tgtEl>
                                      </p:cBhvr>
                                      <p:to x="100000" y="95000"/>
                                    </p:animScale>
                                    <p:animScale>
                                      <p:cBhvr>
                                        <p:cTn id="115" dur="166" decel="50000">
                                          <p:stCondLst>
                                            <p:cond delay="1834"/>
                                          </p:stCondLst>
                                        </p:cTn>
                                        <p:tgtEl>
                                          <p:spTgt spid="3">
                                            <p:txEl>
                                              <p:pRg st="10" end="10"/>
                                            </p:txEl>
                                          </p:spTgt>
                                        </p:tgtEl>
                                      </p:cBhvr>
                                      <p:to x="100000" y="100000"/>
                                    </p:animScale>
                                  </p:childTnLst>
                                </p:cTn>
                              </p:par>
                              <p:par>
                                <p:cTn id="116" presetID="26" presetClass="entr" presetSubtype="0" fill="hold" nodeType="withEffect">
                                  <p:stCondLst>
                                    <p:cond delay="0"/>
                                  </p:stCondLst>
                                  <p:childTnLst>
                                    <p:set>
                                      <p:cBhvr>
                                        <p:cTn id="117" dur="1" fill="hold">
                                          <p:stCondLst>
                                            <p:cond delay="0"/>
                                          </p:stCondLst>
                                        </p:cTn>
                                        <p:tgtEl>
                                          <p:spTgt spid="3">
                                            <p:txEl>
                                              <p:pRg st="11" end="11"/>
                                            </p:txEl>
                                          </p:spTgt>
                                        </p:tgtEl>
                                        <p:attrNameLst>
                                          <p:attrName>style.visibility</p:attrName>
                                        </p:attrNameLst>
                                      </p:cBhvr>
                                      <p:to>
                                        <p:strVal val="visible"/>
                                      </p:to>
                                    </p:set>
                                    <p:animEffect transition="in" filter="wipe(down)">
                                      <p:cBhvr>
                                        <p:cTn id="118" dur="580">
                                          <p:stCondLst>
                                            <p:cond delay="0"/>
                                          </p:stCondLst>
                                        </p:cTn>
                                        <p:tgtEl>
                                          <p:spTgt spid="3">
                                            <p:txEl>
                                              <p:pRg st="11" end="11"/>
                                            </p:txEl>
                                          </p:spTgt>
                                        </p:tgtEl>
                                      </p:cBhvr>
                                    </p:animEffect>
                                    <p:anim calcmode="lin" valueType="num">
                                      <p:cBhvr>
                                        <p:cTn id="119" dur="1822"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20" dur="664"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21" dur="664" tmFilter="0, 0; 0.125,0.2665; 0.25,0.4; 0.375,0.465; 0.5,0.5;  0.625,0.535; 0.75,0.6; 0.875,0.7335; 1,1">
                                          <p:stCondLst>
                                            <p:cond delay="664"/>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22" dur="332" tmFilter="0, 0; 0.125,0.2665; 0.25,0.4; 0.375,0.465; 0.5,0.5;  0.625,0.535; 0.75,0.6; 0.875,0.7335; 1,1">
                                          <p:stCondLst>
                                            <p:cond delay="1324"/>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23" dur="164" tmFilter="0, 0; 0.125,0.2665; 0.25,0.4; 0.375,0.465; 0.5,0.5;  0.625,0.535; 0.75,0.6; 0.875,0.7335; 1,1">
                                          <p:stCondLst>
                                            <p:cond delay="1656"/>
                                          </p:stCondLst>
                                        </p:cTn>
                                        <p:tgtEl>
                                          <p:spTgt spid="3">
                                            <p:txEl>
                                              <p:pRg st="11" end="11"/>
                                            </p:txEl>
                                          </p:spTgt>
                                        </p:tgtEl>
                                        <p:attrNameLst>
                                          <p:attrName>ppt_y</p:attrName>
                                        </p:attrNameLst>
                                      </p:cBhvr>
                                      <p:tavLst>
                                        <p:tav tm="0" fmla="#ppt_y-sin(pi*$)/81">
                                          <p:val>
                                            <p:fltVal val="0"/>
                                          </p:val>
                                        </p:tav>
                                        <p:tav tm="100000">
                                          <p:val>
                                            <p:fltVal val="1"/>
                                          </p:val>
                                        </p:tav>
                                      </p:tavLst>
                                    </p:anim>
                                    <p:animScale>
                                      <p:cBhvr>
                                        <p:cTn id="124" dur="26">
                                          <p:stCondLst>
                                            <p:cond delay="650"/>
                                          </p:stCondLst>
                                        </p:cTn>
                                        <p:tgtEl>
                                          <p:spTgt spid="3">
                                            <p:txEl>
                                              <p:pRg st="11" end="11"/>
                                            </p:txEl>
                                          </p:spTgt>
                                        </p:tgtEl>
                                      </p:cBhvr>
                                      <p:to x="100000" y="60000"/>
                                    </p:animScale>
                                    <p:animScale>
                                      <p:cBhvr>
                                        <p:cTn id="125" dur="166" decel="50000">
                                          <p:stCondLst>
                                            <p:cond delay="676"/>
                                          </p:stCondLst>
                                        </p:cTn>
                                        <p:tgtEl>
                                          <p:spTgt spid="3">
                                            <p:txEl>
                                              <p:pRg st="11" end="11"/>
                                            </p:txEl>
                                          </p:spTgt>
                                        </p:tgtEl>
                                      </p:cBhvr>
                                      <p:to x="100000" y="100000"/>
                                    </p:animScale>
                                    <p:animScale>
                                      <p:cBhvr>
                                        <p:cTn id="126" dur="26">
                                          <p:stCondLst>
                                            <p:cond delay="1312"/>
                                          </p:stCondLst>
                                        </p:cTn>
                                        <p:tgtEl>
                                          <p:spTgt spid="3">
                                            <p:txEl>
                                              <p:pRg st="11" end="11"/>
                                            </p:txEl>
                                          </p:spTgt>
                                        </p:tgtEl>
                                      </p:cBhvr>
                                      <p:to x="100000" y="80000"/>
                                    </p:animScale>
                                    <p:animScale>
                                      <p:cBhvr>
                                        <p:cTn id="127" dur="166" decel="50000">
                                          <p:stCondLst>
                                            <p:cond delay="1338"/>
                                          </p:stCondLst>
                                        </p:cTn>
                                        <p:tgtEl>
                                          <p:spTgt spid="3">
                                            <p:txEl>
                                              <p:pRg st="11" end="11"/>
                                            </p:txEl>
                                          </p:spTgt>
                                        </p:tgtEl>
                                      </p:cBhvr>
                                      <p:to x="100000" y="100000"/>
                                    </p:animScale>
                                    <p:animScale>
                                      <p:cBhvr>
                                        <p:cTn id="128" dur="26">
                                          <p:stCondLst>
                                            <p:cond delay="1642"/>
                                          </p:stCondLst>
                                        </p:cTn>
                                        <p:tgtEl>
                                          <p:spTgt spid="3">
                                            <p:txEl>
                                              <p:pRg st="11" end="11"/>
                                            </p:txEl>
                                          </p:spTgt>
                                        </p:tgtEl>
                                      </p:cBhvr>
                                      <p:to x="100000" y="90000"/>
                                    </p:animScale>
                                    <p:animScale>
                                      <p:cBhvr>
                                        <p:cTn id="129" dur="166" decel="50000">
                                          <p:stCondLst>
                                            <p:cond delay="1668"/>
                                          </p:stCondLst>
                                        </p:cTn>
                                        <p:tgtEl>
                                          <p:spTgt spid="3">
                                            <p:txEl>
                                              <p:pRg st="11" end="11"/>
                                            </p:txEl>
                                          </p:spTgt>
                                        </p:tgtEl>
                                      </p:cBhvr>
                                      <p:to x="100000" y="100000"/>
                                    </p:animScale>
                                    <p:animScale>
                                      <p:cBhvr>
                                        <p:cTn id="130" dur="26">
                                          <p:stCondLst>
                                            <p:cond delay="1808"/>
                                          </p:stCondLst>
                                        </p:cTn>
                                        <p:tgtEl>
                                          <p:spTgt spid="3">
                                            <p:txEl>
                                              <p:pRg st="11" end="11"/>
                                            </p:txEl>
                                          </p:spTgt>
                                        </p:tgtEl>
                                      </p:cBhvr>
                                      <p:to x="100000" y="95000"/>
                                    </p:animScale>
                                    <p:animScale>
                                      <p:cBhvr>
                                        <p:cTn id="131" dur="166" decel="50000">
                                          <p:stCondLst>
                                            <p:cond delay="1834"/>
                                          </p:stCondLst>
                                        </p:cTn>
                                        <p:tgtEl>
                                          <p:spTgt spid="3">
                                            <p:txEl>
                                              <p:pRg st="11" end="11"/>
                                            </p:txEl>
                                          </p:spTgt>
                                        </p:tgtEl>
                                      </p:cBhvr>
                                      <p:to x="100000" y="100000"/>
                                    </p:animScale>
                                  </p:childTnLst>
                                </p:cTn>
                              </p:par>
                              <p:par>
                                <p:cTn id="132" presetID="26" presetClass="entr" presetSubtype="0" fill="hold" nodeType="withEffect">
                                  <p:stCondLst>
                                    <p:cond delay="0"/>
                                  </p:stCondLst>
                                  <p:childTnLst>
                                    <p:set>
                                      <p:cBhvr>
                                        <p:cTn id="133" dur="1" fill="hold">
                                          <p:stCondLst>
                                            <p:cond delay="0"/>
                                          </p:stCondLst>
                                        </p:cTn>
                                        <p:tgtEl>
                                          <p:spTgt spid="3">
                                            <p:txEl>
                                              <p:pRg st="12" end="12"/>
                                            </p:txEl>
                                          </p:spTgt>
                                        </p:tgtEl>
                                        <p:attrNameLst>
                                          <p:attrName>style.visibility</p:attrName>
                                        </p:attrNameLst>
                                      </p:cBhvr>
                                      <p:to>
                                        <p:strVal val="visible"/>
                                      </p:to>
                                    </p:set>
                                    <p:animEffect transition="in" filter="wipe(down)">
                                      <p:cBhvr>
                                        <p:cTn id="134" dur="580">
                                          <p:stCondLst>
                                            <p:cond delay="0"/>
                                          </p:stCondLst>
                                        </p:cTn>
                                        <p:tgtEl>
                                          <p:spTgt spid="3">
                                            <p:txEl>
                                              <p:pRg st="12" end="12"/>
                                            </p:txEl>
                                          </p:spTgt>
                                        </p:tgtEl>
                                      </p:cBhvr>
                                    </p:animEffect>
                                    <p:anim calcmode="lin" valueType="num">
                                      <p:cBhvr>
                                        <p:cTn id="135" dur="1822"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3">
                                            <p:txEl>
                                              <p:pRg st="12" end="12"/>
                                            </p:txEl>
                                          </p:spTgt>
                                        </p:tgtEl>
                                        <p:attrNameLst>
                                          <p:attrName>ppt_y</p:attrName>
                                        </p:attrNameLst>
                                      </p:cBhvr>
                                      <p:tavLst>
                                        <p:tav tm="0" fmla="#ppt_y-sin(pi*$)/81">
                                          <p:val>
                                            <p:fltVal val="0"/>
                                          </p:val>
                                        </p:tav>
                                        <p:tav tm="100000">
                                          <p:val>
                                            <p:fltVal val="1"/>
                                          </p:val>
                                        </p:tav>
                                      </p:tavLst>
                                    </p:anim>
                                    <p:animScale>
                                      <p:cBhvr>
                                        <p:cTn id="140" dur="26">
                                          <p:stCondLst>
                                            <p:cond delay="650"/>
                                          </p:stCondLst>
                                        </p:cTn>
                                        <p:tgtEl>
                                          <p:spTgt spid="3">
                                            <p:txEl>
                                              <p:pRg st="12" end="12"/>
                                            </p:txEl>
                                          </p:spTgt>
                                        </p:tgtEl>
                                      </p:cBhvr>
                                      <p:to x="100000" y="60000"/>
                                    </p:animScale>
                                    <p:animScale>
                                      <p:cBhvr>
                                        <p:cTn id="141" dur="166" decel="50000">
                                          <p:stCondLst>
                                            <p:cond delay="676"/>
                                          </p:stCondLst>
                                        </p:cTn>
                                        <p:tgtEl>
                                          <p:spTgt spid="3">
                                            <p:txEl>
                                              <p:pRg st="12" end="12"/>
                                            </p:txEl>
                                          </p:spTgt>
                                        </p:tgtEl>
                                      </p:cBhvr>
                                      <p:to x="100000" y="100000"/>
                                    </p:animScale>
                                    <p:animScale>
                                      <p:cBhvr>
                                        <p:cTn id="142" dur="26">
                                          <p:stCondLst>
                                            <p:cond delay="1312"/>
                                          </p:stCondLst>
                                        </p:cTn>
                                        <p:tgtEl>
                                          <p:spTgt spid="3">
                                            <p:txEl>
                                              <p:pRg st="12" end="12"/>
                                            </p:txEl>
                                          </p:spTgt>
                                        </p:tgtEl>
                                      </p:cBhvr>
                                      <p:to x="100000" y="80000"/>
                                    </p:animScale>
                                    <p:animScale>
                                      <p:cBhvr>
                                        <p:cTn id="143" dur="166" decel="50000">
                                          <p:stCondLst>
                                            <p:cond delay="1338"/>
                                          </p:stCondLst>
                                        </p:cTn>
                                        <p:tgtEl>
                                          <p:spTgt spid="3">
                                            <p:txEl>
                                              <p:pRg st="12" end="12"/>
                                            </p:txEl>
                                          </p:spTgt>
                                        </p:tgtEl>
                                      </p:cBhvr>
                                      <p:to x="100000" y="100000"/>
                                    </p:animScale>
                                    <p:animScale>
                                      <p:cBhvr>
                                        <p:cTn id="144" dur="26">
                                          <p:stCondLst>
                                            <p:cond delay="1642"/>
                                          </p:stCondLst>
                                        </p:cTn>
                                        <p:tgtEl>
                                          <p:spTgt spid="3">
                                            <p:txEl>
                                              <p:pRg st="12" end="12"/>
                                            </p:txEl>
                                          </p:spTgt>
                                        </p:tgtEl>
                                      </p:cBhvr>
                                      <p:to x="100000" y="90000"/>
                                    </p:animScale>
                                    <p:animScale>
                                      <p:cBhvr>
                                        <p:cTn id="145" dur="166" decel="50000">
                                          <p:stCondLst>
                                            <p:cond delay="1668"/>
                                          </p:stCondLst>
                                        </p:cTn>
                                        <p:tgtEl>
                                          <p:spTgt spid="3">
                                            <p:txEl>
                                              <p:pRg st="12" end="12"/>
                                            </p:txEl>
                                          </p:spTgt>
                                        </p:tgtEl>
                                      </p:cBhvr>
                                      <p:to x="100000" y="100000"/>
                                    </p:animScale>
                                    <p:animScale>
                                      <p:cBhvr>
                                        <p:cTn id="146" dur="26">
                                          <p:stCondLst>
                                            <p:cond delay="1808"/>
                                          </p:stCondLst>
                                        </p:cTn>
                                        <p:tgtEl>
                                          <p:spTgt spid="3">
                                            <p:txEl>
                                              <p:pRg st="12" end="12"/>
                                            </p:txEl>
                                          </p:spTgt>
                                        </p:tgtEl>
                                      </p:cBhvr>
                                      <p:to x="100000" y="95000"/>
                                    </p:animScale>
                                    <p:animScale>
                                      <p:cBhvr>
                                        <p:cTn id="147" dur="166" decel="50000">
                                          <p:stCondLst>
                                            <p:cond delay="1834"/>
                                          </p:stCondLst>
                                        </p:cTn>
                                        <p:tgtEl>
                                          <p:spTgt spid="3">
                                            <p:txEl>
                                              <p:pRg st="12" end="1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63663" y="293027"/>
            <a:ext cx="11144250" cy="5853113"/>
          </a:xfrm>
        </p:spPr>
        <p:txBody>
          <a:bodyPr>
            <a:normAutofit fontScale="85000" lnSpcReduction="20000"/>
          </a:bodyPr>
          <a:lstStyle/>
          <a:p>
            <a:pPr marL="0" indent="0">
              <a:buNone/>
            </a:pPr>
            <a:r>
              <a:rPr lang="fr-FR" b="1" dirty="0"/>
              <a:t>Insertion d’un élément dans une table de la base de données.</a:t>
            </a:r>
          </a:p>
          <a:p>
            <a:pPr marL="0" indent="0">
              <a:buNone/>
            </a:pPr>
            <a:r>
              <a:rPr lang="en-US" dirty="0"/>
              <a:t>try {</a:t>
            </a:r>
            <a:endParaRPr lang="fr-FR" dirty="0"/>
          </a:p>
          <a:p>
            <a:pPr marL="0" indent="0">
              <a:buNone/>
            </a:pPr>
            <a:r>
              <a:rPr lang="en-US" dirty="0"/>
              <a:t>    $data = array('nom' =&gt; 'nom a </a:t>
            </a:r>
            <a:r>
              <a:rPr lang="en-US" dirty="0" err="1"/>
              <a:t>insere</a:t>
            </a:r>
            <a:r>
              <a:rPr lang="en-US" dirty="0"/>
              <a:t>', '</a:t>
            </a:r>
            <a:r>
              <a:rPr lang="en-US" dirty="0" err="1"/>
              <a:t>prenom</a:t>
            </a:r>
            <a:r>
              <a:rPr lang="en-US" dirty="0"/>
              <a:t>' =&gt; '</a:t>
            </a:r>
            <a:r>
              <a:rPr lang="en-US" dirty="0" err="1"/>
              <a:t>prenom</a:t>
            </a:r>
            <a:r>
              <a:rPr lang="en-US" dirty="0"/>
              <a:t> a </a:t>
            </a:r>
            <a:r>
              <a:rPr lang="en-US" dirty="0" err="1"/>
              <a:t>insere</a:t>
            </a:r>
            <a:r>
              <a:rPr lang="en-US" dirty="0"/>
              <a:t>','</a:t>
            </a:r>
            <a:r>
              <a:rPr lang="en-US" dirty="0" err="1"/>
              <a:t>matricule</a:t>
            </a:r>
            <a:r>
              <a:rPr lang="en-US" dirty="0"/>
              <a:t>' =&gt; '12P200', 'id'=&gt;'5');</a:t>
            </a:r>
            <a:endParaRPr lang="fr-FR" dirty="0"/>
          </a:p>
          <a:p>
            <a:pPr marL="0" indent="0">
              <a:buNone/>
            </a:pPr>
            <a:r>
              <a:rPr lang="en-US" dirty="0"/>
              <a:t>    $count = $</a:t>
            </a:r>
            <a:r>
              <a:rPr lang="en-US" dirty="0" err="1"/>
              <a:t>db</a:t>
            </a:r>
            <a:r>
              <a:rPr lang="en-US" dirty="0"/>
              <a:t>-&gt;insert("user", $data);</a:t>
            </a:r>
            <a:endParaRPr lang="fr-FR" dirty="0"/>
          </a:p>
          <a:p>
            <a:pPr marL="0" indent="0">
              <a:buNone/>
            </a:pPr>
            <a:r>
              <a:rPr lang="en-US" dirty="0"/>
              <a:t>	</a:t>
            </a:r>
            <a:r>
              <a:rPr lang="fr-FR" dirty="0"/>
              <a:t>//Le count que vous avez ici est le nombre de lignes insérées dans la table user. </a:t>
            </a:r>
          </a:p>
          <a:p>
            <a:pPr marL="0" indent="0">
              <a:buNone/>
            </a:pPr>
            <a:r>
              <a:rPr lang="fr-FR" dirty="0"/>
              <a:t>    </a:t>
            </a:r>
            <a:r>
              <a:rPr lang="en-US" dirty="0"/>
              <a:t>echo $count . " user </a:t>
            </a:r>
            <a:r>
              <a:rPr lang="en-US" dirty="0" err="1"/>
              <a:t>insere</a:t>
            </a:r>
            <a:r>
              <a:rPr lang="en-US" dirty="0"/>
              <a:t>";</a:t>
            </a:r>
            <a:endParaRPr lang="fr-FR" dirty="0"/>
          </a:p>
          <a:p>
            <a:pPr marL="0" indent="0">
              <a:buNone/>
            </a:pPr>
            <a:r>
              <a:rPr lang="en-US" dirty="0"/>
              <a:t>	} </a:t>
            </a:r>
            <a:endParaRPr lang="fr-FR" dirty="0"/>
          </a:p>
          <a:p>
            <a:pPr marL="0" indent="0">
              <a:buNone/>
            </a:pPr>
            <a:r>
              <a:rPr lang="en-US" dirty="0"/>
              <a:t>catch (</a:t>
            </a:r>
            <a:r>
              <a:rPr lang="en-US" dirty="0" err="1"/>
              <a:t>Zend_Db_Exception</a:t>
            </a:r>
            <a:r>
              <a:rPr lang="en-US" dirty="0"/>
              <a:t> $e) {</a:t>
            </a:r>
            <a:endParaRPr lang="fr-FR" dirty="0"/>
          </a:p>
          <a:p>
            <a:pPr marL="0" indent="0">
              <a:buNone/>
            </a:pPr>
            <a:r>
              <a:rPr lang="en-US" dirty="0"/>
              <a:t>    </a:t>
            </a:r>
            <a:r>
              <a:rPr lang="en-US" dirty="0" err="1"/>
              <a:t>printf</a:t>
            </a:r>
            <a:r>
              <a:rPr lang="en-US" dirty="0"/>
              <a:t>("</a:t>
            </a:r>
            <a:r>
              <a:rPr lang="en-US" dirty="0" err="1"/>
              <a:t>erreur</a:t>
            </a:r>
            <a:r>
              <a:rPr lang="en-US" dirty="0"/>
              <a:t> de </a:t>
            </a:r>
            <a:r>
              <a:rPr lang="en-US" dirty="0" err="1"/>
              <a:t>requête</a:t>
            </a:r>
            <a:r>
              <a:rPr lang="en-US" dirty="0"/>
              <a:t> : %s", $e-&gt;</a:t>
            </a:r>
            <a:r>
              <a:rPr lang="en-US" dirty="0" err="1"/>
              <a:t>getMessage</a:t>
            </a:r>
            <a:r>
              <a:rPr lang="en-US" dirty="0"/>
              <a:t>());</a:t>
            </a:r>
            <a:endParaRPr lang="fr-FR" dirty="0"/>
          </a:p>
          <a:p>
            <a:pPr marL="0" indent="0">
              <a:buNone/>
            </a:pPr>
            <a:r>
              <a:rPr lang="en-US" dirty="0"/>
              <a:t>	}</a:t>
            </a:r>
            <a:endParaRPr lang="fr-FR" dirty="0"/>
          </a:p>
          <a:p>
            <a:pPr marL="0" indent="0">
              <a:buNone/>
            </a:pPr>
            <a:r>
              <a:rPr lang="en-US" dirty="0"/>
              <a:t> </a:t>
            </a:r>
            <a:endParaRPr lang="fr-FR" dirty="0"/>
          </a:p>
          <a:p>
            <a:pPr marL="0" indent="0">
              <a:buNone/>
            </a:pPr>
            <a:r>
              <a:rPr lang="fr-FR" b="1" dirty="0"/>
              <a:t>Mise à jour de donnée dans la base de données</a:t>
            </a:r>
          </a:p>
          <a:p>
            <a:pPr marL="0" indent="0">
              <a:buNone/>
            </a:pPr>
            <a:r>
              <a:rPr lang="en-US" dirty="0"/>
              <a:t>$updated = $</a:t>
            </a:r>
            <a:r>
              <a:rPr lang="en-US" dirty="0" err="1"/>
              <a:t>db</a:t>
            </a:r>
            <a:r>
              <a:rPr lang="en-US" dirty="0"/>
              <a:t>-&gt;update("user", array('nom' =&gt; "</a:t>
            </a:r>
            <a:r>
              <a:rPr lang="en-US" dirty="0" err="1"/>
              <a:t>yoba</a:t>
            </a:r>
            <a:r>
              <a:rPr lang="en-US" dirty="0"/>
              <a:t> update"), 'id=1');</a:t>
            </a:r>
            <a:endParaRPr lang="fr-FR" dirty="0"/>
          </a:p>
          <a:p>
            <a:pPr marL="0" indent="0">
              <a:buNone/>
            </a:pPr>
            <a:r>
              <a:rPr lang="en-US" dirty="0"/>
              <a:t>echo $updated . " </a:t>
            </a:r>
            <a:r>
              <a:rPr lang="en-US" dirty="0" err="1"/>
              <a:t>enregistrement</a:t>
            </a:r>
            <a:r>
              <a:rPr lang="en-US" dirty="0"/>
              <a:t>(s) </a:t>
            </a:r>
            <a:r>
              <a:rPr lang="en-US" dirty="0" err="1"/>
              <a:t>a</a:t>
            </a:r>
            <a:r>
              <a:rPr lang="en-US" dirty="0" err="1" smtClean="0"/>
              <a:t>ffecté</a:t>
            </a:r>
            <a:r>
              <a:rPr lang="en-US" dirty="0"/>
              <a:t>";</a:t>
            </a:r>
            <a:endParaRPr lang="fr-FR" dirty="0"/>
          </a:p>
          <a:p>
            <a:endParaRPr lang="fr-FR" dirty="0"/>
          </a:p>
        </p:txBody>
      </p:sp>
    </p:spTree>
    <p:extLst>
      <p:ext uri="{BB962C8B-B14F-4D97-AF65-F5344CB8AC3E}">
        <p14:creationId xmlns:p14="http://schemas.microsoft.com/office/powerpoint/2010/main" val="309617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mph" presetSubtype="0" fill="hold" nodeType="clickEffect">
                                  <p:stCondLst>
                                    <p:cond delay="0"/>
                                  </p:stCondLst>
                                  <p:childTnLst>
                                    <p:animClr clrSpc="rgb" dir="cw">
                                      <p:cBhvr override="childStyle">
                                        <p:cTn id="12" dur="500" fill="hold"/>
                                        <p:tgtEl>
                                          <p:spTgt spid="3">
                                            <p:txEl>
                                              <p:pRg st="1" end="1"/>
                                            </p:txEl>
                                          </p:spTgt>
                                        </p:tgtEl>
                                        <p:attrNameLst>
                                          <p:attrName>style.color</p:attrName>
                                        </p:attrNameLst>
                                      </p:cBhvr>
                                      <p:to>
                                        <a:schemeClr val="accent2"/>
                                      </p:to>
                                    </p:animClr>
                                    <p:animClr clrSpc="rgb" dir="cw">
                                      <p:cBhvr>
                                        <p:cTn id="13" dur="500" fill="hold"/>
                                        <p:tgtEl>
                                          <p:spTgt spid="3">
                                            <p:txEl>
                                              <p:pRg st="1" end="1"/>
                                            </p:txEl>
                                          </p:spTgt>
                                        </p:tgtEl>
                                        <p:attrNameLst>
                                          <p:attrName>fillcolor</p:attrName>
                                        </p:attrNameLst>
                                      </p:cBhvr>
                                      <p:to>
                                        <a:schemeClr val="accent2"/>
                                      </p:to>
                                    </p:animClr>
                                    <p:set>
                                      <p:cBhvr>
                                        <p:cTn id="14" dur="500" fill="hold"/>
                                        <p:tgtEl>
                                          <p:spTgt spid="3">
                                            <p:txEl>
                                              <p:pRg st="1" end="1"/>
                                            </p:txEl>
                                          </p:spTgt>
                                        </p:tgtEl>
                                        <p:attrNameLst>
                                          <p:attrName>fill.type</p:attrName>
                                        </p:attrNameLst>
                                      </p:cBhvr>
                                      <p:to>
                                        <p:strVal val="solid"/>
                                      </p:to>
                                    </p:set>
                                    <p:set>
                                      <p:cBhvr>
                                        <p:cTn id="15" dur="500" fill="hold"/>
                                        <p:tgtEl>
                                          <p:spTgt spid="3">
                                            <p:txEl>
                                              <p:pRg st="1" end="1"/>
                                            </p:txEl>
                                          </p:spTgt>
                                        </p:tgtEl>
                                        <p:attrNameLst>
                                          <p:attrName>fill.on</p:attrName>
                                        </p:attrNameLst>
                                      </p:cBhvr>
                                      <p:to>
                                        <p:strVal val="true"/>
                                      </p:to>
                                    </p:set>
                                  </p:childTnLst>
                                </p:cTn>
                              </p:par>
                              <p:par>
                                <p:cTn id="16" presetID="19" presetClass="emph" presetSubtype="0" fill="hold" nodeType="withEffect">
                                  <p:stCondLst>
                                    <p:cond delay="0"/>
                                  </p:stCondLst>
                                  <p:childTnLst>
                                    <p:animClr clrSpc="rgb" dir="cw">
                                      <p:cBhvr override="childStyle">
                                        <p:cTn id="17" dur="500" fill="hold"/>
                                        <p:tgtEl>
                                          <p:spTgt spid="3">
                                            <p:txEl>
                                              <p:pRg st="2" end="2"/>
                                            </p:txEl>
                                          </p:spTgt>
                                        </p:tgtEl>
                                        <p:attrNameLst>
                                          <p:attrName>style.color</p:attrName>
                                        </p:attrNameLst>
                                      </p:cBhvr>
                                      <p:to>
                                        <a:schemeClr val="accent2"/>
                                      </p:to>
                                    </p:animClr>
                                    <p:animClr clrSpc="rgb" dir="cw">
                                      <p:cBhvr>
                                        <p:cTn id="18" dur="500" fill="hold"/>
                                        <p:tgtEl>
                                          <p:spTgt spid="3">
                                            <p:txEl>
                                              <p:pRg st="2" end="2"/>
                                            </p:txEl>
                                          </p:spTgt>
                                        </p:tgtEl>
                                        <p:attrNameLst>
                                          <p:attrName>fillcolor</p:attrName>
                                        </p:attrNameLst>
                                      </p:cBhvr>
                                      <p:to>
                                        <a:schemeClr val="accent2"/>
                                      </p:to>
                                    </p:animClr>
                                    <p:set>
                                      <p:cBhvr>
                                        <p:cTn id="19" dur="500" fill="hold"/>
                                        <p:tgtEl>
                                          <p:spTgt spid="3">
                                            <p:txEl>
                                              <p:pRg st="2" end="2"/>
                                            </p:txEl>
                                          </p:spTgt>
                                        </p:tgtEl>
                                        <p:attrNameLst>
                                          <p:attrName>fill.type</p:attrName>
                                        </p:attrNameLst>
                                      </p:cBhvr>
                                      <p:to>
                                        <p:strVal val="solid"/>
                                      </p:to>
                                    </p:set>
                                    <p:set>
                                      <p:cBhvr>
                                        <p:cTn id="20" dur="500" fill="hold"/>
                                        <p:tgtEl>
                                          <p:spTgt spid="3">
                                            <p:txEl>
                                              <p:pRg st="2" end="2"/>
                                            </p:txEl>
                                          </p:spTgt>
                                        </p:tgtEl>
                                        <p:attrNameLst>
                                          <p:attrName>fill.on</p:attrName>
                                        </p:attrNameLst>
                                      </p:cBhvr>
                                      <p:to>
                                        <p:strVal val="true"/>
                                      </p:to>
                                    </p:set>
                                  </p:childTnLst>
                                </p:cTn>
                              </p:par>
                              <p:par>
                                <p:cTn id="21" presetID="19" presetClass="emph" presetSubtype="0" fill="hold" nodeType="withEffect">
                                  <p:stCondLst>
                                    <p:cond delay="0"/>
                                  </p:stCondLst>
                                  <p:childTnLst>
                                    <p:animClr clrSpc="rgb" dir="cw">
                                      <p:cBhvr override="childStyle">
                                        <p:cTn id="22" dur="500" fill="hold"/>
                                        <p:tgtEl>
                                          <p:spTgt spid="3">
                                            <p:txEl>
                                              <p:pRg st="3" end="3"/>
                                            </p:txEl>
                                          </p:spTgt>
                                        </p:tgtEl>
                                        <p:attrNameLst>
                                          <p:attrName>style.color</p:attrName>
                                        </p:attrNameLst>
                                      </p:cBhvr>
                                      <p:to>
                                        <a:schemeClr val="accent2"/>
                                      </p:to>
                                    </p:animClr>
                                    <p:animClr clrSpc="rgb" dir="cw">
                                      <p:cBhvr>
                                        <p:cTn id="23" dur="500" fill="hold"/>
                                        <p:tgtEl>
                                          <p:spTgt spid="3">
                                            <p:txEl>
                                              <p:pRg st="3" end="3"/>
                                            </p:txEl>
                                          </p:spTgt>
                                        </p:tgtEl>
                                        <p:attrNameLst>
                                          <p:attrName>fillcolor</p:attrName>
                                        </p:attrNameLst>
                                      </p:cBhvr>
                                      <p:to>
                                        <a:schemeClr val="accent2"/>
                                      </p:to>
                                    </p:animClr>
                                    <p:set>
                                      <p:cBhvr>
                                        <p:cTn id="24" dur="500" fill="hold"/>
                                        <p:tgtEl>
                                          <p:spTgt spid="3">
                                            <p:txEl>
                                              <p:pRg st="3" end="3"/>
                                            </p:txEl>
                                          </p:spTgt>
                                        </p:tgtEl>
                                        <p:attrNameLst>
                                          <p:attrName>fill.type</p:attrName>
                                        </p:attrNameLst>
                                      </p:cBhvr>
                                      <p:to>
                                        <p:strVal val="solid"/>
                                      </p:to>
                                    </p:set>
                                    <p:set>
                                      <p:cBhvr>
                                        <p:cTn id="25" dur="500" fill="hold"/>
                                        <p:tgtEl>
                                          <p:spTgt spid="3">
                                            <p:txEl>
                                              <p:pRg st="3" end="3"/>
                                            </p:txEl>
                                          </p:spTgt>
                                        </p:tgtEl>
                                        <p:attrNameLst>
                                          <p:attrName>fill.on</p:attrName>
                                        </p:attrNameLst>
                                      </p:cBhvr>
                                      <p:to>
                                        <p:strVal val="true"/>
                                      </p:to>
                                    </p:set>
                                  </p:childTnLst>
                                </p:cTn>
                              </p:par>
                              <p:par>
                                <p:cTn id="26" presetID="19" presetClass="emph" presetSubtype="0" fill="hold" nodeType="withEffect">
                                  <p:stCondLst>
                                    <p:cond delay="0"/>
                                  </p:stCondLst>
                                  <p:childTnLst>
                                    <p:animClr clrSpc="rgb" dir="cw">
                                      <p:cBhvr override="childStyle">
                                        <p:cTn id="27" dur="500" fill="hold"/>
                                        <p:tgtEl>
                                          <p:spTgt spid="3">
                                            <p:txEl>
                                              <p:pRg st="4" end="4"/>
                                            </p:txEl>
                                          </p:spTgt>
                                        </p:tgtEl>
                                        <p:attrNameLst>
                                          <p:attrName>style.color</p:attrName>
                                        </p:attrNameLst>
                                      </p:cBhvr>
                                      <p:to>
                                        <a:schemeClr val="accent2"/>
                                      </p:to>
                                    </p:animClr>
                                    <p:animClr clrSpc="rgb" dir="cw">
                                      <p:cBhvr>
                                        <p:cTn id="28" dur="500" fill="hold"/>
                                        <p:tgtEl>
                                          <p:spTgt spid="3">
                                            <p:txEl>
                                              <p:pRg st="4" end="4"/>
                                            </p:txEl>
                                          </p:spTgt>
                                        </p:tgtEl>
                                        <p:attrNameLst>
                                          <p:attrName>fillcolor</p:attrName>
                                        </p:attrNameLst>
                                      </p:cBhvr>
                                      <p:to>
                                        <a:schemeClr val="accent2"/>
                                      </p:to>
                                    </p:animClr>
                                    <p:set>
                                      <p:cBhvr>
                                        <p:cTn id="29" dur="500" fill="hold"/>
                                        <p:tgtEl>
                                          <p:spTgt spid="3">
                                            <p:txEl>
                                              <p:pRg st="4" end="4"/>
                                            </p:txEl>
                                          </p:spTgt>
                                        </p:tgtEl>
                                        <p:attrNameLst>
                                          <p:attrName>fill.type</p:attrName>
                                        </p:attrNameLst>
                                      </p:cBhvr>
                                      <p:to>
                                        <p:strVal val="solid"/>
                                      </p:to>
                                    </p:set>
                                    <p:set>
                                      <p:cBhvr>
                                        <p:cTn id="30" dur="500" fill="hold"/>
                                        <p:tgtEl>
                                          <p:spTgt spid="3">
                                            <p:txEl>
                                              <p:pRg st="4" end="4"/>
                                            </p:txEl>
                                          </p:spTgt>
                                        </p:tgtEl>
                                        <p:attrNameLst>
                                          <p:attrName>fill.on</p:attrName>
                                        </p:attrNameLst>
                                      </p:cBhvr>
                                      <p:to>
                                        <p:strVal val="true"/>
                                      </p:to>
                                    </p:set>
                                  </p:childTnLst>
                                </p:cTn>
                              </p:par>
                              <p:par>
                                <p:cTn id="31" presetID="19" presetClass="emph" presetSubtype="0" fill="hold" nodeType="withEffect">
                                  <p:stCondLst>
                                    <p:cond delay="0"/>
                                  </p:stCondLst>
                                  <p:childTnLst>
                                    <p:animClr clrSpc="rgb" dir="cw">
                                      <p:cBhvr override="childStyle">
                                        <p:cTn id="32" dur="500" fill="hold"/>
                                        <p:tgtEl>
                                          <p:spTgt spid="3">
                                            <p:txEl>
                                              <p:pRg st="5" end="5"/>
                                            </p:txEl>
                                          </p:spTgt>
                                        </p:tgtEl>
                                        <p:attrNameLst>
                                          <p:attrName>style.color</p:attrName>
                                        </p:attrNameLst>
                                      </p:cBhvr>
                                      <p:to>
                                        <a:schemeClr val="accent2"/>
                                      </p:to>
                                    </p:animClr>
                                    <p:animClr clrSpc="rgb" dir="cw">
                                      <p:cBhvr>
                                        <p:cTn id="33" dur="500" fill="hold"/>
                                        <p:tgtEl>
                                          <p:spTgt spid="3">
                                            <p:txEl>
                                              <p:pRg st="5" end="5"/>
                                            </p:txEl>
                                          </p:spTgt>
                                        </p:tgtEl>
                                        <p:attrNameLst>
                                          <p:attrName>fillcolor</p:attrName>
                                        </p:attrNameLst>
                                      </p:cBhvr>
                                      <p:to>
                                        <a:schemeClr val="accent2"/>
                                      </p:to>
                                    </p:animClr>
                                    <p:set>
                                      <p:cBhvr>
                                        <p:cTn id="34" dur="500" fill="hold"/>
                                        <p:tgtEl>
                                          <p:spTgt spid="3">
                                            <p:txEl>
                                              <p:pRg st="5" end="5"/>
                                            </p:txEl>
                                          </p:spTgt>
                                        </p:tgtEl>
                                        <p:attrNameLst>
                                          <p:attrName>fill.type</p:attrName>
                                        </p:attrNameLst>
                                      </p:cBhvr>
                                      <p:to>
                                        <p:strVal val="solid"/>
                                      </p:to>
                                    </p:set>
                                    <p:set>
                                      <p:cBhvr>
                                        <p:cTn id="35" dur="500" fill="hold"/>
                                        <p:tgtEl>
                                          <p:spTgt spid="3">
                                            <p:txEl>
                                              <p:pRg st="5" end="5"/>
                                            </p:txEl>
                                          </p:spTgt>
                                        </p:tgtEl>
                                        <p:attrNameLst>
                                          <p:attrName>fill.on</p:attrName>
                                        </p:attrNameLst>
                                      </p:cBhvr>
                                      <p:to>
                                        <p:strVal val="true"/>
                                      </p:to>
                                    </p:set>
                                  </p:childTnLst>
                                </p:cTn>
                              </p:par>
                              <p:par>
                                <p:cTn id="36" presetID="19" presetClass="emph" presetSubtype="0" fill="hold" nodeType="withEffect">
                                  <p:stCondLst>
                                    <p:cond delay="0"/>
                                  </p:stCondLst>
                                  <p:childTnLst>
                                    <p:animClr clrSpc="rgb" dir="cw">
                                      <p:cBhvr override="childStyle">
                                        <p:cTn id="37" dur="500" fill="hold"/>
                                        <p:tgtEl>
                                          <p:spTgt spid="3">
                                            <p:txEl>
                                              <p:pRg st="6" end="6"/>
                                            </p:txEl>
                                          </p:spTgt>
                                        </p:tgtEl>
                                        <p:attrNameLst>
                                          <p:attrName>style.color</p:attrName>
                                        </p:attrNameLst>
                                      </p:cBhvr>
                                      <p:to>
                                        <a:schemeClr val="accent2"/>
                                      </p:to>
                                    </p:animClr>
                                    <p:animClr clrSpc="rgb" dir="cw">
                                      <p:cBhvr>
                                        <p:cTn id="38" dur="500" fill="hold"/>
                                        <p:tgtEl>
                                          <p:spTgt spid="3">
                                            <p:txEl>
                                              <p:pRg st="6" end="6"/>
                                            </p:txEl>
                                          </p:spTgt>
                                        </p:tgtEl>
                                        <p:attrNameLst>
                                          <p:attrName>fillcolor</p:attrName>
                                        </p:attrNameLst>
                                      </p:cBhvr>
                                      <p:to>
                                        <a:schemeClr val="accent2"/>
                                      </p:to>
                                    </p:animClr>
                                    <p:set>
                                      <p:cBhvr>
                                        <p:cTn id="39" dur="500" fill="hold"/>
                                        <p:tgtEl>
                                          <p:spTgt spid="3">
                                            <p:txEl>
                                              <p:pRg st="6" end="6"/>
                                            </p:txEl>
                                          </p:spTgt>
                                        </p:tgtEl>
                                        <p:attrNameLst>
                                          <p:attrName>fill.type</p:attrName>
                                        </p:attrNameLst>
                                      </p:cBhvr>
                                      <p:to>
                                        <p:strVal val="solid"/>
                                      </p:to>
                                    </p:set>
                                    <p:set>
                                      <p:cBhvr>
                                        <p:cTn id="40" dur="500" fill="hold"/>
                                        <p:tgtEl>
                                          <p:spTgt spid="3">
                                            <p:txEl>
                                              <p:pRg st="6" end="6"/>
                                            </p:txEl>
                                          </p:spTgt>
                                        </p:tgtEl>
                                        <p:attrNameLst>
                                          <p:attrName>fill.on</p:attrName>
                                        </p:attrNameLst>
                                      </p:cBhvr>
                                      <p:to>
                                        <p:strVal val="true"/>
                                      </p:to>
                                    </p:set>
                                  </p:childTnLst>
                                </p:cTn>
                              </p:par>
                              <p:par>
                                <p:cTn id="41" presetID="19" presetClass="emph" presetSubtype="0" fill="hold" nodeType="withEffect">
                                  <p:stCondLst>
                                    <p:cond delay="0"/>
                                  </p:stCondLst>
                                  <p:childTnLst>
                                    <p:animClr clrSpc="rgb" dir="cw">
                                      <p:cBhvr override="childStyle">
                                        <p:cTn id="42" dur="500" fill="hold"/>
                                        <p:tgtEl>
                                          <p:spTgt spid="3">
                                            <p:txEl>
                                              <p:pRg st="7" end="7"/>
                                            </p:txEl>
                                          </p:spTgt>
                                        </p:tgtEl>
                                        <p:attrNameLst>
                                          <p:attrName>style.color</p:attrName>
                                        </p:attrNameLst>
                                      </p:cBhvr>
                                      <p:to>
                                        <a:schemeClr val="accent2"/>
                                      </p:to>
                                    </p:animClr>
                                    <p:animClr clrSpc="rgb" dir="cw">
                                      <p:cBhvr>
                                        <p:cTn id="43" dur="500" fill="hold"/>
                                        <p:tgtEl>
                                          <p:spTgt spid="3">
                                            <p:txEl>
                                              <p:pRg st="7" end="7"/>
                                            </p:txEl>
                                          </p:spTgt>
                                        </p:tgtEl>
                                        <p:attrNameLst>
                                          <p:attrName>fillcolor</p:attrName>
                                        </p:attrNameLst>
                                      </p:cBhvr>
                                      <p:to>
                                        <a:schemeClr val="accent2"/>
                                      </p:to>
                                    </p:animClr>
                                    <p:set>
                                      <p:cBhvr>
                                        <p:cTn id="44" dur="500" fill="hold"/>
                                        <p:tgtEl>
                                          <p:spTgt spid="3">
                                            <p:txEl>
                                              <p:pRg st="7" end="7"/>
                                            </p:txEl>
                                          </p:spTgt>
                                        </p:tgtEl>
                                        <p:attrNameLst>
                                          <p:attrName>fill.type</p:attrName>
                                        </p:attrNameLst>
                                      </p:cBhvr>
                                      <p:to>
                                        <p:strVal val="solid"/>
                                      </p:to>
                                    </p:set>
                                    <p:set>
                                      <p:cBhvr>
                                        <p:cTn id="45" dur="500" fill="hold"/>
                                        <p:tgtEl>
                                          <p:spTgt spid="3">
                                            <p:txEl>
                                              <p:pRg st="7" end="7"/>
                                            </p:txEl>
                                          </p:spTgt>
                                        </p:tgtEl>
                                        <p:attrNameLst>
                                          <p:attrName>fill.on</p:attrName>
                                        </p:attrNameLst>
                                      </p:cBhvr>
                                      <p:to>
                                        <p:strVal val="true"/>
                                      </p:to>
                                    </p:set>
                                  </p:childTnLst>
                                </p:cTn>
                              </p:par>
                              <p:par>
                                <p:cTn id="46" presetID="19" presetClass="emph" presetSubtype="0" fill="hold" nodeType="withEffect">
                                  <p:stCondLst>
                                    <p:cond delay="0"/>
                                  </p:stCondLst>
                                  <p:childTnLst>
                                    <p:animClr clrSpc="rgb" dir="cw">
                                      <p:cBhvr override="childStyle">
                                        <p:cTn id="47" dur="500" fill="hold"/>
                                        <p:tgtEl>
                                          <p:spTgt spid="3">
                                            <p:txEl>
                                              <p:pRg st="8" end="8"/>
                                            </p:txEl>
                                          </p:spTgt>
                                        </p:tgtEl>
                                        <p:attrNameLst>
                                          <p:attrName>style.color</p:attrName>
                                        </p:attrNameLst>
                                      </p:cBhvr>
                                      <p:to>
                                        <a:schemeClr val="accent2"/>
                                      </p:to>
                                    </p:animClr>
                                    <p:animClr clrSpc="rgb" dir="cw">
                                      <p:cBhvr>
                                        <p:cTn id="48" dur="500" fill="hold"/>
                                        <p:tgtEl>
                                          <p:spTgt spid="3">
                                            <p:txEl>
                                              <p:pRg st="8" end="8"/>
                                            </p:txEl>
                                          </p:spTgt>
                                        </p:tgtEl>
                                        <p:attrNameLst>
                                          <p:attrName>fillcolor</p:attrName>
                                        </p:attrNameLst>
                                      </p:cBhvr>
                                      <p:to>
                                        <a:schemeClr val="accent2"/>
                                      </p:to>
                                    </p:animClr>
                                    <p:set>
                                      <p:cBhvr>
                                        <p:cTn id="49" dur="500" fill="hold"/>
                                        <p:tgtEl>
                                          <p:spTgt spid="3">
                                            <p:txEl>
                                              <p:pRg st="8" end="8"/>
                                            </p:txEl>
                                          </p:spTgt>
                                        </p:tgtEl>
                                        <p:attrNameLst>
                                          <p:attrName>fill.type</p:attrName>
                                        </p:attrNameLst>
                                      </p:cBhvr>
                                      <p:to>
                                        <p:strVal val="solid"/>
                                      </p:to>
                                    </p:set>
                                    <p:set>
                                      <p:cBhvr>
                                        <p:cTn id="50" dur="500" fill="hold"/>
                                        <p:tgtEl>
                                          <p:spTgt spid="3">
                                            <p:txEl>
                                              <p:pRg st="8" end="8"/>
                                            </p:txEl>
                                          </p:spTgt>
                                        </p:tgtEl>
                                        <p:attrNameLst>
                                          <p:attrName>fill.on</p:attrName>
                                        </p:attrNameLst>
                                      </p:cBhvr>
                                      <p:to>
                                        <p:strVal val="true"/>
                                      </p:to>
                                    </p:set>
                                  </p:childTnLst>
                                </p:cTn>
                              </p:par>
                              <p:par>
                                <p:cTn id="51" presetID="19" presetClass="emph" presetSubtype="0" fill="hold" nodeType="withEffect">
                                  <p:stCondLst>
                                    <p:cond delay="0"/>
                                  </p:stCondLst>
                                  <p:childTnLst>
                                    <p:animClr clrSpc="rgb" dir="cw">
                                      <p:cBhvr override="childStyle">
                                        <p:cTn id="52" dur="500" fill="hold"/>
                                        <p:tgtEl>
                                          <p:spTgt spid="3">
                                            <p:txEl>
                                              <p:pRg st="9" end="9"/>
                                            </p:txEl>
                                          </p:spTgt>
                                        </p:tgtEl>
                                        <p:attrNameLst>
                                          <p:attrName>style.color</p:attrName>
                                        </p:attrNameLst>
                                      </p:cBhvr>
                                      <p:to>
                                        <a:schemeClr val="accent2"/>
                                      </p:to>
                                    </p:animClr>
                                    <p:animClr clrSpc="rgb" dir="cw">
                                      <p:cBhvr>
                                        <p:cTn id="53" dur="500" fill="hold"/>
                                        <p:tgtEl>
                                          <p:spTgt spid="3">
                                            <p:txEl>
                                              <p:pRg st="9" end="9"/>
                                            </p:txEl>
                                          </p:spTgt>
                                        </p:tgtEl>
                                        <p:attrNameLst>
                                          <p:attrName>fillcolor</p:attrName>
                                        </p:attrNameLst>
                                      </p:cBhvr>
                                      <p:to>
                                        <a:schemeClr val="accent2"/>
                                      </p:to>
                                    </p:animClr>
                                    <p:set>
                                      <p:cBhvr>
                                        <p:cTn id="54" dur="500" fill="hold"/>
                                        <p:tgtEl>
                                          <p:spTgt spid="3">
                                            <p:txEl>
                                              <p:pRg st="9" end="9"/>
                                            </p:txEl>
                                          </p:spTgt>
                                        </p:tgtEl>
                                        <p:attrNameLst>
                                          <p:attrName>fill.type</p:attrName>
                                        </p:attrNameLst>
                                      </p:cBhvr>
                                      <p:to>
                                        <p:strVal val="solid"/>
                                      </p:to>
                                    </p:set>
                                    <p:set>
                                      <p:cBhvr>
                                        <p:cTn id="55" dur="500" fill="hold"/>
                                        <p:tgtEl>
                                          <p:spTgt spid="3">
                                            <p:txEl>
                                              <p:pRg st="9" end="9"/>
                                            </p:txEl>
                                          </p:spTgt>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1000"/>
                                        <p:tgtEl>
                                          <p:spTgt spid="3">
                                            <p:txEl>
                                              <p:pRg st="11" end="11"/>
                                            </p:txEl>
                                          </p:spTgt>
                                        </p:tgtEl>
                                      </p:cBhvr>
                                    </p:animEffect>
                                    <p:anim calcmode="lin" valueType="num">
                                      <p:cBhvr>
                                        <p:cTn id="6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9" presetClass="emph" presetSubtype="0" fill="hold" nodeType="clickEffect">
                                  <p:stCondLst>
                                    <p:cond delay="0"/>
                                  </p:stCondLst>
                                  <p:childTnLst>
                                    <p:animClr clrSpc="rgb" dir="cw">
                                      <p:cBhvr override="childStyle">
                                        <p:cTn id="66" dur="500" fill="hold"/>
                                        <p:tgtEl>
                                          <p:spTgt spid="3">
                                            <p:txEl>
                                              <p:pRg st="12" end="12"/>
                                            </p:txEl>
                                          </p:spTgt>
                                        </p:tgtEl>
                                        <p:attrNameLst>
                                          <p:attrName>style.color</p:attrName>
                                        </p:attrNameLst>
                                      </p:cBhvr>
                                      <p:to>
                                        <a:schemeClr val="accent2"/>
                                      </p:to>
                                    </p:animClr>
                                    <p:animClr clrSpc="rgb" dir="cw">
                                      <p:cBhvr>
                                        <p:cTn id="67" dur="500" fill="hold"/>
                                        <p:tgtEl>
                                          <p:spTgt spid="3">
                                            <p:txEl>
                                              <p:pRg st="12" end="12"/>
                                            </p:txEl>
                                          </p:spTgt>
                                        </p:tgtEl>
                                        <p:attrNameLst>
                                          <p:attrName>fillcolor</p:attrName>
                                        </p:attrNameLst>
                                      </p:cBhvr>
                                      <p:to>
                                        <a:schemeClr val="accent2"/>
                                      </p:to>
                                    </p:animClr>
                                    <p:set>
                                      <p:cBhvr>
                                        <p:cTn id="68" dur="500" fill="hold"/>
                                        <p:tgtEl>
                                          <p:spTgt spid="3">
                                            <p:txEl>
                                              <p:pRg st="12" end="12"/>
                                            </p:txEl>
                                          </p:spTgt>
                                        </p:tgtEl>
                                        <p:attrNameLst>
                                          <p:attrName>fill.type</p:attrName>
                                        </p:attrNameLst>
                                      </p:cBhvr>
                                      <p:to>
                                        <p:strVal val="solid"/>
                                      </p:to>
                                    </p:set>
                                    <p:set>
                                      <p:cBhvr>
                                        <p:cTn id="69" dur="500" fill="hold"/>
                                        <p:tgtEl>
                                          <p:spTgt spid="3">
                                            <p:txEl>
                                              <p:pRg st="12" end="12"/>
                                            </p:txEl>
                                          </p:spTgt>
                                        </p:tgtEl>
                                        <p:attrNameLst>
                                          <p:attrName>fill.on</p:attrName>
                                        </p:attrNameLst>
                                      </p:cBhvr>
                                      <p:to>
                                        <p:strVal val="true"/>
                                      </p:to>
                                    </p:set>
                                  </p:childTnLst>
                                </p:cTn>
                              </p:par>
                              <p:par>
                                <p:cTn id="70" presetID="19" presetClass="emph" presetSubtype="0" fill="hold" nodeType="withEffect">
                                  <p:stCondLst>
                                    <p:cond delay="0"/>
                                  </p:stCondLst>
                                  <p:childTnLst>
                                    <p:animClr clrSpc="rgb" dir="cw">
                                      <p:cBhvr override="childStyle">
                                        <p:cTn id="71" dur="500" fill="hold"/>
                                        <p:tgtEl>
                                          <p:spTgt spid="3">
                                            <p:txEl>
                                              <p:pRg st="13" end="13"/>
                                            </p:txEl>
                                          </p:spTgt>
                                        </p:tgtEl>
                                        <p:attrNameLst>
                                          <p:attrName>style.color</p:attrName>
                                        </p:attrNameLst>
                                      </p:cBhvr>
                                      <p:to>
                                        <a:schemeClr val="accent2"/>
                                      </p:to>
                                    </p:animClr>
                                    <p:animClr clrSpc="rgb" dir="cw">
                                      <p:cBhvr>
                                        <p:cTn id="72" dur="500" fill="hold"/>
                                        <p:tgtEl>
                                          <p:spTgt spid="3">
                                            <p:txEl>
                                              <p:pRg st="13" end="13"/>
                                            </p:txEl>
                                          </p:spTgt>
                                        </p:tgtEl>
                                        <p:attrNameLst>
                                          <p:attrName>fillcolor</p:attrName>
                                        </p:attrNameLst>
                                      </p:cBhvr>
                                      <p:to>
                                        <a:schemeClr val="accent2"/>
                                      </p:to>
                                    </p:animClr>
                                    <p:set>
                                      <p:cBhvr>
                                        <p:cTn id="73" dur="500" fill="hold"/>
                                        <p:tgtEl>
                                          <p:spTgt spid="3">
                                            <p:txEl>
                                              <p:pRg st="13" end="13"/>
                                            </p:txEl>
                                          </p:spTgt>
                                        </p:tgtEl>
                                        <p:attrNameLst>
                                          <p:attrName>fill.type</p:attrName>
                                        </p:attrNameLst>
                                      </p:cBhvr>
                                      <p:to>
                                        <p:strVal val="solid"/>
                                      </p:to>
                                    </p:set>
                                    <p:set>
                                      <p:cBhvr>
                                        <p:cTn id="74" dur="500" fill="hold"/>
                                        <p:tgtEl>
                                          <p:spTgt spid="3">
                                            <p:txEl>
                                              <p:pRg st="13" end="1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687" y="562938"/>
            <a:ext cx="10915650" cy="5033963"/>
          </a:xfrm>
        </p:spPr>
        <p:txBody>
          <a:bodyPr/>
          <a:lstStyle/>
          <a:p>
            <a:pPr marL="0" indent="0">
              <a:buNone/>
            </a:pPr>
            <a:r>
              <a:rPr lang="fr-FR" sz="4000" b="1" dirty="0" smtClean="0">
                <a:solidFill>
                  <a:schemeClr val="tx1"/>
                </a:solidFill>
                <a:latin typeface="Times New Roman" pitchFamily="18" charset="0"/>
                <a:cs typeface="Times New Roman" pitchFamily="18" charset="0"/>
              </a:rPr>
              <a:t>Présentation du Framework </a:t>
            </a:r>
            <a:r>
              <a:rPr lang="fr-FR" sz="4000" b="1" dirty="0" err="1" smtClean="0">
                <a:solidFill>
                  <a:schemeClr val="tx1"/>
                </a:solidFill>
                <a:latin typeface="Times New Roman" pitchFamily="18" charset="0"/>
                <a:cs typeface="Times New Roman" pitchFamily="18" charset="0"/>
              </a:rPr>
              <a:t>CodeIgniter</a:t>
            </a:r>
            <a:endParaRPr lang="fr-FR" sz="4000" b="1" dirty="0" smtClean="0">
              <a:solidFill>
                <a:schemeClr val="tx1"/>
              </a:solidFill>
              <a:latin typeface="Times New Roman" pitchFamily="18" charset="0"/>
              <a:cs typeface="Times New Roman" pitchFamily="18" charset="0"/>
            </a:endParaRPr>
          </a:p>
          <a:p>
            <a:pPr marL="0" indent="0">
              <a:buNone/>
            </a:pPr>
            <a:r>
              <a:rPr lang="fr-FR" dirty="0" smtClean="0">
                <a:solidFill>
                  <a:schemeClr val="tx1"/>
                </a:solidFill>
                <a:latin typeface="Times New Roman" pitchFamily="18" charset="0"/>
                <a:cs typeface="Times New Roman" pitchFamily="18" charset="0"/>
              </a:rPr>
              <a:t>   </a:t>
            </a:r>
            <a:r>
              <a:rPr lang="fr-FR" sz="3600" dirty="0" smtClean="0">
                <a:solidFill>
                  <a:schemeClr val="tx1"/>
                </a:solidFill>
              </a:rPr>
              <a:t>Il a été conçu dans le but de ne fournir que le strict minimum. Tout le reste est entièrement optionnel (même les bibliothèques gérant les bases de données et les sessions le sont). </a:t>
            </a:r>
            <a:r>
              <a:rPr lang="fr-FR" sz="3600" dirty="0" err="1" smtClean="0">
                <a:solidFill>
                  <a:schemeClr val="tx1"/>
                </a:solidFill>
              </a:rPr>
              <a:t>CodeIgniter</a:t>
            </a:r>
            <a:r>
              <a:rPr lang="fr-FR" sz="3600" dirty="0" smtClean="0">
                <a:solidFill>
                  <a:schemeClr val="tx1"/>
                </a:solidFill>
              </a:rPr>
              <a:t> est une base réduite en fonctionnalités mais hautement performante, pouvant faire appel à des classes et à des fonctions très complètes lorsque le besoin s'en fait sentir </a:t>
            </a:r>
            <a:r>
              <a:rPr lang="fr-FR" dirty="0" smtClean="0"/>
              <a:t>.</a:t>
            </a:r>
            <a:endParaRPr lang="fr-FR" dirty="0" smtClean="0">
              <a:solidFill>
                <a:schemeClr val="tx1"/>
              </a:solidFill>
            </a:endParaRPr>
          </a:p>
          <a:p>
            <a:endParaRPr lang="fr-FR"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4399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994122"/>
          </a:xfrm>
        </p:spPr>
        <p:txBody>
          <a:bodyPr>
            <a:normAutofit/>
          </a:bodyPr>
          <a:lstStyle/>
          <a:p>
            <a:r>
              <a:rPr lang="fr-FR" b="1" dirty="0" smtClean="0"/>
              <a:t>Installation de CodeIgniter</a:t>
            </a:r>
            <a:endParaRPr lang="fr-FR" b="1" dirty="0"/>
          </a:p>
        </p:txBody>
      </p:sp>
      <p:sp>
        <p:nvSpPr>
          <p:cNvPr id="3" name="Espace réservé du contenu 2"/>
          <p:cNvSpPr>
            <a:spLocks noGrp="1"/>
          </p:cNvSpPr>
          <p:nvPr>
            <p:ph idx="1"/>
          </p:nvPr>
        </p:nvSpPr>
        <p:spPr>
          <a:xfrm>
            <a:off x="1919536" y="1412776"/>
            <a:ext cx="8229600" cy="5184576"/>
          </a:xfrm>
        </p:spPr>
        <p:txBody>
          <a:bodyPr>
            <a:normAutofit/>
          </a:bodyPr>
          <a:lstStyle/>
          <a:p>
            <a:pPr marL="0" indent="0">
              <a:buNone/>
            </a:pPr>
            <a:r>
              <a:rPr lang="fr-FR" dirty="0" smtClean="0"/>
              <a:t>Rendez-vous sur le site officiel de CodeIgniter </a:t>
            </a:r>
            <a:r>
              <a:rPr lang="fr-FR" i="1" dirty="0" smtClean="0"/>
              <a:t>(</a:t>
            </a:r>
            <a:r>
              <a:rPr lang="fr-FR" i="1" dirty="0" smtClean="0">
                <a:hlinkClick r:id="rId2"/>
              </a:rPr>
              <a:t>http://codeigniter.com</a:t>
            </a:r>
            <a:r>
              <a:rPr lang="fr-FR" i="1" dirty="0" smtClean="0"/>
              <a:t>) </a:t>
            </a:r>
            <a:r>
              <a:rPr lang="fr-FR" dirty="0" smtClean="0"/>
              <a:t>pour pouvoir télécharger le </a:t>
            </a:r>
            <a:r>
              <a:rPr lang="fr-FR" dirty="0"/>
              <a:t>F</a:t>
            </a:r>
            <a:r>
              <a:rPr lang="fr-FR" dirty="0" smtClean="0"/>
              <a:t>ramework et plus exactement dans la rubrique </a:t>
            </a:r>
            <a:r>
              <a:rPr lang="fr-FR" i="1" dirty="0" smtClean="0">
                <a:solidFill>
                  <a:schemeClr val="accent5"/>
                </a:solidFill>
              </a:rPr>
              <a:t>downloads.</a:t>
            </a:r>
          </a:p>
          <a:p>
            <a:pPr marL="0" indent="0">
              <a:buNone/>
            </a:pPr>
            <a:r>
              <a:rPr lang="fr-FR" i="1" dirty="0" smtClean="0"/>
              <a:t>- </a:t>
            </a:r>
            <a:r>
              <a:rPr lang="fr-FR" dirty="0" smtClean="0"/>
              <a:t>Une fois le Framework téléchargé, décompresser l’archive et placer le dossier portant le même nom que la version dans votre répertoire web </a:t>
            </a:r>
            <a:r>
              <a:rPr lang="fr-FR" i="1" dirty="0" smtClean="0"/>
              <a:t>( Dans notre cas, c:\wamp\www)</a:t>
            </a:r>
            <a:endParaRPr lang="fr-FR" dirty="0" smtClean="0"/>
          </a:p>
          <a:p>
            <a:pPr marL="0" indent="0">
              <a:buNone/>
            </a:pPr>
            <a:r>
              <a:rPr lang="fr-FR" dirty="0" smtClean="0"/>
              <a:t>- Vous avez normalement accès à la page d’accueil du Framework </a:t>
            </a:r>
            <a:r>
              <a:rPr lang="fr-FR" i="1" dirty="0" smtClean="0"/>
              <a:t>(Dans notre cas, </a:t>
            </a:r>
            <a:r>
              <a:rPr lang="fr-FR" i="1" dirty="0" smtClean="0">
                <a:hlinkClick r:id="rId3"/>
              </a:rPr>
              <a:t>http://localhost/codeIgniter</a:t>
            </a:r>
            <a:r>
              <a:rPr lang="fr-FR" i="1" dirty="0" smtClean="0"/>
              <a:t> ) et celui-ci vous souhaite la bienvenue.</a:t>
            </a:r>
            <a:endParaRPr lang="fr-FR" dirty="0"/>
          </a:p>
        </p:txBody>
      </p:sp>
    </p:spTree>
    <p:extLst>
      <p:ext uri="{BB962C8B-B14F-4D97-AF65-F5344CB8AC3E}">
        <p14:creationId xmlns:p14="http://schemas.microsoft.com/office/powerpoint/2010/main" val="182954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850106"/>
          </a:xfrm>
        </p:spPr>
        <p:txBody>
          <a:bodyPr/>
          <a:lstStyle/>
          <a:p>
            <a:r>
              <a:rPr lang="fr-FR" b="1" dirty="0" smtClean="0"/>
              <a:t>Modèle MVC avec CodeIgniter</a:t>
            </a:r>
            <a:endParaRPr lang="fr-FR" b="1" dirty="0"/>
          </a:p>
        </p:txBody>
      </p:sp>
      <p:graphicFrame>
        <p:nvGraphicFramePr>
          <p:cNvPr id="4" name="Espace réservé du contenu 3"/>
          <p:cNvGraphicFramePr>
            <a:graphicFrameLocks noGrp="1"/>
          </p:cNvGraphicFramePr>
          <p:nvPr>
            <p:ph idx="1"/>
          </p:nvPr>
        </p:nvGraphicFramePr>
        <p:xfrm>
          <a:off x="1981200" y="1341439"/>
          <a:ext cx="8229600" cy="3074139"/>
        </p:xfrm>
        <a:graphic>
          <a:graphicData uri="http://schemas.openxmlformats.org/drawingml/2006/table">
            <a:tbl>
              <a:tblPr firstRow="1" bandRow="1">
                <a:tableStyleId>{5940675A-B579-460E-94D1-54222C63F5DA}</a:tableStyleId>
              </a:tblPr>
              <a:tblGrid>
                <a:gridCol w="1954560"/>
                <a:gridCol w="6275040"/>
              </a:tblGrid>
              <a:tr h="719913">
                <a:tc>
                  <a:txBody>
                    <a:bodyPr/>
                    <a:lstStyle/>
                    <a:p>
                      <a:pPr algn="ctr"/>
                      <a:r>
                        <a:rPr lang="fr-FR" b="1" dirty="0" smtClean="0"/>
                        <a:t>Nom</a:t>
                      </a:r>
                      <a:r>
                        <a:rPr lang="fr-FR" b="1" baseline="0" dirty="0" smtClean="0"/>
                        <a:t> de la couche</a:t>
                      </a:r>
                      <a:endParaRPr lang="fr-FR" b="1" dirty="0"/>
                    </a:p>
                  </a:txBody>
                  <a:tcPr/>
                </a:tc>
                <a:tc>
                  <a:txBody>
                    <a:bodyPr/>
                    <a:lstStyle/>
                    <a:p>
                      <a:pPr algn="ctr"/>
                      <a:r>
                        <a:rPr lang="fr-FR" b="1" u="none" dirty="0" smtClean="0"/>
                        <a:t>Rôle de la couche</a:t>
                      </a:r>
                      <a:endParaRPr lang="fr-FR" b="1" u="none" dirty="0"/>
                    </a:p>
                  </a:txBody>
                  <a:tcPr/>
                </a:tc>
              </a:tr>
              <a:tr h="719913">
                <a:tc>
                  <a:txBody>
                    <a:bodyPr/>
                    <a:lstStyle/>
                    <a:p>
                      <a:r>
                        <a:rPr lang="fr-FR" b="1" dirty="0" smtClean="0"/>
                        <a:t>Contrôleurs</a:t>
                      </a:r>
                      <a:endParaRPr lang="fr-FR" b="1" dirty="0"/>
                    </a:p>
                  </a:txBody>
                  <a:tcPr/>
                </a:tc>
                <a:tc>
                  <a:txBody>
                    <a:bodyPr/>
                    <a:lstStyle/>
                    <a:p>
                      <a:r>
                        <a:rPr lang="fr-FR" dirty="0" smtClean="0"/>
                        <a:t>C’est le cœur</a:t>
                      </a:r>
                      <a:r>
                        <a:rPr lang="fr-FR" baseline="0" dirty="0" smtClean="0"/>
                        <a:t> de votre application. Ce sont eux qui seront appelés en premier. </a:t>
                      </a:r>
                      <a:r>
                        <a:rPr lang="fr-FR" sz="1800" kern="1200" dirty="0" smtClean="0">
                          <a:solidFill>
                            <a:schemeClr val="tx1"/>
                          </a:solidFill>
                          <a:latin typeface="+mn-lt"/>
                          <a:ea typeface="+mn-ea"/>
                          <a:cs typeface="+mn-cs"/>
                        </a:rPr>
                        <a:t>Ils seront l’intermédiaire entre les modèles, les vues et toute autre forme de ressources.</a:t>
                      </a:r>
                      <a:endParaRPr lang="fr-FR" dirty="0"/>
                    </a:p>
                  </a:txBody>
                  <a:tcPr/>
                </a:tc>
              </a:tr>
              <a:tr h="719913">
                <a:tc>
                  <a:txBody>
                    <a:bodyPr/>
                    <a:lstStyle/>
                    <a:p>
                      <a:r>
                        <a:rPr lang="fr-FR" b="1" dirty="0" smtClean="0"/>
                        <a:t>Vues</a:t>
                      </a:r>
                      <a:endParaRPr lang="fr-FR" b="1" dirty="0"/>
                    </a:p>
                  </a:txBody>
                  <a:tcPr/>
                </a:tc>
                <a:tc>
                  <a:txBody>
                    <a:bodyPr/>
                    <a:lstStyle/>
                    <a:p>
                      <a:r>
                        <a:rPr lang="fr-FR" sz="1800" kern="1200" dirty="0" smtClean="0">
                          <a:solidFill>
                            <a:schemeClr val="tx1"/>
                          </a:solidFill>
                          <a:latin typeface="+mn-lt"/>
                          <a:ea typeface="+mn-ea"/>
                          <a:cs typeface="+mn-cs"/>
                        </a:rPr>
                        <a:t>Principalement composées de code HTML, elles permettent de renvoyer le code aux visiteurs.</a:t>
                      </a:r>
                      <a:endParaRPr lang="fr-FR" dirty="0"/>
                    </a:p>
                  </a:txBody>
                  <a:tcPr/>
                </a:tc>
              </a:tr>
              <a:tr h="719913">
                <a:tc>
                  <a:txBody>
                    <a:bodyPr/>
                    <a:lstStyle/>
                    <a:p>
                      <a:r>
                        <a:rPr lang="fr-FR" b="1" dirty="0" smtClean="0"/>
                        <a:t>Bibliothèques</a:t>
                      </a:r>
                      <a:endParaRPr lang="fr-FR" b="1" dirty="0"/>
                    </a:p>
                  </a:txBody>
                  <a:tcPr/>
                </a:tc>
                <a:tc>
                  <a:txBody>
                    <a:bodyPr/>
                    <a:lstStyle/>
                    <a:p>
                      <a:r>
                        <a:rPr lang="fr-FR" sz="1800" kern="1200" dirty="0" smtClean="0">
                          <a:solidFill>
                            <a:schemeClr val="tx1"/>
                          </a:solidFill>
                          <a:latin typeface="+mn-lt"/>
                          <a:ea typeface="+mn-ea"/>
                          <a:cs typeface="+mn-cs"/>
                        </a:rPr>
                        <a:t>Facultatifs, ils permettent d’envoyer des requêtes à la base de données.</a:t>
                      </a:r>
                      <a:endParaRPr lang="fr-FR" dirty="0"/>
                    </a:p>
                  </a:txBody>
                  <a:tcPr/>
                </a:tc>
              </a:tr>
            </a:tbl>
          </a:graphicData>
        </a:graphic>
      </p:graphicFrame>
    </p:spTree>
    <p:extLst>
      <p:ext uri="{BB962C8B-B14F-4D97-AF65-F5344CB8AC3E}">
        <p14:creationId xmlns:p14="http://schemas.microsoft.com/office/powerpoint/2010/main" val="1389812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778098"/>
          </a:xfrm>
        </p:spPr>
        <p:txBody>
          <a:bodyPr>
            <a:normAutofit fontScale="90000"/>
          </a:bodyPr>
          <a:lstStyle/>
          <a:p>
            <a:r>
              <a:rPr lang="fr-FR" b="1" dirty="0" smtClean="0"/>
              <a:t>Manipulation de la base de données avec CodeIgniter</a:t>
            </a:r>
            <a:endParaRPr lang="fr-FR" b="1" dirty="0"/>
          </a:p>
        </p:txBody>
      </p:sp>
      <p:sp>
        <p:nvSpPr>
          <p:cNvPr id="3" name="Espace réservé du contenu 2"/>
          <p:cNvSpPr>
            <a:spLocks noGrp="1"/>
          </p:cNvSpPr>
          <p:nvPr>
            <p:ph idx="1"/>
          </p:nvPr>
        </p:nvSpPr>
        <p:spPr>
          <a:xfrm>
            <a:off x="1981200" y="1556793"/>
            <a:ext cx="8229600" cy="4569371"/>
          </a:xfrm>
        </p:spPr>
        <p:txBody>
          <a:bodyPr/>
          <a:lstStyle/>
          <a:p>
            <a:pPr>
              <a:buNone/>
            </a:pPr>
            <a:r>
              <a:rPr lang="fr-FR" b="1" dirty="0" smtClean="0"/>
              <a:t>La bibliothèque Database</a:t>
            </a:r>
            <a:endParaRPr lang="fr-FR" dirty="0" smtClean="0"/>
          </a:p>
          <a:p>
            <a:pPr marL="0" indent="0">
              <a:buNone/>
            </a:pPr>
            <a:r>
              <a:rPr lang="fr-FR" dirty="0" smtClean="0"/>
              <a:t>Pour charger la bibliothèque et vous connecter à la base de données, vous devez utiliser la méthode Database du loader.</a:t>
            </a:r>
          </a:p>
          <a:p>
            <a:pPr marL="0" indent="0">
              <a:buNone/>
            </a:pPr>
            <a:endParaRPr lang="fr-FR" dirty="0"/>
          </a:p>
        </p:txBody>
      </p:sp>
      <p:pic>
        <p:nvPicPr>
          <p:cNvPr id="4" name="Image 3"/>
          <p:cNvPicPr/>
          <p:nvPr/>
        </p:nvPicPr>
        <p:blipFill>
          <a:blip r:embed="rId2" cstate="print"/>
          <a:srcRect/>
          <a:stretch>
            <a:fillRect/>
          </a:stretch>
        </p:blipFill>
        <p:spPr bwMode="auto">
          <a:xfrm>
            <a:off x="2063552" y="3717032"/>
            <a:ext cx="4248472" cy="1440160"/>
          </a:xfrm>
          <a:prstGeom prst="rect">
            <a:avLst/>
          </a:prstGeom>
          <a:noFill/>
          <a:ln w="9525">
            <a:noFill/>
            <a:miter lim="800000"/>
            <a:headEnd/>
            <a:tailEnd/>
          </a:ln>
        </p:spPr>
      </p:pic>
    </p:spTree>
    <p:extLst>
      <p:ext uri="{BB962C8B-B14F-4D97-AF65-F5344CB8AC3E}">
        <p14:creationId xmlns:p14="http://schemas.microsoft.com/office/powerpoint/2010/main" val="1805607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19536" y="404665"/>
            <a:ext cx="8291264" cy="5721499"/>
          </a:xfrm>
        </p:spPr>
        <p:txBody>
          <a:bodyPr/>
          <a:lstStyle/>
          <a:p>
            <a:pPr>
              <a:buNone/>
            </a:pPr>
            <a:r>
              <a:rPr lang="fr-FR" b="1" dirty="0" smtClean="0"/>
              <a:t>Exemple de requête SQL:</a:t>
            </a:r>
            <a:endParaRPr lang="fr-FR" dirty="0" smtClean="0"/>
          </a:p>
          <a:p>
            <a:pPr>
              <a:buNone/>
            </a:pPr>
            <a:endParaRPr lang="fr-FR" dirty="0" smtClean="0"/>
          </a:p>
          <a:p>
            <a:pPr>
              <a:buNone/>
            </a:pPr>
            <a:endParaRPr lang="fr-FR" dirty="0"/>
          </a:p>
          <a:p>
            <a:pPr>
              <a:buNone/>
            </a:pPr>
            <a:endParaRPr lang="fr-FR" dirty="0" smtClean="0"/>
          </a:p>
          <a:p>
            <a:pPr>
              <a:buNone/>
            </a:pPr>
            <a:endParaRPr lang="fr-FR" dirty="0"/>
          </a:p>
          <a:p>
            <a:pPr>
              <a:buNone/>
            </a:pPr>
            <a:r>
              <a:rPr lang="fr-FR" dirty="0" smtClean="0"/>
              <a:t>Cette requête se lit comme ceci:</a:t>
            </a:r>
          </a:p>
          <a:p>
            <a:pPr>
              <a:buNone/>
            </a:pPr>
            <a:r>
              <a:rPr lang="fr-FR" dirty="0" smtClean="0"/>
              <a:t>«  </a:t>
            </a:r>
            <a:r>
              <a:rPr lang="fr-FR" b="1" dirty="0" smtClean="0"/>
              <a:t>Sélectionne-moi les colonnes ‘id’ et ‘email’ de la table ‘utilisateurs’ où le champ ‘pseudo’ vaut ‘</a:t>
            </a:r>
            <a:r>
              <a:rPr lang="fr-FR" b="1" dirty="0" err="1"/>
              <a:t>C</a:t>
            </a:r>
            <a:r>
              <a:rPr lang="fr-FR" b="1" dirty="0" err="1" smtClean="0"/>
              <a:t>huckNorris</a:t>
            </a:r>
            <a:r>
              <a:rPr lang="fr-FR" b="1" dirty="0" smtClean="0"/>
              <a:t>’ et arrête-toi dès que tu auras 1 résultat</a:t>
            </a:r>
            <a:r>
              <a:rPr lang="fr-FR" dirty="0" smtClean="0"/>
              <a:t>».</a:t>
            </a:r>
            <a:endParaRPr lang="fr-FR" dirty="0"/>
          </a:p>
        </p:txBody>
      </p:sp>
      <p:pic>
        <p:nvPicPr>
          <p:cNvPr id="4" name="Image 3"/>
          <p:cNvPicPr/>
          <p:nvPr/>
        </p:nvPicPr>
        <p:blipFill>
          <a:blip r:embed="rId2" cstate="print"/>
          <a:srcRect/>
          <a:stretch>
            <a:fillRect/>
          </a:stretch>
        </p:blipFill>
        <p:spPr bwMode="auto">
          <a:xfrm>
            <a:off x="1919536" y="836979"/>
            <a:ext cx="6984776" cy="2088232"/>
          </a:xfrm>
          <a:prstGeom prst="rect">
            <a:avLst/>
          </a:prstGeom>
          <a:noFill/>
          <a:ln w="9525">
            <a:noFill/>
            <a:miter lim="800000"/>
            <a:headEnd/>
            <a:tailEnd/>
          </a:ln>
        </p:spPr>
      </p:pic>
    </p:spTree>
    <p:extLst>
      <p:ext uri="{BB962C8B-B14F-4D97-AF65-F5344CB8AC3E}">
        <p14:creationId xmlns:p14="http://schemas.microsoft.com/office/powerpoint/2010/main" val="111277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INTRODUCTION</a:t>
            </a:r>
            <a:endParaRPr lang="fr-FR" dirty="0"/>
          </a:p>
        </p:txBody>
      </p:sp>
      <p:sp>
        <p:nvSpPr>
          <p:cNvPr id="5" name="Espace réservé du contenu 4"/>
          <p:cNvSpPr>
            <a:spLocks noGrp="1"/>
          </p:cNvSpPr>
          <p:nvPr>
            <p:ph idx="1"/>
          </p:nvPr>
        </p:nvSpPr>
        <p:spPr/>
        <p:txBody>
          <a:bodyPr>
            <a:normAutofit/>
          </a:bodyPr>
          <a:lstStyle/>
          <a:p>
            <a:pPr marL="0" indent="0" algn="just">
              <a:buNone/>
            </a:pPr>
            <a:r>
              <a:rPr lang="fr-FR" b="1" dirty="0" smtClean="0"/>
              <a:t>PHP</a:t>
            </a:r>
            <a:r>
              <a:rPr lang="fr-FR" dirty="0" smtClean="0"/>
              <a:t> (</a:t>
            </a:r>
            <a:r>
              <a:rPr lang="fr-FR" b="1" i="1" dirty="0" err="1" smtClean="0"/>
              <a:t>Hypertext</a:t>
            </a:r>
            <a:r>
              <a:rPr lang="fr-FR" b="1" i="1" dirty="0" smtClean="0"/>
              <a:t> </a:t>
            </a:r>
            <a:r>
              <a:rPr lang="fr-FR" b="1" i="1" dirty="0" err="1" smtClean="0"/>
              <a:t>Preprocessor</a:t>
            </a:r>
            <a:r>
              <a:rPr lang="fr-FR" dirty="0" smtClean="0"/>
              <a:t>) est un langage de scripts libre et orienté objet depuis  sa version 5,</a:t>
            </a:r>
            <a:r>
              <a:rPr lang="fr-FR" baseline="30000" dirty="0" smtClean="0"/>
              <a:t> </a:t>
            </a:r>
            <a:r>
              <a:rPr lang="fr-FR" dirty="0" smtClean="0"/>
              <a:t>principalement utilisé pour produire des pages Web dynamiques via un serveur HTTP. L’une des fonctionnalités que offre le PHP et qui fait l’objet de notre exposé aujourd’hui est la connexion aux Bases de Données ici </a:t>
            </a:r>
            <a:r>
              <a:rPr lang="fr-FR" b="1" dirty="0" err="1" smtClean="0"/>
              <a:t>MySql</a:t>
            </a:r>
            <a:r>
              <a:rPr lang="fr-FR" dirty="0" smtClean="0"/>
              <a:t>, par </a:t>
            </a:r>
            <a:r>
              <a:rPr lang="fr-FR" b="1" dirty="0" smtClean="0"/>
              <a:t>PHP </a:t>
            </a:r>
            <a:r>
              <a:rPr lang="fr-FR" dirty="0" smtClean="0"/>
              <a:t>puis via des </a:t>
            </a:r>
            <a:r>
              <a:rPr lang="fr-FR" b="1" dirty="0" smtClean="0"/>
              <a:t>Framework</a:t>
            </a:r>
            <a:r>
              <a:rPr lang="fr-FR" dirty="0" smtClean="0"/>
              <a:t> comme </a:t>
            </a:r>
            <a:r>
              <a:rPr lang="fr-FR" b="1" dirty="0" smtClean="0"/>
              <a:t>Zend </a:t>
            </a:r>
            <a:r>
              <a:rPr lang="fr-FR" dirty="0" smtClean="0"/>
              <a:t>et </a:t>
            </a:r>
            <a:r>
              <a:rPr lang="fr-FR" b="1" dirty="0" err="1" smtClean="0"/>
              <a:t>CodeIgniter</a:t>
            </a:r>
            <a:r>
              <a:rPr lang="fr-FR" dirty="0" smtClean="0"/>
              <a:t>. </a:t>
            </a:r>
            <a:endParaRPr lang="fr-FR" dirty="0"/>
          </a:p>
        </p:txBody>
      </p:sp>
    </p:spTree>
    <p:extLst>
      <p:ext uri="{BB962C8B-B14F-4D97-AF65-F5344CB8AC3E}">
        <p14:creationId xmlns:p14="http://schemas.microsoft.com/office/powerpoint/2010/main" val="1585113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81200" y="260648"/>
            <a:ext cx="8229600" cy="6120680"/>
          </a:xfrm>
        </p:spPr>
        <p:txBody>
          <a:bodyPr/>
          <a:lstStyle/>
          <a:p>
            <a:pPr marL="0" indent="0">
              <a:buNone/>
            </a:pPr>
            <a:r>
              <a:rPr lang="fr-FR" sz="2400" dirty="0"/>
              <a:t>Lorsque nous aurons des requêtes </a:t>
            </a:r>
            <a:r>
              <a:rPr lang="fr-FR" sz="2400" dirty="0"/>
              <a:t>beaucoup </a:t>
            </a:r>
            <a:r>
              <a:rPr lang="fr-FR" sz="2400" dirty="0"/>
              <a:t>plus compliquées, il sera peut-être judicieux de revenir aux requêtes sous forme de chaînes de caractères. Voici un exemple </a:t>
            </a:r>
            <a:r>
              <a:rPr lang="fr-FR" sz="2400" dirty="0"/>
              <a:t>:</a:t>
            </a:r>
          </a:p>
          <a:p>
            <a:pPr marL="0" indent="0">
              <a:buNone/>
            </a:pPr>
            <a:r>
              <a:rPr lang="fr-FR" sz="2400" i="1" dirty="0"/>
              <a:t>Avec la méthode </a:t>
            </a:r>
            <a:r>
              <a:rPr lang="fr-FR" sz="2400" i="1" dirty="0" err="1"/>
              <a:t>query</a:t>
            </a:r>
            <a:r>
              <a:rPr lang="fr-FR" sz="2400" i="1" dirty="0"/>
              <a:t>:</a:t>
            </a:r>
            <a:endParaRPr lang="fr-FR" sz="2400" dirty="0"/>
          </a:p>
          <a:p>
            <a:pPr marL="0" indent="0">
              <a:buNone/>
            </a:pPr>
            <a:endParaRPr lang="fr-FR" i="1" dirty="0"/>
          </a:p>
          <a:p>
            <a:pPr>
              <a:buNone/>
            </a:pPr>
            <a:endParaRPr lang="fr-FR" dirty="0"/>
          </a:p>
        </p:txBody>
      </p:sp>
      <p:pic>
        <p:nvPicPr>
          <p:cNvPr id="4" name="Image 3"/>
          <p:cNvPicPr/>
          <p:nvPr/>
        </p:nvPicPr>
        <p:blipFill>
          <a:blip r:embed="rId2" cstate="print"/>
          <a:srcRect/>
          <a:stretch>
            <a:fillRect/>
          </a:stretch>
        </p:blipFill>
        <p:spPr bwMode="auto">
          <a:xfrm>
            <a:off x="2135560" y="1844824"/>
            <a:ext cx="7704856" cy="4752528"/>
          </a:xfrm>
          <a:prstGeom prst="rect">
            <a:avLst/>
          </a:prstGeom>
          <a:noFill/>
          <a:ln w="9525">
            <a:noFill/>
            <a:miter lim="800000"/>
            <a:headEnd/>
            <a:tailEnd/>
          </a:ln>
        </p:spPr>
      </p:pic>
    </p:spTree>
    <p:extLst>
      <p:ext uri="{BB962C8B-B14F-4D97-AF65-F5344CB8AC3E}">
        <p14:creationId xmlns:p14="http://schemas.microsoft.com/office/powerpoint/2010/main" val="2501959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Connexion à une Base de données avec PHP : Utilisation de PDO</a:t>
            </a:r>
            <a:endParaRPr lang="fr-FR" dirty="0"/>
          </a:p>
        </p:txBody>
      </p:sp>
      <p:sp>
        <p:nvSpPr>
          <p:cNvPr id="3" name="Espace réservé du contenu 2"/>
          <p:cNvSpPr>
            <a:spLocks noGrp="1"/>
          </p:cNvSpPr>
          <p:nvPr>
            <p:ph idx="1"/>
          </p:nvPr>
        </p:nvSpPr>
        <p:spPr/>
        <p:txBody>
          <a:bodyPr/>
          <a:lstStyle/>
          <a:p>
            <a:pPr marL="457200" lvl="1" indent="0">
              <a:buNone/>
            </a:pPr>
            <a:r>
              <a:rPr lang="fr-FR" dirty="0" smtClean="0"/>
              <a:t>Pour ce connecter à la base de données, il faut préciser 4 champs:</a:t>
            </a:r>
          </a:p>
          <a:p>
            <a:r>
              <a:rPr lang="fr-FR" b="1" dirty="0" smtClean="0"/>
              <a:t>le nom de l'hôte </a:t>
            </a:r>
            <a:r>
              <a:rPr lang="fr-FR" dirty="0" smtClean="0"/>
              <a:t>: c'est l'adresse de l'ordinateur où MySQL est installé (comme une adresse IP). Le plus souvent, MySQL est installé sur le même ordinateur que PHP : dans ce cas, mettez la valeur </a:t>
            </a:r>
            <a:r>
              <a:rPr lang="fr-FR" dirty="0" err="1" smtClean="0"/>
              <a:t>localhost</a:t>
            </a:r>
            <a:r>
              <a:rPr lang="fr-FR" dirty="0" smtClean="0"/>
              <a:t> (cela signifie « sur le même  ordinateur »). </a:t>
            </a:r>
          </a:p>
          <a:p>
            <a:r>
              <a:rPr lang="fr-FR" b="1" dirty="0" smtClean="0"/>
              <a:t>la base </a:t>
            </a:r>
            <a:r>
              <a:rPr lang="fr-FR" dirty="0" smtClean="0"/>
              <a:t>: c'est le nom de la base de données à laquelle vous voulez vous connecter. Dans notre cas, la base s'appelle test.</a:t>
            </a:r>
          </a:p>
          <a:p>
            <a:r>
              <a:rPr lang="fr-FR" b="1" dirty="0" smtClean="0"/>
              <a:t>le login </a:t>
            </a:r>
            <a:r>
              <a:rPr lang="fr-FR" dirty="0" smtClean="0"/>
              <a:t>: il permet de vous identifier. </a:t>
            </a:r>
          </a:p>
          <a:p>
            <a:r>
              <a:rPr lang="fr-FR" b="1" dirty="0" smtClean="0"/>
              <a:t>le mot de passe</a:t>
            </a:r>
            <a:endParaRPr lang="fr-FR" dirty="0" smtClean="0"/>
          </a:p>
          <a:p>
            <a:pPr marL="0" indent="0">
              <a:buNone/>
            </a:pPr>
            <a:endParaRPr lang="fr-FR" dirty="0"/>
          </a:p>
        </p:txBody>
      </p:sp>
    </p:spTree>
    <p:extLst>
      <p:ext uri="{BB962C8B-B14F-4D97-AF65-F5344CB8AC3E}">
        <p14:creationId xmlns:p14="http://schemas.microsoft.com/office/powerpoint/2010/main" val="317181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361950" y="266700"/>
            <a:ext cx="11468100" cy="6172200"/>
          </a:xfrm>
        </p:spPr>
        <p:txBody>
          <a:bodyPr>
            <a:normAutofit/>
          </a:bodyPr>
          <a:lstStyle/>
          <a:p>
            <a:pPr marL="0" indent="0">
              <a:buNone/>
            </a:pPr>
            <a:r>
              <a:rPr lang="fr-FR" dirty="0" smtClean="0"/>
              <a:t>   </a:t>
            </a:r>
            <a:r>
              <a:rPr lang="fr-FR" dirty="0" smtClean="0"/>
              <a:t>Exemple de code</a:t>
            </a:r>
            <a:endParaRPr lang="fr-FR" dirty="0" smtClean="0"/>
          </a:p>
          <a:p>
            <a:pPr marL="0" indent="0">
              <a:buNone/>
            </a:pPr>
            <a:r>
              <a:rPr lang="fr-FR" sz="2400" dirty="0">
                <a:latin typeface="Arabic Typesetting" panose="03020402040406030203" pitchFamily="66" charset="-78"/>
                <a:cs typeface="Arabic Typesetting" panose="03020402040406030203" pitchFamily="66" charset="-78"/>
              </a:rPr>
              <a:t> </a:t>
            </a:r>
            <a:r>
              <a:rPr lang="fr-FR" sz="2400" dirty="0" smtClean="0">
                <a:latin typeface="Arabic Typesetting" panose="03020402040406030203" pitchFamily="66" charset="-78"/>
                <a:cs typeface="Arabic Typesetting" panose="03020402040406030203" pitchFamily="66" charset="-78"/>
              </a:rPr>
              <a:t>   &lt;?</a:t>
            </a:r>
            <a:r>
              <a:rPr lang="fr-FR" sz="2400" dirty="0" err="1">
                <a:latin typeface="Arabic Typesetting" panose="03020402040406030203" pitchFamily="66" charset="-78"/>
                <a:cs typeface="Arabic Typesetting" panose="03020402040406030203" pitchFamily="66" charset="-78"/>
              </a:rPr>
              <a:t>php</a:t>
            </a:r>
            <a:endParaRPr lang="fr-FR" sz="2400" dirty="0">
              <a:latin typeface="Arabic Typesetting" panose="03020402040406030203" pitchFamily="66" charset="-78"/>
              <a:cs typeface="Arabic Typesetting" panose="03020402040406030203" pitchFamily="66" charset="-78"/>
            </a:endParaRPr>
          </a:p>
          <a:p>
            <a:pPr marL="0" indent="0">
              <a:buNone/>
            </a:pPr>
            <a:r>
              <a:rPr lang="fr-FR" sz="2400" dirty="0" smtClean="0">
                <a:latin typeface="Arabic Typesetting" panose="03020402040406030203" pitchFamily="66" charset="-78"/>
                <a:cs typeface="Arabic Typesetting" panose="03020402040406030203" pitchFamily="66" charset="-78"/>
              </a:rPr>
              <a:t>      $</a:t>
            </a:r>
            <a:r>
              <a:rPr lang="fr-FR" sz="2400" dirty="0" err="1">
                <a:latin typeface="Arabic Typesetting" panose="03020402040406030203" pitchFamily="66" charset="-78"/>
                <a:cs typeface="Arabic Typesetting" panose="03020402040406030203" pitchFamily="66" charset="-78"/>
              </a:rPr>
              <a:t>bdd</a:t>
            </a:r>
            <a:r>
              <a:rPr lang="fr-FR" sz="2400" dirty="0">
                <a:latin typeface="Arabic Typesetting" panose="03020402040406030203" pitchFamily="66" charset="-78"/>
                <a:cs typeface="Arabic Typesetting" panose="03020402040406030203" pitchFamily="66" charset="-78"/>
              </a:rPr>
              <a:t> = </a:t>
            </a:r>
            <a:r>
              <a:rPr lang="fr-FR" sz="2400" b="1" dirty="0">
                <a:latin typeface="Arabic Typesetting" panose="03020402040406030203" pitchFamily="66" charset="-78"/>
                <a:cs typeface="Arabic Typesetting" panose="03020402040406030203" pitchFamily="66" charset="-78"/>
              </a:rPr>
              <a:t>new </a:t>
            </a:r>
            <a:r>
              <a:rPr lang="fr-FR" sz="2400" dirty="0">
                <a:latin typeface="Arabic Typesetting" panose="03020402040406030203" pitchFamily="66" charset="-78"/>
                <a:cs typeface="Arabic Typesetting" panose="03020402040406030203" pitchFamily="66" charset="-78"/>
              </a:rPr>
              <a:t>PDO('</a:t>
            </a:r>
            <a:r>
              <a:rPr lang="fr-FR" sz="2400" dirty="0" err="1">
                <a:latin typeface="Arabic Typesetting" panose="03020402040406030203" pitchFamily="66" charset="-78"/>
                <a:cs typeface="Arabic Typesetting" panose="03020402040406030203" pitchFamily="66" charset="-78"/>
              </a:rPr>
              <a:t>mysql:host</a:t>
            </a:r>
            <a:r>
              <a:rPr lang="fr-FR" sz="2400" dirty="0">
                <a:latin typeface="Arabic Typesetting" panose="03020402040406030203" pitchFamily="66" charset="-78"/>
                <a:cs typeface="Arabic Typesetting" panose="03020402040406030203" pitchFamily="66" charset="-78"/>
              </a:rPr>
              <a:t>=</a:t>
            </a:r>
            <a:r>
              <a:rPr lang="fr-FR" sz="2400" dirty="0" err="1">
                <a:latin typeface="Arabic Typesetting" panose="03020402040406030203" pitchFamily="66" charset="-78"/>
                <a:cs typeface="Arabic Typesetting" panose="03020402040406030203" pitchFamily="66" charset="-78"/>
              </a:rPr>
              <a:t>localhost;dbname</a:t>
            </a:r>
            <a:r>
              <a:rPr lang="fr-FR" sz="2400" dirty="0">
                <a:latin typeface="Arabic Typesetting" panose="03020402040406030203" pitchFamily="66" charset="-78"/>
                <a:cs typeface="Arabic Typesetting" panose="03020402040406030203" pitchFamily="66" charset="-78"/>
              </a:rPr>
              <a:t>=test', '</a:t>
            </a:r>
            <a:r>
              <a:rPr lang="fr-FR" sz="2400" dirty="0" err="1">
                <a:latin typeface="Arabic Typesetting" panose="03020402040406030203" pitchFamily="66" charset="-78"/>
                <a:cs typeface="Arabic Typesetting" panose="03020402040406030203" pitchFamily="66" charset="-78"/>
              </a:rPr>
              <a:t>root</a:t>
            </a:r>
            <a:r>
              <a:rPr lang="fr-FR" sz="2400" dirty="0">
                <a:latin typeface="Arabic Typesetting" panose="03020402040406030203" pitchFamily="66" charset="-78"/>
                <a:cs typeface="Arabic Typesetting" panose="03020402040406030203" pitchFamily="66" charset="-78"/>
              </a:rPr>
              <a:t>', </a:t>
            </a:r>
            <a:r>
              <a:rPr lang="fr-FR" sz="2400" dirty="0" smtClean="0">
                <a:latin typeface="Arabic Typesetting" panose="03020402040406030203" pitchFamily="66" charset="-78"/>
                <a:cs typeface="Arabic Typesetting" panose="03020402040406030203" pitchFamily="66" charset="-78"/>
              </a:rPr>
              <a:t>"");</a:t>
            </a:r>
          </a:p>
          <a:p>
            <a:pPr marL="0" indent="0">
              <a:buNone/>
            </a:pPr>
            <a:r>
              <a:rPr lang="fr-FR" sz="2400" b="1" dirty="0" smtClean="0">
                <a:latin typeface="Arabic Typesetting" panose="03020402040406030203" pitchFamily="66" charset="-78"/>
                <a:cs typeface="Arabic Typesetting" panose="03020402040406030203" pitchFamily="66" charset="-78"/>
              </a:rPr>
              <a:t>catch</a:t>
            </a:r>
            <a:r>
              <a:rPr lang="fr-FR" sz="2400" dirty="0" smtClean="0">
                <a:latin typeface="Arabic Typesetting" panose="03020402040406030203" pitchFamily="66" charset="-78"/>
                <a:cs typeface="Arabic Typesetting" panose="03020402040406030203" pitchFamily="66" charset="-78"/>
              </a:rPr>
              <a:t>(Exception </a:t>
            </a:r>
            <a:r>
              <a:rPr lang="fr-FR" sz="2400" dirty="0">
                <a:latin typeface="Arabic Typesetting" panose="03020402040406030203" pitchFamily="66" charset="-78"/>
                <a:cs typeface="Arabic Typesetting" panose="03020402040406030203" pitchFamily="66" charset="-78"/>
              </a:rPr>
              <a:t>$e)</a:t>
            </a:r>
          </a:p>
          <a:p>
            <a:pPr marL="0" indent="0">
              <a:buNone/>
            </a:pPr>
            <a:r>
              <a:rPr lang="fr-FR" sz="2400" dirty="0" smtClean="0">
                <a:latin typeface="Arabic Typesetting" panose="03020402040406030203" pitchFamily="66" charset="-78"/>
                <a:cs typeface="Arabic Typesetting" panose="03020402040406030203" pitchFamily="66" charset="-78"/>
              </a:rPr>
              <a:t>	{</a:t>
            </a:r>
            <a:endParaRPr lang="fr-FR" sz="2400" dirty="0">
              <a:latin typeface="Arabic Typesetting" panose="03020402040406030203" pitchFamily="66" charset="-78"/>
              <a:cs typeface="Arabic Typesetting" panose="03020402040406030203" pitchFamily="66" charset="-78"/>
            </a:endParaRPr>
          </a:p>
          <a:p>
            <a:pPr marL="0" indent="0">
              <a:buNone/>
            </a:pPr>
            <a:r>
              <a:rPr lang="fr-FR" sz="2400" b="1" dirty="0" smtClean="0">
                <a:latin typeface="Arabic Typesetting" panose="03020402040406030203" pitchFamily="66" charset="-78"/>
                <a:cs typeface="Arabic Typesetting" panose="03020402040406030203" pitchFamily="66" charset="-78"/>
              </a:rPr>
              <a:t>       die</a:t>
            </a:r>
            <a:r>
              <a:rPr lang="fr-FR" sz="2400" dirty="0">
                <a:latin typeface="Arabic Typesetting" panose="03020402040406030203" pitchFamily="66" charset="-78"/>
                <a:cs typeface="Arabic Typesetting" panose="03020402040406030203" pitchFamily="66" charset="-78"/>
              </a:rPr>
              <a:t>('Erreur : '.$e-&gt;</a:t>
            </a:r>
            <a:r>
              <a:rPr lang="fr-FR" sz="2400" dirty="0" err="1">
                <a:latin typeface="Arabic Typesetting" panose="03020402040406030203" pitchFamily="66" charset="-78"/>
                <a:cs typeface="Arabic Typesetting" panose="03020402040406030203" pitchFamily="66" charset="-78"/>
              </a:rPr>
              <a:t>getMessage</a:t>
            </a:r>
            <a:r>
              <a:rPr lang="fr-FR" sz="2400" dirty="0">
                <a:latin typeface="Arabic Typesetting" panose="03020402040406030203" pitchFamily="66" charset="-78"/>
                <a:cs typeface="Arabic Typesetting" panose="03020402040406030203" pitchFamily="66" charset="-78"/>
              </a:rPr>
              <a:t>());</a:t>
            </a:r>
          </a:p>
          <a:p>
            <a:pPr marL="0" indent="0">
              <a:buNone/>
            </a:pPr>
            <a:r>
              <a:rPr lang="fr-FR" sz="2400" dirty="0" smtClean="0">
                <a:latin typeface="Arabic Typesetting" panose="03020402040406030203" pitchFamily="66" charset="-78"/>
                <a:cs typeface="Arabic Typesetting" panose="03020402040406030203" pitchFamily="66" charset="-78"/>
              </a:rPr>
              <a:t>        }</a:t>
            </a:r>
            <a:endParaRPr lang="fr-FR" sz="2400" dirty="0">
              <a:latin typeface="Arabic Typesetting" panose="03020402040406030203" pitchFamily="66" charset="-78"/>
              <a:cs typeface="Arabic Typesetting" panose="03020402040406030203" pitchFamily="66" charset="-78"/>
            </a:endParaRPr>
          </a:p>
          <a:p>
            <a:pPr marL="0" indent="0">
              <a:buNone/>
            </a:pPr>
            <a:r>
              <a:rPr lang="fr-FR" sz="2400" dirty="0" smtClean="0">
                <a:latin typeface="Arabic Typesetting" panose="03020402040406030203" pitchFamily="66" charset="-78"/>
                <a:cs typeface="Arabic Typesetting" panose="03020402040406030203" pitchFamily="66" charset="-78"/>
              </a:rPr>
              <a:t>     </a:t>
            </a:r>
            <a:r>
              <a:rPr lang="fr-FR" sz="2400" dirty="0" smtClean="0">
                <a:latin typeface="Arabic Typesetting" panose="03020402040406030203" pitchFamily="66" charset="-78"/>
                <a:cs typeface="Arabic Typesetting" panose="03020402040406030203" pitchFamily="66" charset="-78"/>
              </a:rPr>
              <a:t>?&gt;</a:t>
            </a:r>
          </a:p>
          <a:p>
            <a:pPr marL="0" indent="0">
              <a:buNone/>
            </a:pPr>
            <a:r>
              <a:rPr lang="fr-FR" sz="2400" dirty="0" smtClean="0"/>
              <a:t>Apres avoir créée la base de données, on s’</a:t>
            </a:r>
            <a:r>
              <a:rPr lang="fr-FR" sz="2400" dirty="0" err="1" smtClean="0"/>
              <a:t>interresse</a:t>
            </a:r>
            <a:r>
              <a:rPr lang="fr-FR" sz="2400" dirty="0" smtClean="0"/>
              <a:t> sur comment insérer les </a:t>
            </a:r>
            <a:r>
              <a:rPr lang="fr-FR" sz="2400" dirty="0" err="1" smtClean="0"/>
              <a:t>tuples</a:t>
            </a:r>
            <a:r>
              <a:rPr lang="fr-FR" sz="2400" dirty="0" smtClean="0"/>
              <a:t>.</a:t>
            </a:r>
          </a:p>
          <a:p>
            <a:pPr marL="0" indent="0">
              <a:buNone/>
            </a:pPr>
            <a:r>
              <a:rPr lang="fr-FR" sz="2400" dirty="0" smtClean="0"/>
              <a:t>Dans ce cas, on utilisera la fonction  </a:t>
            </a:r>
            <a:r>
              <a:rPr lang="fr-FR" sz="2400" dirty="0" err="1" smtClean="0"/>
              <a:t>exec</a:t>
            </a:r>
            <a:r>
              <a:rPr lang="fr-FR" sz="2400" dirty="0" smtClean="0"/>
              <a:t>() qui est prévue pour exécuter des modifications sur la base de données .</a:t>
            </a:r>
          </a:p>
          <a:p>
            <a:pPr marL="0" indent="0">
              <a:buNone/>
            </a:pPr>
            <a:r>
              <a:rPr lang="fr-FR" sz="2400" dirty="0" smtClean="0"/>
              <a:t>Comme exemple on le  code:  </a:t>
            </a:r>
          </a:p>
          <a:p>
            <a:pPr marL="0" indent="0">
              <a:buNone/>
            </a:pPr>
            <a:r>
              <a:rPr lang="fr-FR" sz="2400" dirty="0" smtClean="0"/>
              <a:t>    $</a:t>
            </a:r>
            <a:r>
              <a:rPr lang="fr-FR" sz="2400" dirty="0" err="1" smtClean="0"/>
              <a:t>bdd</a:t>
            </a:r>
            <a:r>
              <a:rPr lang="fr-FR" sz="2400" dirty="0" smtClean="0"/>
              <a:t>-&gt;</a:t>
            </a:r>
            <a:r>
              <a:rPr lang="fr-FR" sz="2400" dirty="0" err="1" smtClean="0"/>
              <a:t>exec</a:t>
            </a:r>
            <a:r>
              <a:rPr lang="fr-FR" sz="2400" dirty="0" smtClean="0"/>
              <a:t>('INSERT INTO Etudiant(nom, </a:t>
            </a:r>
            <a:r>
              <a:rPr lang="fr-FR" sz="2400" dirty="0" err="1" smtClean="0"/>
              <a:t>prénom,matricule</a:t>
            </a:r>
            <a:r>
              <a:rPr lang="fr-FR" sz="2400" dirty="0" smtClean="0"/>
              <a:t>, niveau) VALUES(\‘MBIDA\',\‘Marc\', \‘12p175\', 3, 50)');</a:t>
            </a:r>
          </a:p>
          <a:p>
            <a:pPr marL="0" indent="0">
              <a:buNone/>
            </a:pPr>
            <a:endParaRPr lang="fr-FR" sz="24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207430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850" y="285750"/>
            <a:ext cx="11296650" cy="6381750"/>
          </a:xfrm>
        </p:spPr>
        <p:txBody>
          <a:bodyPr>
            <a:normAutofit/>
          </a:bodyPr>
          <a:lstStyle/>
          <a:p>
            <a:pPr marL="0" indent="0">
              <a:buNone/>
            </a:pPr>
            <a:r>
              <a:rPr lang="fr-FR" dirty="0" smtClean="0"/>
              <a:t>Lorsqu’il s’agit des données </a:t>
            </a:r>
            <a:r>
              <a:rPr lang="fr-FR" dirty="0" err="1" smtClean="0"/>
              <a:t>variables,il</a:t>
            </a:r>
            <a:r>
              <a:rPr lang="fr-FR" dirty="0" smtClean="0"/>
              <a:t> est conseillé d’utiliser la fonction </a:t>
            </a:r>
            <a:r>
              <a:rPr lang="fr-FR" dirty="0" err="1" smtClean="0"/>
              <a:t>exec</a:t>
            </a:r>
            <a:r>
              <a:rPr lang="fr-FR" dirty="0" smtClean="0"/>
              <a:t>(), dont un exemple d’application est le suivant:</a:t>
            </a:r>
          </a:p>
          <a:p>
            <a:pPr marL="0" indent="0">
              <a:buNone/>
            </a:pPr>
            <a:r>
              <a:rPr lang="fr-FR" dirty="0" smtClean="0"/>
              <a:t>&lt;?</a:t>
            </a:r>
            <a:r>
              <a:rPr lang="fr-FR" dirty="0" err="1" smtClean="0"/>
              <a:t>php</a:t>
            </a:r>
            <a:endParaRPr lang="fr-FR" dirty="0" smtClean="0"/>
          </a:p>
          <a:p>
            <a:pPr marL="0" indent="0">
              <a:buNone/>
            </a:pPr>
            <a:r>
              <a:rPr lang="fr-FR" dirty="0" smtClean="0"/>
              <a:t>     $</a:t>
            </a:r>
            <a:r>
              <a:rPr lang="fr-FR" dirty="0" err="1" smtClean="0"/>
              <a:t>req</a:t>
            </a:r>
            <a:r>
              <a:rPr lang="fr-FR" dirty="0" smtClean="0"/>
              <a:t> = $</a:t>
            </a:r>
            <a:r>
              <a:rPr lang="fr-FR" dirty="0" err="1" smtClean="0"/>
              <a:t>bdd</a:t>
            </a:r>
            <a:r>
              <a:rPr lang="fr-FR" dirty="0" smtClean="0"/>
              <a:t>-&gt;</a:t>
            </a:r>
            <a:r>
              <a:rPr lang="fr-FR" dirty="0" err="1" smtClean="0"/>
              <a:t>prepare</a:t>
            </a:r>
            <a:r>
              <a:rPr lang="fr-FR" dirty="0" smtClean="0"/>
              <a:t>('INSERT INTO Etudiant(nom, </a:t>
            </a:r>
            <a:r>
              <a:rPr lang="fr-FR" dirty="0" err="1" smtClean="0"/>
              <a:t>prenom</a:t>
            </a:r>
            <a:r>
              <a:rPr lang="fr-FR" dirty="0" smtClean="0"/>
              <a:t>,</a:t>
            </a:r>
          </a:p>
          <a:p>
            <a:pPr marL="0" indent="0">
              <a:buNone/>
            </a:pPr>
            <a:r>
              <a:rPr lang="fr-FR" dirty="0" smtClean="0"/>
              <a:t>     matricule, niveau) VALUES(:nom,:</a:t>
            </a:r>
            <a:r>
              <a:rPr lang="fr-FR" dirty="0" err="1" smtClean="0"/>
              <a:t>prenom</a:t>
            </a:r>
            <a:r>
              <a:rPr lang="fr-FR" dirty="0" smtClean="0"/>
              <a:t>, :matricule, :niveau)');</a:t>
            </a:r>
          </a:p>
          <a:p>
            <a:pPr marL="0" indent="0">
              <a:buNone/>
            </a:pPr>
            <a:r>
              <a:rPr lang="fr-FR" dirty="0" smtClean="0"/>
              <a:t>$</a:t>
            </a:r>
            <a:r>
              <a:rPr lang="fr-FR" dirty="0" err="1" smtClean="0"/>
              <a:t>req</a:t>
            </a:r>
            <a:r>
              <a:rPr lang="fr-FR" dirty="0" smtClean="0"/>
              <a:t>-&gt;</a:t>
            </a:r>
            <a:r>
              <a:rPr lang="fr-FR" dirty="0" err="1" smtClean="0"/>
              <a:t>execute</a:t>
            </a:r>
            <a:r>
              <a:rPr lang="fr-FR" dirty="0" smtClean="0"/>
              <a:t>(</a:t>
            </a:r>
            <a:r>
              <a:rPr lang="fr-FR" b="1" dirty="0" err="1" smtClean="0"/>
              <a:t>array</a:t>
            </a:r>
            <a:r>
              <a:rPr lang="fr-FR" dirty="0" smtClean="0"/>
              <a:t>(</a:t>
            </a:r>
          </a:p>
          <a:p>
            <a:pPr marL="0" indent="0">
              <a:buNone/>
            </a:pPr>
            <a:r>
              <a:rPr lang="fr-FR" dirty="0" smtClean="0"/>
              <a:t>     'nom' =&gt; $nom,</a:t>
            </a:r>
          </a:p>
          <a:p>
            <a:pPr marL="0" indent="0">
              <a:buNone/>
            </a:pPr>
            <a:r>
              <a:rPr lang="fr-FR" dirty="0" smtClean="0"/>
              <a:t>     ‘</a:t>
            </a:r>
            <a:r>
              <a:rPr lang="fr-FR" dirty="0" err="1" smtClean="0"/>
              <a:t>prenom</a:t>
            </a:r>
            <a:r>
              <a:rPr lang="fr-FR" dirty="0" smtClean="0"/>
              <a:t>' =&gt; $</a:t>
            </a:r>
            <a:r>
              <a:rPr lang="fr-FR" dirty="0" err="1" smtClean="0"/>
              <a:t>prenom</a:t>
            </a:r>
            <a:r>
              <a:rPr lang="fr-FR" dirty="0" smtClean="0"/>
              <a:t>,</a:t>
            </a:r>
          </a:p>
          <a:p>
            <a:pPr marL="0" indent="0">
              <a:buNone/>
            </a:pPr>
            <a:r>
              <a:rPr lang="fr-FR" dirty="0" smtClean="0"/>
              <a:t>     ‘niveau' =&gt; $niveau,</a:t>
            </a:r>
          </a:p>
          <a:p>
            <a:pPr marL="0" indent="0">
              <a:buNone/>
            </a:pPr>
            <a:r>
              <a:rPr lang="fr-FR" dirty="0" smtClean="0"/>
              <a:t>     ‘matricule' =&gt; $matricule,</a:t>
            </a:r>
          </a:p>
          <a:p>
            <a:pPr marL="0" indent="0">
              <a:buNone/>
            </a:pPr>
            <a:r>
              <a:rPr lang="fr-FR" dirty="0" smtClean="0"/>
              <a:t>    ));</a:t>
            </a:r>
          </a:p>
          <a:p>
            <a:pPr marL="0" indent="0">
              <a:buNone/>
            </a:pPr>
            <a:endParaRPr lang="fr-FR" dirty="0"/>
          </a:p>
        </p:txBody>
      </p:sp>
    </p:spTree>
    <p:extLst>
      <p:ext uri="{BB962C8B-B14F-4D97-AF65-F5344CB8AC3E}">
        <p14:creationId xmlns:p14="http://schemas.microsoft.com/office/powerpoint/2010/main" val="2902202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8650" y="400050"/>
            <a:ext cx="10725150" cy="5776913"/>
          </a:xfrm>
        </p:spPr>
        <p:txBody>
          <a:bodyPr>
            <a:normAutofit fontScale="85000" lnSpcReduction="20000"/>
          </a:bodyPr>
          <a:lstStyle/>
          <a:p>
            <a:pPr marL="0" indent="0">
              <a:buNone/>
            </a:pPr>
            <a:r>
              <a:rPr lang="fr-FR" dirty="0" smtClean="0"/>
              <a:t>La fonction utilisée pour </a:t>
            </a:r>
            <a:r>
              <a:rPr lang="fr-FR" dirty="0" err="1" smtClean="0"/>
              <a:t>recuperer</a:t>
            </a:r>
            <a:r>
              <a:rPr lang="fr-FR" dirty="0" smtClean="0"/>
              <a:t> les </a:t>
            </a:r>
            <a:r>
              <a:rPr lang="fr-FR" dirty="0" err="1" smtClean="0"/>
              <a:t>tuples</a:t>
            </a:r>
            <a:r>
              <a:rPr lang="fr-FR" dirty="0" smtClean="0"/>
              <a:t> est la fonction </a:t>
            </a:r>
            <a:r>
              <a:rPr lang="fr-FR" dirty="0" err="1" smtClean="0"/>
              <a:t>query</a:t>
            </a:r>
            <a:r>
              <a:rPr lang="fr-FR" dirty="0" smtClean="0"/>
              <a:t>()</a:t>
            </a:r>
          </a:p>
          <a:p>
            <a:pPr marL="0" indent="0">
              <a:buNone/>
            </a:pPr>
            <a:r>
              <a:rPr lang="en-US" dirty="0" smtClean="0"/>
              <a:t>$</a:t>
            </a:r>
            <a:r>
              <a:rPr lang="en-US" dirty="0" err="1" smtClean="0"/>
              <a:t>reponse</a:t>
            </a:r>
            <a:r>
              <a:rPr lang="en-US" dirty="0" smtClean="0"/>
              <a:t> = $</a:t>
            </a:r>
            <a:r>
              <a:rPr lang="en-US" dirty="0" err="1" smtClean="0"/>
              <a:t>bdd</a:t>
            </a:r>
            <a:r>
              <a:rPr lang="en-US" dirty="0" smtClean="0"/>
              <a:t>-&gt;query('SELECT * FROM </a:t>
            </a:r>
            <a:r>
              <a:rPr lang="en-US" dirty="0" err="1" smtClean="0"/>
              <a:t>jeux_video</a:t>
            </a:r>
            <a:r>
              <a:rPr lang="en-US" dirty="0" smtClean="0"/>
              <a:t>');</a:t>
            </a:r>
          </a:p>
          <a:p>
            <a:pPr marL="0" indent="0">
              <a:buNone/>
            </a:pPr>
            <a:r>
              <a:rPr lang="fr-FR" dirty="0" err="1" smtClean="0"/>
              <a:t>while</a:t>
            </a:r>
            <a:r>
              <a:rPr lang="fr-FR" dirty="0" smtClean="0"/>
              <a:t> ($</a:t>
            </a:r>
            <a:r>
              <a:rPr lang="fr-FR" dirty="0" err="1" smtClean="0"/>
              <a:t>donnees</a:t>
            </a:r>
            <a:r>
              <a:rPr lang="fr-FR" dirty="0" smtClean="0"/>
              <a:t> = $</a:t>
            </a:r>
            <a:r>
              <a:rPr lang="fr-FR" dirty="0" err="1" smtClean="0"/>
              <a:t>reponse</a:t>
            </a:r>
            <a:r>
              <a:rPr lang="fr-FR" dirty="0" smtClean="0"/>
              <a:t>-&gt;</a:t>
            </a:r>
            <a:r>
              <a:rPr lang="fr-FR" dirty="0" err="1" smtClean="0"/>
              <a:t>fetch</a:t>
            </a:r>
            <a:r>
              <a:rPr lang="fr-FR" dirty="0" smtClean="0"/>
              <a:t>())</a:t>
            </a:r>
          </a:p>
          <a:p>
            <a:pPr marL="0" indent="0">
              <a:buNone/>
            </a:pPr>
            <a:r>
              <a:rPr lang="fr-FR" dirty="0" smtClean="0"/>
              <a:t>{</a:t>
            </a:r>
          </a:p>
          <a:p>
            <a:pPr marL="0" indent="0">
              <a:buNone/>
            </a:pPr>
            <a:r>
              <a:rPr lang="en-US" dirty="0" smtClean="0"/>
              <a:t>&lt;strong&gt;Nom de </a:t>
            </a:r>
            <a:r>
              <a:rPr lang="en-US" dirty="0" err="1" smtClean="0"/>
              <a:t>l’etudiant</a:t>
            </a:r>
            <a:r>
              <a:rPr lang="en-US" dirty="0" smtClean="0"/>
              <a:t>&lt;/strong&gt; : &lt;?</a:t>
            </a:r>
            <a:r>
              <a:rPr lang="en-US" dirty="0" err="1" smtClean="0"/>
              <a:t>php</a:t>
            </a:r>
            <a:r>
              <a:rPr lang="en-US" dirty="0" smtClean="0"/>
              <a:t> echo $</a:t>
            </a:r>
            <a:r>
              <a:rPr lang="en-US" dirty="0" err="1" smtClean="0"/>
              <a:t>donnees</a:t>
            </a:r>
            <a:r>
              <a:rPr lang="en-US" dirty="0" smtClean="0"/>
              <a:t>[‘nom']; ?&gt;&lt;</a:t>
            </a:r>
            <a:r>
              <a:rPr lang="en-US" dirty="0" err="1" smtClean="0"/>
              <a:t>br</a:t>
            </a:r>
            <a:r>
              <a:rPr lang="en-US" dirty="0" smtClean="0"/>
              <a:t> /&gt;</a:t>
            </a:r>
            <a:endParaRPr lang="fr-FR" dirty="0" smtClean="0"/>
          </a:p>
          <a:p>
            <a:pPr marL="0" indent="0">
              <a:buNone/>
            </a:pPr>
            <a:endParaRPr lang="fr-FR" dirty="0" smtClean="0"/>
          </a:p>
          <a:p>
            <a:pPr marL="0" indent="0">
              <a:buNone/>
            </a:pPr>
            <a:r>
              <a:rPr lang="fr-FR" dirty="0" smtClean="0"/>
              <a:t>}</a:t>
            </a:r>
          </a:p>
          <a:p>
            <a:pPr marL="0" indent="0">
              <a:buNone/>
            </a:pPr>
            <a:r>
              <a:rPr lang="fr-FR" dirty="0" smtClean="0"/>
              <a:t>$</a:t>
            </a:r>
            <a:r>
              <a:rPr lang="fr-FR" dirty="0" err="1" smtClean="0"/>
              <a:t>reponse</a:t>
            </a:r>
            <a:r>
              <a:rPr lang="fr-FR" dirty="0" smtClean="0"/>
              <a:t>-&gt;</a:t>
            </a:r>
            <a:r>
              <a:rPr lang="fr-FR" dirty="0" err="1" smtClean="0"/>
              <a:t>closeCursor</a:t>
            </a:r>
            <a:r>
              <a:rPr lang="fr-FR" dirty="0" smtClean="0"/>
              <a:t>(); // Termine le traitement de la requête</a:t>
            </a:r>
          </a:p>
          <a:p>
            <a:pPr marL="0" indent="0">
              <a:buNone/>
            </a:pPr>
            <a:r>
              <a:rPr lang="fr-FR" sz="4700" dirty="0" smtClean="0"/>
              <a:t>Pour conclure on peut dire que:</a:t>
            </a:r>
          </a:p>
          <a:p>
            <a:r>
              <a:rPr lang="fr-FR" dirty="0" smtClean="0"/>
              <a:t>Pour se connecter à une base de donnée, on a besoin de 4 champs dont nom de l’</a:t>
            </a:r>
            <a:r>
              <a:rPr lang="fr-FR" dirty="0" err="1" smtClean="0"/>
              <a:t>hote</a:t>
            </a:r>
            <a:r>
              <a:rPr lang="fr-FR" dirty="0" smtClean="0"/>
              <a:t>, base, le login et le mot de passe.</a:t>
            </a:r>
          </a:p>
          <a:p>
            <a:r>
              <a:rPr lang="fr-FR" dirty="0" smtClean="0"/>
              <a:t>On peut </a:t>
            </a:r>
            <a:r>
              <a:rPr lang="fr-FR" dirty="0" err="1" smtClean="0"/>
              <a:t>inserer</a:t>
            </a:r>
            <a:r>
              <a:rPr lang="fr-FR" dirty="0" smtClean="0"/>
              <a:t> les </a:t>
            </a:r>
            <a:r>
              <a:rPr lang="fr-FR" dirty="0" err="1" smtClean="0"/>
              <a:t>donnees</a:t>
            </a:r>
            <a:r>
              <a:rPr lang="fr-FR" dirty="0" smtClean="0"/>
              <a:t> dans la base de donnée </a:t>
            </a:r>
            <a:r>
              <a:rPr lang="fr-FR" dirty="0" err="1" smtClean="0"/>
              <a:t>grace</a:t>
            </a:r>
            <a:r>
              <a:rPr lang="fr-FR" dirty="0" smtClean="0"/>
              <a:t> aux fonctions </a:t>
            </a:r>
            <a:r>
              <a:rPr lang="fr-FR" dirty="0" err="1" smtClean="0"/>
              <a:t>exec</a:t>
            </a:r>
            <a:r>
              <a:rPr lang="fr-FR" dirty="0" smtClean="0"/>
              <a:t>() et </a:t>
            </a:r>
            <a:r>
              <a:rPr lang="fr-FR" dirty="0" err="1" smtClean="0"/>
              <a:t>prepare</a:t>
            </a:r>
            <a:r>
              <a:rPr lang="fr-FR" dirty="0" smtClean="0"/>
              <a:t>().</a:t>
            </a:r>
          </a:p>
          <a:p>
            <a:r>
              <a:rPr lang="fr-FR" dirty="0" smtClean="0"/>
              <a:t>L’</a:t>
            </a:r>
            <a:r>
              <a:rPr lang="fr-FR" dirty="0" err="1" smtClean="0"/>
              <a:t>execution</a:t>
            </a:r>
            <a:r>
              <a:rPr lang="fr-FR" dirty="0" smtClean="0"/>
              <a:t> des </a:t>
            </a:r>
            <a:r>
              <a:rPr lang="fr-FR" dirty="0" err="1" smtClean="0"/>
              <a:t>requettes</a:t>
            </a:r>
            <a:r>
              <a:rPr lang="fr-FR" dirty="0" smtClean="0"/>
              <a:t> s’effectue </a:t>
            </a:r>
            <a:r>
              <a:rPr lang="fr-FR" dirty="0" err="1" smtClean="0"/>
              <a:t>grace</a:t>
            </a:r>
            <a:r>
              <a:rPr lang="fr-FR" dirty="0" smtClean="0"/>
              <a:t> à la fonction </a:t>
            </a:r>
            <a:r>
              <a:rPr lang="fr-FR" dirty="0" err="1" smtClean="0"/>
              <a:t>exec</a:t>
            </a:r>
            <a:r>
              <a:rPr lang="fr-FR" dirty="0" smtClean="0"/>
              <a:t>(). Et que cette fonction renvoie plutôt un bloc de données, qu’on </a:t>
            </a:r>
            <a:r>
              <a:rPr lang="fr-FR" dirty="0" err="1" smtClean="0"/>
              <a:t>decompilera</a:t>
            </a:r>
            <a:r>
              <a:rPr lang="fr-FR" dirty="0" smtClean="0"/>
              <a:t> avec la fonction  </a:t>
            </a:r>
            <a:r>
              <a:rPr lang="fr-FR" dirty="0" err="1" smtClean="0"/>
              <a:t>fetch</a:t>
            </a:r>
            <a:r>
              <a:rPr lang="fr-FR" dirty="0" smtClean="0"/>
              <a:t>().</a:t>
            </a:r>
          </a:p>
          <a:p>
            <a:pPr marL="0" indent="0">
              <a:buNone/>
            </a:pPr>
            <a:endParaRPr lang="fr-FR" dirty="0" smtClean="0"/>
          </a:p>
          <a:p>
            <a:endParaRPr lang="en-US" dirty="0" smtClean="0"/>
          </a:p>
          <a:p>
            <a:pPr marL="0" indent="0">
              <a:buNone/>
            </a:pPr>
            <a:endParaRPr lang="fr-FR" dirty="0" smtClean="0"/>
          </a:p>
          <a:p>
            <a:pPr marL="0" indent="0">
              <a:buNone/>
            </a:pPr>
            <a:endParaRPr lang="fr-FR" dirty="0"/>
          </a:p>
        </p:txBody>
      </p:sp>
    </p:spTree>
    <p:extLst>
      <p:ext uri="{BB962C8B-B14F-4D97-AF65-F5344CB8AC3E}">
        <p14:creationId xmlns:p14="http://schemas.microsoft.com/office/powerpoint/2010/main" val="2918817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36713" y="-229028"/>
            <a:ext cx="8915399" cy="2262781"/>
          </a:xfrm>
        </p:spPr>
        <p:txBody>
          <a:bodyPr/>
          <a:lstStyle/>
          <a:p>
            <a:r>
              <a:rPr lang="fr-FR" dirty="0" smtClean="0"/>
              <a:t>Un Peu d’histoire sur les </a:t>
            </a:r>
            <a:r>
              <a:rPr lang="fr-FR" dirty="0" err="1"/>
              <a:t>F</a:t>
            </a:r>
            <a:r>
              <a:rPr lang="fr-FR" dirty="0" err="1" smtClean="0"/>
              <a:t>rameworks</a:t>
            </a:r>
            <a:r>
              <a:rPr lang="fr-FR" dirty="0" smtClean="0"/>
              <a:t> PHP</a:t>
            </a:r>
            <a:endParaRPr lang="fr-FR" dirty="0"/>
          </a:p>
        </p:txBody>
      </p:sp>
      <p:sp>
        <p:nvSpPr>
          <p:cNvPr id="3" name="Sous-titre 2"/>
          <p:cNvSpPr>
            <a:spLocks noGrp="1"/>
          </p:cNvSpPr>
          <p:nvPr>
            <p:ph type="subTitle" idx="1"/>
          </p:nvPr>
        </p:nvSpPr>
        <p:spPr>
          <a:xfrm>
            <a:off x="1104900" y="2433803"/>
            <a:ext cx="10820399" cy="4214647"/>
          </a:xfrm>
        </p:spPr>
        <p:txBody>
          <a:bodyPr>
            <a:normAutofit fontScale="85000" lnSpcReduction="10000"/>
          </a:bodyPr>
          <a:lstStyle/>
          <a:p>
            <a:pPr algn="l"/>
            <a:r>
              <a:rPr lang="fr-FR" dirty="0"/>
              <a:t>En  France,  les  principaux  autres  Framework  que l’on trouve sur le marché des applications    professionnelles sont les suivants : </a:t>
            </a:r>
          </a:p>
          <a:p>
            <a:pPr algn="l"/>
            <a:r>
              <a:rPr lang="fr-FR" dirty="0"/>
              <a:t>• </a:t>
            </a:r>
            <a:r>
              <a:rPr lang="fr-FR" b="1" dirty="0" err="1"/>
              <a:t>Symfony</a:t>
            </a:r>
            <a:r>
              <a:rPr lang="fr-FR" dirty="0"/>
              <a:t> : un  projet  mûr  qui  propose  une architecture solide, mais légèrement plus rigide. Il  est  appuyé  par  une  grande  communauté d’utilisateurs ainsi qu’une entreprise (</a:t>
            </a:r>
            <a:r>
              <a:rPr lang="fr-FR" dirty="0" err="1"/>
              <a:t>Sensio</a:t>
            </a:r>
            <a:r>
              <a:rPr lang="fr-FR" dirty="0"/>
              <a:t>).</a:t>
            </a:r>
          </a:p>
          <a:p>
            <a:pPr algn="l"/>
            <a:r>
              <a:rPr lang="fr-FR" dirty="0"/>
              <a:t>• </a:t>
            </a:r>
            <a:r>
              <a:rPr lang="fr-FR" b="1" dirty="0"/>
              <a:t>Prado</a:t>
            </a:r>
            <a:r>
              <a:rPr lang="fr-FR" dirty="0"/>
              <a:t> : un framework sérieux qui propose une architecture intéressante et un fonctionnement</a:t>
            </a:r>
          </a:p>
          <a:p>
            <a:pPr algn="l"/>
            <a:r>
              <a:rPr lang="fr-FR" dirty="0"/>
              <a:t>Très spécifique.</a:t>
            </a:r>
          </a:p>
          <a:p>
            <a:pPr algn="l"/>
            <a:r>
              <a:rPr lang="fr-FR" dirty="0"/>
              <a:t>• </a:t>
            </a:r>
            <a:r>
              <a:rPr lang="fr-FR" b="1" dirty="0" err="1"/>
              <a:t>Copix</a:t>
            </a:r>
            <a:r>
              <a:rPr lang="fr-FR" dirty="0"/>
              <a:t> : un projet mûr à destination du monde professionnel, qui est capable de répondre à de</a:t>
            </a:r>
          </a:p>
          <a:p>
            <a:pPr algn="l"/>
            <a:r>
              <a:rPr lang="fr-FR" dirty="0"/>
              <a:t>nombreux besoins</a:t>
            </a:r>
            <a:r>
              <a:rPr lang="fr-FR" dirty="0" smtClean="0"/>
              <a:t>.</a:t>
            </a:r>
          </a:p>
          <a:p>
            <a:pPr algn="l"/>
            <a:r>
              <a:rPr lang="fr-FR" dirty="0" smtClean="0"/>
              <a:t>• </a:t>
            </a:r>
            <a:r>
              <a:rPr lang="fr-FR" b="1" dirty="0" err="1"/>
              <a:t>Jelix</a:t>
            </a:r>
            <a:r>
              <a:rPr lang="fr-FR" dirty="0"/>
              <a:t> : un  framework  français,  comme  </a:t>
            </a:r>
            <a:r>
              <a:rPr lang="fr-FR" dirty="0" err="1"/>
              <a:t>Copix</a:t>
            </a:r>
            <a:r>
              <a:rPr lang="fr-FR" dirty="0"/>
              <a:t>, de bonne qualité.</a:t>
            </a:r>
          </a:p>
          <a:p>
            <a:pPr algn="l"/>
            <a:r>
              <a:rPr lang="fr-FR" dirty="0"/>
              <a:t>• </a:t>
            </a:r>
            <a:r>
              <a:rPr lang="fr-FR" b="1" dirty="0" err="1"/>
              <a:t>CodeIgniter</a:t>
            </a:r>
            <a:r>
              <a:rPr lang="fr-FR" dirty="0"/>
              <a:t> :  un  framework  de  plus  en  plus populaire  pour  sa  simplicité  et  ses  performances.</a:t>
            </a:r>
          </a:p>
          <a:p>
            <a:pPr algn="l"/>
            <a:r>
              <a:rPr lang="fr-FR" dirty="0"/>
              <a:t>La  souplesse  de  Zend  Framework  est  telle  que, quelle que soit la  base  choisie, une collaboration cohérente  peut  être  mise  en  place  avec  d’autres Framework ou composants.</a:t>
            </a:r>
            <a:endParaRPr lang="fr-FR" dirty="0"/>
          </a:p>
        </p:txBody>
      </p:sp>
    </p:spTree>
    <p:extLst>
      <p:ext uri="{BB962C8B-B14F-4D97-AF65-F5344CB8AC3E}">
        <p14:creationId xmlns:p14="http://schemas.microsoft.com/office/powerpoint/2010/main" val="162131994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Installation de Zend Framework </a:t>
            </a:r>
            <a:br>
              <a:rPr lang="fr-FR" b="1" dirty="0"/>
            </a:br>
            <a:endParaRPr lang="fr-FR" dirty="0"/>
          </a:p>
        </p:txBody>
      </p:sp>
      <p:sp>
        <p:nvSpPr>
          <p:cNvPr id="3" name="Espace réservé du contenu 2"/>
          <p:cNvSpPr>
            <a:spLocks noGrp="1"/>
          </p:cNvSpPr>
          <p:nvPr>
            <p:ph idx="1"/>
          </p:nvPr>
        </p:nvSpPr>
        <p:spPr>
          <a:xfrm>
            <a:off x="457200" y="1254124"/>
            <a:ext cx="11087100" cy="4994275"/>
          </a:xfrm>
        </p:spPr>
        <p:txBody>
          <a:bodyPr>
            <a:normAutofit lnSpcReduction="10000"/>
          </a:bodyPr>
          <a:lstStyle/>
          <a:p>
            <a:r>
              <a:rPr lang="fr-FR" b="1" dirty="0"/>
              <a:t>Téléchargement du paquet Zend Compressé.</a:t>
            </a:r>
          </a:p>
          <a:p>
            <a:pPr marL="0" indent="0">
              <a:buNone/>
            </a:pPr>
            <a:r>
              <a:rPr lang="fr-FR" dirty="0"/>
              <a:t>Télécharger la dernière version du paquet Zend à l’url suivante : </a:t>
            </a:r>
            <a:r>
              <a:rPr lang="fr-FR" u="sng" dirty="0">
                <a:hlinkClick r:id="rId2"/>
              </a:rPr>
              <a:t>http://framework.zend.com</a:t>
            </a:r>
            <a:r>
              <a:rPr lang="fr-FR" dirty="0"/>
              <a:t> c’est l’adresse du site officiel.</a:t>
            </a:r>
          </a:p>
          <a:p>
            <a:pPr marL="0" indent="0">
              <a:buNone/>
            </a:pPr>
            <a:r>
              <a:rPr lang="fr-FR" dirty="0"/>
              <a:t>Créer un dossier qu’on appellera Library dans C:/wamp/ </a:t>
            </a:r>
          </a:p>
          <a:p>
            <a:pPr marL="0" indent="0">
              <a:buNone/>
            </a:pPr>
            <a:r>
              <a:rPr lang="fr-FR" dirty="0" smtClean="0"/>
              <a:t>Décompresser </a:t>
            </a:r>
            <a:r>
              <a:rPr lang="fr-FR" dirty="0"/>
              <a:t>le fichier télécharger et copier le fichier « </a:t>
            </a:r>
            <a:r>
              <a:rPr lang="fr-FR" dirty="0" err="1"/>
              <a:t>library</a:t>
            </a:r>
            <a:r>
              <a:rPr lang="fr-FR" dirty="0"/>
              <a:t> » de zend framework dans le dossier C:/</a:t>
            </a:r>
            <a:r>
              <a:rPr lang="fr-FR" dirty="0" smtClean="0"/>
              <a:t>www/Library</a:t>
            </a:r>
          </a:p>
          <a:p>
            <a:r>
              <a:rPr lang="fr-FR" b="1" dirty="0"/>
              <a:t>Configuration du serveur apache</a:t>
            </a:r>
          </a:p>
          <a:p>
            <a:pPr marL="0" indent="0">
              <a:buNone/>
            </a:pPr>
            <a:r>
              <a:rPr lang="fr-FR" dirty="0"/>
              <a:t>Aller dans le fichier php.ini et modifier la directive </a:t>
            </a:r>
            <a:r>
              <a:rPr lang="fr-FR" dirty="0" err="1"/>
              <a:t>include_path</a:t>
            </a:r>
            <a:endParaRPr lang="fr-FR" dirty="0"/>
          </a:p>
          <a:p>
            <a:pPr marL="0" indent="0">
              <a:buNone/>
            </a:pPr>
            <a:r>
              <a:rPr lang="en-US" b="1" dirty="0" err="1"/>
              <a:t>include_path</a:t>
            </a:r>
            <a:r>
              <a:rPr lang="en-US" b="1" dirty="0"/>
              <a:t> = ".;C:/www/Library/library"</a:t>
            </a:r>
            <a:endParaRPr lang="fr-FR" dirty="0"/>
          </a:p>
          <a:p>
            <a:pPr marL="0" indent="0">
              <a:buNone/>
            </a:pPr>
            <a:r>
              <a:rPr lang="fr-FR" dirty="0"/>
              <a:t>Redémarrez apache et le tour est joué, le framework zend est installé et configuré.</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143114284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80">
                                          <p:stCondLst>
                                            <p:cond delay="0"/>
                                          </p:stCondLst>
                                        </p:cTn>
                                        <p:tgtEl>
                                          <p:spTgt spid="3">
                                            <p:txEl>
                                              <p:pRg st="4" end="4"/>
                                            </p:txEl>
                                          </p:spTgt>
                                        </p:tgtEl>
                                      </p:cBhvr>
                                    </p:animEffect>
                                    <p:anim calcmode="lin" valueType="num">
                                      <p:cBhvr>
                                        <p:cTn id="2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4" end="4"/>
                                            </p:txEl>
                                          </p:spTgt>
                                        </p:tgtEl>
                                      </p:cBhvr>
                                      <p:to x="100000" y="60000"/>
                                    </p:animScale>
                                    <p:animScale>
                                      <p:cBhvr>
                                        <p:cTn id="32" dur="166" decel="50000">
                                          <p:stCondLst>
                                            <p:cond delay="676"/>
                                          </p:stCondLst>
                                        </p:cTn>
                                        <p:tgtEl>
                                          <p:spTgt spid="3">
                                            <p:txEl>
                                              <p:pRg st="4" end="4"/>
                                            </p:txEl>
                                          </p:spTgt>
                                        </p:tgtEl>
                                      </p:cBhvr>
                                      <p:to x="100000" y="100000"/>
                                    </p:animScale>
                                    <p:animScale>
                                      <p:cBhvr>
                                        <p:cTn id="33" dur="26">
                                          <p:stCondLst>
                                            <p:cond delay="1312"/>
                                          </p:stCondLst>
                                        </p:cTn>
                                        <p:tgtEl>
                                          <p:spTgt spid="3">
                                            <p:txEl>
                                              <p:pRg st="4" end="4"/>
                                            </p:txEl>
                                          </p:spTgt>
                                        </p:tgtEl>
                                      </p:cBhvr>
                                      <p:to x="100000" y="80000"/>
                                    </p:animScale>
                                    <p:animScale>
                                      <p:cBhvr>
                                        <p:cTn id="34" dur="166" decel="50000">
                                          <p:stCondLst>
                                            <p:cond delay="1338"/>
                                          </p:stCondLst>
                                        </p:cTn>
                                        <p:tgtEl>
                                          <p:spTgt spid="3">
                                            <p:txEl>
                                              <p:pRg st="4" end="4"/>
                                            </p:txEl>
                                          </p:spTgt>
                                        </p:tgtEl>
                                      </p:cBhvr>
                                      <p:to x="100000" y="100000"/>
                                    </p:animScale>
                                    <p:animScale>
                                      <p:cBhvr>
                                        <p:cTn id="35" dur="26">
                                          <p:stCondLst>
                                            <p:cond delay="1642"/>
                                          </p:stCondLst>
                                        </p:cTn>
                                        <p:tgtEl>
                                          <p:spTgt spid="3">
                                            <p:txEl>
                                              <p:pRg st="4" end="4"/>
                                            </p:txEl>
                                          </p:spTgt>
                                        </p:tgtEl>
                                      </p:cBhvr>
                                      <p:to x="100000" y="90000"/>
                                    </p:animScale>
                                    <p:animScale>
                                      <p:cBhvr>
                                        <p:cTn id="36" dur="166" decel="50000">
                                          <p:stCondLst>
                                            <p:cond delay="1668"/>
                                          </p:stCondLst>
                                        </p:cTn>
                                        <p:tgtEl>
                                          <p:spTgt spid="3">
                                            <p:txEl>
                                              <p:pRg st="4" end="4"/>
                                            </p:txEl>
                                          </p:spTgt>
                                        </p:tgtEl>
                                      </p:cBhvr>
                                      <p:to x="100000" y="100000"/>
                                    </p:animScale>
                                    <p:animScale>
                                      <p:cBhvr>
                                        <p:cTn id="37" dur="26">
                                          <p:stCondLst>
                                            <p:cond delay="1808"/>
                                          </p:stCondLst>
                                        </p:cTn>
                                        <p:tgtEl>
                                          <p:spTgt spid="3">
                                            <p:txEl>
                                              <p:pRg st="4" end="4"/>
                                            </p:txEl>
                                          </p:spTgt>
                                        </p:tgtEl>
                                      </p:cBhvr>
                                      <p:to x="100000" y="95000"/>
                                    </p:animScale>
                                    <p:animScale>
                                      <p:cBhvr>
                                        <p:cTn id="38" dur="166" decel="50000">
                                          <p:stCondLst>
                                            <p:cond delay="1834"/>
                                          </p:stCondLst>
                                        </p:cTn>
                                        <p:tgtEl>
                                          <p:spTgt spid="3">
                                            <p:txEl>
                                              <p:pRg st="4" end="4"/>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down)">
                                      <p:cBhvr>
                                        <p:cTn id="41" dur="580">
                                          <p:stCondLst>
                                            <p:cond delay="0"/>
                                          </p:stCondLst>
                                        </p:cTn>
                                        <p:tgtEl>
                                          <p:spTgt spid="3">
                                            <p:txEl>
                                              <p:pRg st="5" end="5"/>
                                            </p:txEl>
                                          </p:spTgt>
                                        </p:tgtEl>
                                      </p:cBhvr>
                                    </p:animEffect>
                                    <p:anim calcmode="lin" valueType="num">
                                      <p:cBhvr>
                                        <p:cTn id="4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5" end="5"/>
                                            </p:txEl>
                                          </p:spTgt>
                                        </p:tgtEl>
                                      </p:cBhvr>
                                      <p:to x="100000" y="60000"/>
                                    </p:animScale>
                                    <p:animScale>
                                      <p:cBhvr>
                                        <p:cTn id="48" dur="166" decel="50000">
                                          <p:stCondLst>
                                            <p:cond delay="676"/>
                                          </p:stCondLst>
                                        </p:cTn>
                                        <p:tgtEl>
                                          <p:spTgt spid="3">
                                            <p:txEl>
                                              <p:pRg st="5" end="5"/>
                                            </p:txEl>
                                          </p:spTgt>
                                        </p:tgtEl>
                                      </p:cBhvr>
                                      <p:to x="100000" y="100000"/>
                                    </p:animScale>
                                    <p:animScale>
                                      <p:cBhvr>
                                        <p:cTn id="49" dur="26">
                                          <p:stCondLst>
                                            <p:cond delay="1312"/>
                                          </p:stCondLst>
                                        </p:cTn>
                                        <p:tgtEl>
                                          <p:spTgt spid="3">
                                            <p:txEl>
                                              <p:pRg st="5" end="5"/>
                                            </p:txEl>
                                          </p:spTgt>
                                        </p:tgtEl>
                                      </p:cBhvr>
                                      <p:to x="100000" y="80000"/>
                                    </p:animScale>
                                    <p:animScale>
                                      <p:cBhvr>
                                        <p:cTn id="50" dur="166" decel="50000">
                                          <p:stCondLst>
                                            <p:cond delay="1338"/>
                                          </p:stCondLst>
                                        </p:cTn>
                                        <p:tgtEl>
                                          <p:spTgt spid="3">
                                            <p:txEl>
                                              <p:pRg st="5" end="5"/>
                                            </p:txEl>
                                          </p:spTgt>
                                        </p:tgtEl>
                                      </p:cBhvr>
                                      <p:to x="100000" y="100000"/>
                                    </p:animScale>
                                    <p:animScale>
                                      <p:cBhvr>
                                        <p:cTn id="51" dur="26">
                                          <p:stCondLst>
                                            <p:cond delay="1642"/>
                                          </p:stCondLst>
                                        </p:cTn>
                                        <p:tgtEl>
                                          <p:spTgt spid="3">
                                            <p:txEl>
                                              <p:pRg st="5" end="5"/>
                                            </p:txEl>
                                          </p:spTgt>
                                        </p:tgtEl>
                                      </p:cBhvr>
                                      <p:to x="100000" y="90000"/>
                                    </p:animScale>
                                    <p:animScale>
                                      <p:cBhvr>
                                        <p:cTn id="52" dur="166" decel="50000">
                                          <p:stCondLst>
                                            <p:cond delay="1668"/>
                                          </p:stCondLst>
                                        </p:cTn>
                                        <p:tgtEl>
                                          <p:spTgt spid="3">
                                            <p:txEl>
                                              <p:pRg st="5" end="5"/>
                                            </p:txEl>
                                          </p:spTgt>
                                        </p:tgtEl>
                                      </p:cBhvr>
                                      <p:to x="100000" y="100000"/>
                                    </p:animScale>
                                    <p:animScale>
                                      <p:cBhvr>
                                        <p:cTn id="53" dur="26">
                                          <p:stCondLst>
                                            <p:cond delay="1808"/>
                                          </p:stCondLst>
                                        </p:cTn>
                                        <p:tgtEl>
                                          <p:spTgt spid="3">
                                            <p:txEl>
                                              <p:pRg st="5" end="5"/>
                                            </p:txEl>
                                          </p:spTgt>
                                        </p:tgtEl>
                                      </p:cBhvr>
                                      <p:to x="100000" y="95000"/>
                                    </p:animScale>
                                    <p:animScale>
                                      <p:cBhvr>
                                        <p:cTn id="54" dur="166" decel="50000">
                                          <p:stCondLst>
                                            <p:cond delay="1834"/>
                                          </p:stCondLst>
                                        </p:cTn>
                                        <p:tgtEl>
                                          <p:spTgt spid="3">
                                            <p:txEl>
                                              <p:pRg st="5" end="5"/>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wipe(down)">
                                      <p:cBhvr>
                                        <p:cTn id="57" dur="580">
                                          <p:stCondLst>
                                            <p:cond delay="0"/>
                                          </p:stCondLst>
                                        </p:cTn>
                                        <p:tgtEl>
                                          <p:spTgt spid="3">
                                            <p:txEl>
                                              <p:pRg st="6" end="6"/>
                                            </p:txEl>
                                          </p:spTgt>
                                        </p:tgtEl>
                                      </p:cBhvr>
                                    </p:animEffect>
                                    <p:anim calcmode="lin" valueType="num">
                                      <p:cBhvr>
                                        <p:cTn id="5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6" end="6"/>
                                            </p:txEl>
                                          </p:spTgt>
                                        </p:tgtEl>
                                      </p:cBhvr>
                                      <p:to x="100000" y="60000"/>
                                    </p:animScale>
                                    <p:animScale>
                                      <p:cBhvr>
                                        <p:cTn id="64" dur="166" decel="50000">
                                          <p:stCondLst>
                                            <p:cond delay="676"/>
                                          </p:stCondLst>
                                        </p:cTn>
                                        <p:tgtEl>
                                          <p:spTgt spid="3">
                                            <p:txEl>
                                              <p:pRg st="6" end="6"/>
                                            </p:txEl>
                                          </p:spTgt>
                                        </p:tgtEl>
                                      </p:cBhvr>
                                      <p:to x="100000" y="100000"/>
                                    </p:animScale>
                                    <p:animScale>
                                      <p:cBhvr>
                                        <p:cTn id="65" dur="26">
                                          <p:stCondLst>
                                            <p:cond delay="1312"/>
                                          </p:stCondLst>
                                        </p:cTn>
                                        <p:tgtEl>
                                          <p:spTgt spid="3">
                                            <p:txEl>
                                              <p:pRg st="6" end="6"/>
                                            </p:txEl>
                                          </p:spTgt>
                                        </p:tgtEl>
                                      </p:cBhvr>
                                      <p:to x="100000" y="80000"/>
                                    </p:animScale>
                                    <p:animScale>
                                      <p:cBhvr>
                                        <p:cTn id="66" dur="166" decel="50000">
                                          <p:stCondLst>
                                            <p:cond delay="1338"/>
                                          </p:stCondLst>
                                        </p:cTn>
                                        <p:tgtEl>
                                          <p:spTgt spid="3">
                                            <p:txEl>
                                              <p:pRg st="6" end="6"/>
                                            </p:txEl>
                                          </p:spTgt>
                                        </p:tgtEl>
                                      </p:cBhvr>
                                      <p:to x="100000" y="100000"/>
                                    </p:animScale>
                                    <p:animScale>
                                      <p:cBhvr>
                                        <p:cTn id="67" dur="26">
                                          <p:stCondLst>
                                            <p:cond delay="1642"/>
                                          </p:stCondLst>
                                        </p:cTn>
                                        <p:tgtEl>
                                          <p:spTgt spid="3">
                                            <p:txEl>
                                              <p:pRg st="6" end="6"/>
                                            </p:txEl>
                                          </p:spTgt>
                                        </p:tgtEl>
                                      </p:cBhvr>
                                      <p:to x="100000" y="90000"/>
                                    </p:animScale>
                                    <p:animScale>
                                      <p:cBhvr>
                                        <p:cTn id="68" dur="166" decel="50000">
                                          <p:stCondLst>
                                            <p:cond delay="1668"/>
                                          </p:stCondLst>
                                        </p:cTn>
                                        <p:tgtEl>
                                          <p:spTgt spid="3">
                                            <p:txEl>
                                              <p:pRg st="6" end="6"/>
                                            </p:txEl>
                                          </p:spTgt>
                                        </p:tgtEl>
                                      </p:cBhvr>
                                      <p:to x="100000" y="100000"/>
                                    </p:animScale>
                                    <p:animScale>
                                      <p:cBhvr>
                                        <p:cTn id="69" dur="26">
                                          <p:stCondLst>
                                            <p:cond delay="1808"/>
                                          </p:stCondLst>
                                        </p:cTn>
                                        <p:tgtEl>
                                          <p:spTgt spid="3">
                                            <p:txEl>
                                              <p:pRg st="6" end="6"/>
                                            </p:txEl>
                                          </p:spTgt>
                                        </p:tgtEl>
                                      </p:cBhvr>
                                      <p:to x="100000" y="95000"/>
                                    </p:animScale>
                                    <p:animScale>
                                      <p:cBhvr>
                                        <p:cTn id="70" dur="166" decel="50000">
                                          <p:stCondLst>
                                            <p:cond delay="1834"/>
                                          </p:stCondLst>
                                        </p:cTn>
                                        <p:tgtEl>
                                          <p:spTgt spid="3">
                                            <p:txEl>
                                              <p:pRg st="6" end="6"/>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animEffect transition="in" filter="wipe(down)">
                                      <p:cBhvr>
                                        <p:cTn id="73" dur="580">
                                          <p:stCondLst>
                                            <p:cond delay="0"/>
                                          </p:stCondLst>
                                        </p:cTn>
                                        <p:tgtEl>
                                          <p:spTgt spid="3">
                                            <p:txEl>
                                              <p:pRg st="7" end="7"/>
                                            </p:txEl>
                                          </p:spTgt>
                                        </p:tgtEl>
                                      </p:cBhvr>
                                    </p:animEffect>
                                    <p:anim calcmode="lin" valueType="num">
                                      <p:cBhvr>
                                        <p:cTn id="7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7" end="7"/>
                                            </p:txEl>
                                          </p:spTgt>
                                        </p:tgtEl>
                                      </p:cBhvr>
                                      <p:to x="100000" y="60000"/>
                                    </p:animScale>
                                    <p:animScale>
                                      <p:cBhvr>
                                        <p:cTn id="80" dur="166" decel="50000">
                                          <p:stCondLst>
                                            <p:cond delay="676"/>
                                          </p:stCondLst>
                                        </p:cTn>
                                        <p:tgtEl>
                                          <p:spTgt spid="3">
                                            <p:txEl>
                                              <p:pRg st="7" end="7"/>
                                            </p:txEl>
                                          </p:spTgt>
                                        </p:tgtEl>
                                      </p:cBhvr>
                                      <p:to x="100000" y="100000"/>
                                    </p:animScale>
                                    <p:animScale>
                                      <p:cBhvr>
                                        <p:cTn id="81" dur="26">
                                          <p:stCondLst>
                                            <p:cond delay="1312"/>
                                          </p:stCondLst>
                                        </p:cTn>
                                        <p:tgtEl>
                                          <p:spTgt spid="3">
                                            <p:txEl>
                                              <p:pRg st="7" end="7"/>
                                            </p:txEl>
                                          </p:spTgt>
                                        </p:tgtEl>
                                      </p:cBhvr>
                                      <p:to x="100000" y="80000"/>
                                    </p:animScale>
                                    <p:animScale>
                                      <p:cBhvr>
                                        <p:cTn id="82" dur="166" decel="50000">
                                          <p:stCondLst>
                                            <p:cond delay="1338"/>
                                          </p:stCondLst>
                                        </p:cTn>
                                        <p:tgtEl>
                                          <p:spTgt spid="3">
                                            <p:txEl>
                                              <p:pRg st="7" end="7"/>
                                            </p:txEl>
                                          </p:spTgt>
                                        </p:tgtEl>
                                      </p:cBhvr>
                                      <p:to x="100000" y="100000"/>
                                    </p:animScale>
                                    <p:animScale>
                                      <p:cBhvr>
                                        <p:cTn id="83" dur="26">
                                          <p:stCondLst>
                                            <p:cond delay="1642"/>
                                          </p:stCondLst>
                                        </p:cTn>
                                        <p:tgtEl>
                                          <p:spTgt spid="3">
                                            <p:txEl>
                                              <p:pRg st="7" end="7"/>
                                            </p:txEl>
                                          </p:spTgt>
                                        </p:tgtEl>
                                      </p:cBhvr>
                                      <p:to x="100000" y="90000"/>
                                    </p:animScale>
                                    <p:animScale>
                                      <p:cBhvr>
                                        <p:cTn id="84" dur="166" decel="50000">
                                          <p:stCondLst>
                                            <p:cond delay="1668"/>
                                          </p:stCondLst>
                                        </p:cTn>
                                        <p:tgtEl>
                                          <p:spTgt spid="3">
                                            <p:txEl>
                                              <p:pRg st="7" end="7"/>
                                            </p:txEl>
                                          </p:spTgt>
                                        </p:tgtEl>
                                      </p:cBhvr>
                                      <p:to x="100000" y="100000"/>
                                    </p:animScale>
                                    <p:animScale>
                                      <p:cBhvr>
                                        <p:cTn id="85" dur="26">
                                          <p:stCondLst>
                                            <p:cond delay="1808"/>
                                          </p:stCondLst>
                                        </p:cTn>
                                        <p:tgtEl>
                                          <p:spTgt spid="3">
                                            <p:txEl>
                                              <p:pRg st="7" end="7"/>
                                            </p:txEl>
                                          </p:spTgt>
                                        </p:tgtEl>
                                      </p:cBhvr>
                                      <p:to x="100000" y="95000"/>
                                    </p:animScale>
                                    <p:animScale>
                                      <p:cBhvr>
                                        <p:cTn id="86"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Les SGBD utilisables par Zend Framework</a:t>
            </a:r>
          </a:p>
        </p:txBody>
      </p:sp>
      <p:sp>
        <p:nvSpPr>
          <p:cNvPr id="3" name="Espace réservé du contenu 2"/>
          <p:cNvSpPr>
            <a:spLocks noGrp="1"/>
          </p:cNvSpPr>
          <p:nvPr>
            <p:ph idx="1"/>
          </p:nvPr>
        </p:nvSpPr>
        <p:spPr/>
        <p:txBody>
          <a:bodyPr>
            <a:normAutofit/>
          </a:bodyPr>
          <a:lstStyle/>
          <a:p>
            <a:r>
              <a:rPr lang="fr-FR" dirty="0"/>
              <a:t>Zend Framework propose le support des SGBD via PDO. </a:t>
            </a:r>
            <a:r>
              <a:rPr lang="fr-FR" dirty="0" smtClean="0"/>
              <a:t> (PDO</a:t>
            </a:r>
            <a:r>
              <a:rPr lang="fr-FR" dirty="0"/>
              <a:t> : PHP  Data  </a:t>
            </a:r>
            <a:r>
              <a:rPr lang="fr-FR" dirty="0" smtClean="0"/>
              <a:t>Object)</a:t>
            </a:r>
          </a:p>
          <a:p>
            <a:pPr marL="0" indent="0">
              <a:buNone/>
            </a:pPr>
            <a:r>
              <a:rPr lang="fr-FR" dirty="0" smtClean="0"/>
              <a:t>Quelques un de ces SGBD sont: </a:t>
            </a:r>
          </a:p>
          <a:p>
            <a:pPr marL="0" indent="0">
              <a:buNone/>
            </a:pPr>
            <a:r>
              <a:rPr lang="fr-FR" sz="4800" dirty="0" err="1"/>
              <a:t>MySql</a:t>
            </a:r>
            <a:r>
              <a:rPr lang="fr-FR" sz="4800" dirty="0"/>
              <a:t>, Microsoft SQL Server, Oracle, </a:t>
            </a:r>
            <a:r>
              <a:rPr lang="fr-FR" sz="4800" dirty="0" err="1"/>
              <a:t>PostgreSQL</a:t>
            </a:r>
            <a:r>
              <a:rPr lang="fr-FR" sz="4800" dirty="0"/>
              <a:t>, </a:t>
            </a:r>
            <a:r>
              <a:rPr lang="fr-FR" sz="4800" dirty="0" err="1"/>
              <a:t>SQLite</a:t>
            </a:r>
            <a:r>
              <a:rPr lang="fr-FR" sz="4800" dirty="0"/>
              <a:t>, IBM DB2 et </a:t>
            </a:r>
            <a:r>
              <a:rPr lang="fr-FR" sz="4800" dirty="0" err="1"/>
              <a:t>Informix</a:t>
            </a:r>
            <a:r>
              <a:rPr lang="fr-FR" sz="4800" dirty="0"/>
              <a:t> </a:t>
            </a:r>
            <a:r>
              <a:rPr lang="fr-FR" sz="4800" dirty="0" err="1"/>
              <a:t>Dynamic</a:t>
            </a:r>
            <a:r>
              <a:rPr lang="fr-FR" sz="4800" dirty="0"/>
              <a:t> Server (IDS)</a:t>
            </a:r>
          </a:p>
          <a:p>
            <a:pPr marL="0" indent="0">
              <a:buNone/>
            </a:pPr>
            <a:endParaRPr lang="fr-FR" dirty="0"/>
          </a:p>
        </p:txBody>
      </p:sp>
    </p:spTree>
    <p:extLst>
      <p:ext uri="{BB962C8B-B14F-4D97-AF65-F5344CB8AC3E}">
        <p14:creationId xmlns:p14="http://schemas.microsoft.com/office/powerpoint/2010/main" val="9033366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1122</Words>
  <Application>Microsoft Office PowerPoint</Application>
  <PresentationFormat>Grand écran</PresentationFormat>
  <Paragraphs>173</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Arabic Typesetting</vt:lpstr>
      <vt:lpstr>Arial</vt:lpstr>
      <vt:lpstr>Calibri</vt:lpstr>
      <vt:lpstr>Calibri Light</vt:lpstr>
      <vt:lpstr>Times New Roman</vt:lpstr>
      <vt:lpstr>Thème Office</vt:lpstr>
      <vt:lpstr>Présentation PowerPoint</vt:lpstr>
      <vt:lpstr>INTRODUCTION</vt:lpstr>
      <vt:lpstr>Connexion à une Base de données avec PHP : Utilisation de PDO</vt:lpstr>
      <vt:lpstr>Présentation PowerPoint</vt:lpstr>
      <vt:lpstr>Présentation PowerPoint</vt:lpstr>
      <vt:lpstr>Présentation PowerPoint</vt:lpstr>
      <vt:lpstr>Un Peu d’histoire sur les Frameworks PHP</vt:lpstr>
      <vt:lpstr>Installation de Zend Framework  </vt:lpstr>
      <vt:lpstr>Les SGBD utilisables par Zend Framework</vt:lpstr>
      <vt:lpstr>Manipulation de la base de données avec Zend Framework </vt:lpstr>
      <vt:lpstr>Manipulation de la base de données avec Zend Framework </vt:lpstr>
      <vt:lpstr>Exemple de récupération de résultat suite  à une requête SELECT</vt:lpstr>
      <vt:lpstr>Présentation PowerPoint</vt:lpstr>
      <vt:lpstr>Présentation PowerPoint</vt:lpstr>
      <vt:lpstr>Présentation PowerPoint</vt:lpstr>
      <vt:lpstr>Installation de CodeIgniter</vt:lpstr>
      <vt:lpstr>Modèle MVC avec CodeIgniter</vt:lpstr>
      <vt:lpstr>Manipulation de la base de données avec CodeIgniter</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Peu d’histoire sur les Frameworks PHP</dc:title>
  <dc:creator>Yobiyork</dc:creator>
  <cp:lastModifiedBy>Yobiyork</cp:lastModifiedBy>
  <cp:revision>24</cp:revision>
  <dcterms:created xsi:type="dcterms:W3CDTF">2015-03-30T05:59:22Z</dcterms:created>
  <dcterms:modified xsi:type="dcterms:W3CDTF">2015-03-30T10:34:24Z</dcterms:modified>
</cp:coreProperties>
</file>