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7" r:id="rId2"/>
    <p:sldId id="262" r:id="rId3"/>
    <p:sldId id="263" r:id="rId4"/>
    <p:sldId id="385" r:id="rId5"/>
    <p:sldId id="264" r:id="rId6"/>
    <p:sldId id="266" r:id="rId7"/>
    <p:sldId id="357" r:id="rId8"/>
    <p:sldId id="358" r:id="rId9"/>
    <p:sldId id="359" r:id="rId10"/>
    <p:sldId id="360" r:id="rId11"/>
    <p:sldId id="361" r:id="rId12"/>
    <p:sldId id="362" r:id="rId13"/>
    <p:sldId id="365" r:id="rId14"/>
    <p:sldId id="366" r:id="rId15"/>
    <p:sldId id="367"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383" r:id="rId31"/>
    <p:sldId id="384" r:id="rId32"/>
  </p:sldIdLst>
  <p:sldSz cx="9144000" cy="6858000" type="screen4x3"/>
  <p:notesSz cx="7099300"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6600"/>
    <a:srgbClr val="FCF7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5" autoAdjust="0"/>
    <p:restoredTop sz="77694" autoAdjust="0"/>
  </p:normalViewPr>
  <p:slideViewPr>
    <p:cSldViewPr>
      <p:cViewPr>
        <p:scale>
          <a:sx n="70" d="100"/>
          <a:sy n="70" d="100"/>
        </p:scale>
        <p:origin x="-1386"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9" d="100"/>
          <a:sy n="39" d="100"/>
        </p:scale>
        <p:origin x="-1566"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3076363" cy="511731"/>
          </a:xfrm>
          <a:prstGeom prst="rect">
            <a:avLst/>
          </a:prstGeom>
        </p:spPr>
        <p:txBody>
          <a:bodyPr vert="horz" lIns="99025" tIns="49512" rIns="99025" bIns="49512" rtlCol="0"/>
          <a:lstStyle>
            <a:lvl1pPr algn="l">
              <a:defRPr sz="1300"/>
            </a:lvl1pPr>
          </a:lstStyle>
          <a:p>
            <a:endParaRPr lang="it-IT"/>
          </a:p>
        </p:txBody>
      </p:sp>
      <p:sp>
        <p:nvSpPr>
          <p:cNvPr id="3" name="Segnaposto data 2"/>
          <p:cNvSpPr>
            <a:spLocks noGrp="1"/>
          </p:cNvSpPr>
          <p:nvPr>
            <p:ph type="dt" sz="quarter" idx="1"/>
          </p:nvPr>
        </p:nvSpPr>
        <p:spPr>
          <a:xfrm>
            <a:off x="4021296" y="0"/>
            <a:ext cx="3076363" cy="511731"/>
          </a:xfrm>
          <a:prstGeom prst="rect">
            <a:avLst/>
          </a:prstGeom>
        </p:spPr>
        <p:txBody>
          <a:bodyPr vert="horz" lIns="99025" tIns="49512" rIns="99025" bIns="49512" rtlCol="0"/>
          <a:lstStyle>
            <a:lvl1pPr algn="r">
              <a:defRPr sz="1300"/>
            </a:lvl1pPr>
          </a:lstStyle>
          <a:p>
            <a:fld id="{F98EBD99-8565-4377-82FB-8EB5C8B9DC58}" type="datetimeFigureOut">
              <a:rPr lang="it-IT" smtClean="0"/>
              <a:pPr/>
              <a:t>02/11/2017</a:t>
            </a:fld>
            <a:endParaRPr lang="it-IT"/>
          </a:p>
        </p:txBody>
      </p:sp>
      <p:sp>
        <p:nvSpPr>
          <p:cNvPr id="4" name="Segnaposto piè di pagina 3"/>
          <p:cNvSpPr>
            <a:spLocks noGrp="1"/>
          </p:cNvSpPr>
          <p:nvPr>
            <p:ph type="ftr" sz="quarter" idx="2"/>
          </p:nvPr>
        </p:nvSpPr>
        <p:spPr>
          <a:xfrm>
            <a:off x="2" y="9721108"/>
            <a:ext cx="3076363" cy="511731"/>
          </a:xfrm>
          <a:prstGeom prst="rect">
            <a:avLst/>
          </a:prstGeom>
        </p:spPr>
        <p:txBody>
          <a:bodyPr vert="horz" lIns="99025" tIns="49512" rIns="99025" bIns="49512" rtlCol="0" anchor="b"/>
          <a:lstStyle>
            <a:lvl1pPr algn="l">
              <a:defRPr sz="1300"/>
            </a:lvl1pPr>
          </a:lstStyle>
          <a:p>
            <a:endParaRPr lang="it-IT"/>
          </a:p>
        </p:txBody>
      </p:sp>
      <p:sp>
        <p:nvSpPr>
          <p:cNvPr id="5" name="Segnaposto numero diapositiva 4"/>
          <p:cNvSpPr>
            <a:spLocks noGrp="1"/>
          </p:cNvSpPr>
          <p:nvPr>
            <p:ph type="sldNum" sz="quarter" idx="3"/>
          </p:nvPr>
        </p:nvSpPr>
        <p:spPr>
          <a:xfrm>
            <a:off x="4021296" y="9721108"/>
            <a:ext cx="3076363" cy="511731"/>
          </a:xfrm>
          <a:prstGeom prst="rect">
            <a:avLst/>
          </a:prstGeom>
        </p:spPr>
        <p:txBody>
          <a:bodyPr vert="horz" lIns="99025" tIns="49512" rIns="99025" bIns="49512" rtlCol="0" anchor="b"/>
          <a:lstStyle>
            <a:lvl1pPr algn="r">
              <a:defRPr sz="1300"/>
            </a:lvl1pPr>
          </a:lstStyle>
          <a:p>
            <a:fld id="{462D1E26-3358-4AE3-B705-29CE9D90C657}" type="slidenum">
              <a:rPr lang="it-IT" smtClean="0"/>
              <a:pPr/>
              <a:t>‹N°›</a:t>
            </a:fld>
            <a:endParaRPr lang="it-IT"/>
          </a:p>
        </p:txBody>
      </p:sp>
    </p:spTree>
    <p:extLst>
      <p:ext uri="{BB962C8B-B14F-4D97-AF65-F5344CB8AC3E}">
        <p14:creationId xmlns:p14="http://schemas.microsoft.com/office/powerpoint/2010/main" val="945771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3076363" cy="511731"/>
          </a:xfrm>
          <a:prstGeom prst="rect">
            <a:avLst/>
          </a:prstGeom>
        </p:spPr>
        <p:txBody>
          <a:bodyPr vert="horz" lIns="99025" tIns="49512" rIns="99025" bIns="49512" rtlCol="0"/>
          <a:lstStyle>
            <a:lvl1pPr algn="l">
              <a:defRPr sz="1300"/>
            </a:lvl1pPr>
          </a:lstStyle>
          <a:p>
            <a:endParaRPr lang="it-IT" dirty="0"/>
          </a:p>
        </p:txBody>
      </p:sp>
      <p:sp>
        <p:nvSpPr>
          <p:cNvPr id="3" name="Segnaposto data 2"/>
          <p:cNvSpPr>
            <a:spLocks noGrp="1"/>
          </p:cNvSpPr>
          <p:nvPr>
            <p:ph type="dt" idx="1"/>
          </p:nvPr>
        </p:nvSpPr>
        <p:spPr>
          <a:xfrm>
            <a:off x="4021296" y="0"/>
            <a:ext cx="3076363" cy="511731"/>
          </a:xfrm>
          <a:prstGeom prst="rect">
            <a:avLst/>
          </a:prstGeom>
        </p:spPr>
        <p:txBody>
          <a:bodyPr vert="horz" lIns="99025" tIns="49512" rIns="99025" bIns="49512" rtlCol="0"/>
          <a:lstStyle>
            <a:lvl1pPr algn="r">
              <a:defRPr sz="1300"/>
            </a:lvl1pPr>
          </a:lstStyle>
          <a:p>
            <a:fld id="{2FF6FC62-CE61-49AE-BABC-E74ED0CB9012}" type="datetimeFigureOut">
              <a:rPr lang="it-IT" smtClean="0"/>
              <a:pPr/>
              <a:t>02/11/2017</a:t>
            </a:fld>
            <a:endParaRPr lang="it-IT" dirty="0"/>
          </a:p>
        </p:txBody>
      </p:sp>
      <p:sp>
        <p:nvSpPr>
          <p:cNvPr id="4" name="Segnaposto immagine diapositiva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9025" tIns="49512" rIns="99025" bIns="49512" rtlCol="0" anchor="ctr"/>
          <a:lstStyle/>
          <a:p>
            <a:endParaRPr lang="it-IT" dirty="0"/>
          </a:p>
        </p:txBody>
      </p:sp>
      <p:sp>
        <p:nvSpPr>
          <p:cNvPr id="5" name="Segnaposto note 4"/>
          <p:cNvSpPr>
            <a:spLocks noGrp="1"/>
          </p:cNvSpPr>
          <p:nvPr>
            <p:ph type="body" sz="quarter" idx="3"/>
          </p:nvPr>
        </p:nvSpPr>
        <p:spPr>
          <a:xfrm>
            <a:off x="709930" y="4861443"/>
            <a:ext cx="5679440" cy="4605576"/>
          </a:xfrm>
          <a:prstGeom prst="rect">
            <a:avLst/>
          </a:prstGeom>
        </p:spPr>
        <p:txBody>
          <a:bodyPr vert="horz" lIns="99025" tIns="49512" rIns="99025" bIns="49512"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2" y="9721108"/>
            <a:ext cx="3076363" cy="511731"/>
          </a:xfrm>
          <a:prstGeom prst="rect">
            <a:avLst/>
          </a:prstGeom>
        </p:spPr>
        <p:txBody>
          <a:bodyPr vert="horz" lIns="99025" tIns="49512" rIns="99025" bIns="49512" rtlCol="0" anchor="b"/>
          <a:lstStyle>
            <a:lvl1pPr algn="l">
              <a:defRPr sz="1300"/>
            </a:lvl1pPr>
          </a:lstStyle>
          <a:p>
            <a:endParaRPr lang="it-IT" dirty="0"/>
          </a:p>
        </p:txBody>
      </p:sp>
      <p:sp>
        <p:nvSpPr>
          <p:cNvPr id="7" name="Segnaposto numero diapositiva 6"/>
          <p:cNvSpPr>
            <a:spLocks noGrp="1"/>
          </p:cNvSpPr>
          <p:nvPr>
            <p:ph type="sldNum" sz="quarter" idx="5"/>
          </p:nvPr>
        </p:nvSpPr>
        <p:spPr>
          <a:xfrm>
            <a:off x="4021296" y="9721108"/>
            <a:ext cx="3076363" cy="511731"/>
          </a:xfrm>
          <a:prstGeom prst="rect">
            <a:avLst/>
          </a:prstGeom>
        </p:spPr>
        <p:txBody>
          <a:bodyPr vert="horz" lIns="99025" tIns="49512" rIns="99025" bIns="49512" rtlCol="0" anchor="b"/>
          <a:lstStyle>
            <a:lvl1pPr algn="r">
              <a:defRPr sz="1300"/>
            </a:lvl1pPr>
          </a:lstStyle>
          <a:p>
            <a:fld id="{15123AA4-9766-4324-B2E0-489B9B52DEBD}" type="slidenum">
              <a:rPr lang="it-IT" smtClean="0"/>
              <a:pPr/>
              <a:t>‹N°›</a:t>
            </a:fld>
            <a:endParaRPr lang="it-IT" dirty="0"/>
          </a:p>
        </p:txBody>
      </p:sp>
    </p:spTree>
    <p:extLst>
      <p:ext uri="{BB962C8B-B14F-4D97-AF65-F5344CB8AC3E}">
        <p14:creationId xmlns:p14="http://schemas.microsoft.com/office/powerpoint/2010/main" val="1797779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5123AA4-9766-4324-B2E0-489B9B52DEBD}" type="slidenum">
              <a:rPr lang="it-IT" smtClean="0"/>
              <a:pPr/>
              <a:t>1</a:t>
            </a:fld>
            <a:endParaRPr lang="it-IT"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10</a:t>
            </a:fld>
            <a:endParaRPr lang="it-IT"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11</a:t>
            </a:fld>
            <a:endParaRPr lang="it-IT"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12</a:t>
            </a:fld>
            <a:endParaRPr lang="it-IT"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13</a:t>
            </a:fld>
            <a:endParaRPr lang="it-IT"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14</a:t>
            </a:fld>
            <a:endParaRPr lang="it-IT"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15</a:t>
            </a:fld>
            <a:endParaRPr lang="it-IT"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16</a:t>
            </a:fld>
            <a:endParaRPr lang="it-IT"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17</a:t>
            </a:fld>
            <a:endParaRPr lang="it-IT"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18</a:t>
            </a:fld>
            <a:endParaRPr lang="it-IT"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19</a:t>
            </a:fld>
            <a:endParaRPr lang="it-IT"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5123AA4-9766-4324-B2E0-489B9B52DEBD}" type="slidenum">
              <a:rPr lang="it-IT" smtClean="0"/>
              <a:pPr/>
              <a:t>2</a:t>
            </a:fld>
            <a:endParaRPr lang="it-IT"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20</a:t>
            </a:fld>
            <a:endParaRPr lang="it-IT"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21</a:t>
            </a:fld>
            <a:endParaRPr lang="it-IT"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22</a:t>
            </a:fld>
            <a:endParaRPr lang="it-IT"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23</a:t>
            </a:fld>
            <a:endParaRPr lang="it-IT"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24</a:t>
            </a:fld>
            <a:endParaRPr lang="it-IT"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25</a:t>
            </a:fld>
            <a:endParaRPr lang="it-IT"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26</a:t>
            </a:fld>
            <a:endParaRPr lang="it-IT"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27</a:t>
            </a:fld>
            <a:endParaRPr lang="it-IT"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28</a:t>
            </a:fld>
            <a:endParaRPr lang="it-IT"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29</a:t>
            </a:fld>
            <a:endParaRPr lang="it-IT"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5123AA4-9766-4324-B2E0-489B9B52DEBD}" type="slidenum">
              <a:rPr lang="it-IT" smtClean="0"/>
              <a:pPr/>
              <a:t>3</a:t>
            </a:fld>
            <a:endParaRPr lang="it-IT"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30</a:t>
            </a:fld>
            <a:endParaRPr lang="it-IT"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31</a:t>
            </a:fld>
            <a:endParaRPr lang="it-IT"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5123AA4-9766-4324-B2E0-489B9B52DEBD}" type="slidenum">
              <a:rPr lang="it-IT" smtClean="0"/>
              <a:pPr/>
              <a:t>4</a:t>
            </a:fld>
            <a:endParaRPr lang="it-IT"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5</a:t>
            </a:fld>
            <a:endParaRPr lang="it-IT"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fr-FR" b="1" dirty="0" smtClean="0"/>
              <a:t>Par exemple, dans une entreprise de distribution de produits électroménagers</a:t>
            </a:r>
          </a:p>
          <a:p>
            <a:r>
              <a:rPr lang="fr-FR" dirty="0" smtClean="0"/>
              <a:t>possédant plusieurs points de vente, il est essentiel de coordonner la gestion des</a:t>
            </a:r>
          </a:p>
          <a:p>
            <a:r>
              <a:rPr lang="fr-FR" dirty="0" smtClean="0"/>
              <a:t>approvisionnements et des stocks en vue de fournir à tout moment une situation globale</a:t>
            </a:r>
          </a:p>
          <a:p>
            <a:r>
              <a:rPr lang="fr-FR" dirty="0" smtClean="0"/>
              <a:t>aux collaborateurs de l'entreprise (vendeurs, commerciaux, représentants, etc.).</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6</a:t>
            </a:fld>
            <a:endParaRPr lang="it-IT"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7</a:t>
            </a:fld>
            <a:endParaRPr lang="it-IT"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dirty="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8</a:t>
            </a:fld>
            <a:endParaRPr lang="it-IT"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Le</a:t>
            </a:r>
            <a:r>
              <a:rPr lang="it-IT" baseline="0" dirty="0" smtClean="0"/>
              <a:t>s deux premieres permettent de faire reference aux classes et aux interfaces sans specifier le nom de paquetage,</a:t>
            </a:r>
          </a:p>
          <a:p>
            <a:r>
              <a:rPr lang="it-IT" baseline="0" dirty="0" smtClean="0"/>
              <a:t>La troisieme permet de faire reference à toutes les classes et interfaces du paquetage indiqué.</a:t>
            </a:r>
          </a:p>
          <a:p>
            <a:endParaRPr lang="it-IT" baseline="0" dirty="0" smtClean="0"/>
          </a:p>
          <a:p>
            <a:r>
              <a:rPr lang="it-IT" baseline="0" smtClean="0"/>
              <a:t>L acces a l objet String ‘2’ se fera par args[0] et à l’objet ‘3’ par args[1]</a:t>
            </a:r>
            <a:endParaRPr lang="it-IT" dirty="0"/>
          </a:p>
        </p:txBody>
      </p:sp>
      <p:sp>
        <p:nvSpPr>
          <p:cNvPr id="4" name="Segnaposto numero diapositiva 3"/>
          <p:cNvSpPr>
            <a:spLocks noGrp="1"/>
          </p:cNvSpPr>
          <p:nvPr>
            <p:ph type="sldNum" sz="quarter" idx="10"/>
          </p:nvPr>
        </p:nvSpPr>
        <p:spPr/>
        <p:txBody>
          <a:bodyPr/>
          <a:lstStyle/>
          <a:p>
            <a:fld id="{15123AA4-9766-4324-B2E0-489B9B52DEBD}" type="slidenum">
              <a:rPr lang="it-IT" smtClean="0"/>
              <a:pPr/>
              <a:t>9</a:t>
            </a:fld>
            <a:endParaRPr lang="it-IT"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33A201B6-C8BF-4391-B446-7EA565117FF5}" type="datetime1">
              <a:rPr lang="it-IT" smtClean="0"/>
              <a:pPr/>
              <a:t>02/11/2017</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067F4CA-0CE4-4EE9-9601-E8C014E17130}" type="datetime1">
              <a:rPr lang="it-IT" smtClean="0"/>
              <a:pPr/>
              <a:t>02/11/2017</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D342696-4DFF-446A-9D58-7779DEA3312F}" type="datetime1">
              <a:rPr lang="it-IT" smtClean="0"/>
              <a:pPr/>
              <a:t>02/11/2017</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8906698-5E62-4C89-879E-32698AD07784}" type="datetime1">
              <a:rPr lang="it-IT" smtClean="0"/>
              <a:pPr/>
              <a:t>02/11/2017</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D545690F-0B3B-4D37-AA55-8DF630C0BEB0}" type="datetime1">
              <a:rPr lang="it-IT" smtClean="0"/>
              <a:pPr/>
              <a:t>02/11/2017</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49675BF0-C508-4938-8A37-5277A767725E}" type="datetime1">
              <a:rPr lang="it-IT" smtClean="0"/>
              <a:pPr/>
              <a:t>02/11/2017</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FBEC05B0-ED66-4742-ACBB-72A93C204E17}"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AF692E30-0487-4A06-BAC1-0D659A96376D}" type="datetime1">
              <a:rPr lang="it-IT" smtClean="0"/>
              <a:pPr/>
              <a:t>02/11/2017</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FBEC05B0-ED66-4742-ACBB-72A93C204E17}"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C246C2D5-74D0-4CB3-A3DA-7F0C4D8AF515}" type="datetime1">
              <a:rPr lang="it-IT" smtClean="0"/>
              <a:pPr/>
              <a:t>02/11/2017</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FBEC05B0-ED66-4742-ACBB-72A93C204E17}"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23B8B856-3122-4B29-97DD-44FAAE2A6571}" type="datetime1">
              <a:rPr lang="it-IT" smtClean="0"/>
              <a:pPr/>
              <a:t>02/11/2017</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FBEC05B0-ED66-4742-ACBB-72A93C204E17}"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E08A4125-0387-4214-821B-3A65B3F59BC0}" type="datetime1">
              <a:rPr lang="it-IT" smtClean="0"/>
              <a:pPr/>
              <a:t>02/11/2017</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FBEC05B0-ED66-4742-ACBB-72A93C204E17}"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F73CE949-39EF-4FFF-9EAA-4818056B7772}" type="datetime1">
              <a:rPr lang="it-IT" smtClean="0"/>
              <a:pPr/>
              <a:t>02/11/2017</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FBEC05B0-ED66-4742-ACBB-72A93C204E17}"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1946B-AAC6-46D3-8C29-9045A79C48BD}" type="datetime1">
              <a:rPr lang="it-IT" smtClean="0"/>
              <a:pPr/>
              <a:t>02/11/2017</a:t>
            </a:fld>
            <a:endParaRPr lang="it-IT" dirty="0"/>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EC05B0-ED66-4742-ACBB-72A93C204E17}" type="slidenum">
              <a:rPr lang="it-IT" smtClean="0"/>
              <a:pPr/>
              <a:t>‹N°›</a:t>
            </a:fld>
            <a:endParaRPr lang="it-I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bgroup.unimo.it/"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www.dbgroup.unimo.it/~nana/"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noChangeArrowheads="1"/>
          </p:cNvSpPr>
          <p:nvPr/>
        </p:nvSpPr>
        <p:spPr bwMode="auto">
          <a:xfrm>
            <a:off x="1066800" y="2362200"/>
            <a:ext cx="7162800" cy="1143000"/>
          </a:xfrm>
          <a:prstGeom prst="rect">
            <a:avLst/>
          </a:prstGeom>
          <a:noFill/>
          <a:ln w="9525">
            <a:noFill/>
            <a:round/>
            <a:headEnd/>
            <a:tailEnd/>
          </a:ln>
          <a:effectLst/>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400" b="1" dirty="0" smtClean="0">
                <a:solidFill>
                  <a:srgbClr val="3333FF"/>
                </a:solidFill>
                <a:effectLst>
                  <a:outerShdw blurRad="38100" dist="38100" dir="2700000" algn="tl">
                    <a:srgbClr val="C0C0C0"/>
                  </a:outerShdw>
                </a:effectLst>
                <a:latin typeface="Tahoma" pitchFamily="32" charset="0"/>
                <a:ea typeface="DejaVu Sans" charset="0"/>
                <a:cs typeface="DejaVu Sans" charset="0"/>
              </a:rPr>
              <a:t>Data Base  and JDBC</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400" b="1" dirty="0" smtClean="0">
                <a:solidFill>
                  <a:srgbClr val="3333FF"/>
                </a:solidFill>
                <a:effectLst>
                  <a:outerShdw blurRad="38100" dist="38100" dir="2700000" algn="tl">
                    <a:srgbClr val="C0C0C0"/>
                  </a:outerShdw>
                </a:effectLst>
                <a:latin typeface="Tahoma" pitchFamily="32" charset="0"/>
                <a:ea typeface="DejaVu Sans" charset="0"/>
                <a:cs typeface="DejaVu Sans" charset="0"/>
              </a:rPr>
              <a:t>(Java </a:t>
            </a:r>
            <a:r>
              <a:rPr lang="fr-FR" sz="2400" b="1" dirty="0" err="1" smtClean="0">
                <a:solidFill>
                  <a:srgbClr val="3333FF"/>
                </a:solidFill>
                <a:effectLst>
                  <a:outerShdw blurRad="38100" dist="38100" dir="2700000" algn="tl">
                    <a:srgbClr val="C0C0C0"/>
                  </a:outerShdw>
                </a:effectLst>
                <a:latin typeface="Tahoma" pitchFamily="32" charset="0"/>
                <a:ea typeface="DejaVu Sans" charset="0"/>
                <a:cs typeface="DejaVu Sans" charset="0"/>
              </a:rPr>
              <a:t>DataBase</a:t>
            </a:r>
            <a:r>
              <a:rPr lang="fr-FR" sz="2400" b="1" dirty="0" smtClean="0">
                <a:solidFill>
                  <a:srgbClr val="3333FF"/>
                </a:solidFill>
                <a:effectLst>
                  <a:outerShdw blurRad="38100" dist="38100" dir="2700000" algn="tl">
                    <a:srgbClr val="C0C0C0"/>
                  </a:outerShdw>
                </a:effectLst>
                <a:latin typeface="Tahoma" pitchFamily="32" charset="0"/>
                <a:ea typeface="DejaVu Sans" charset="0"/>
                <a:cs typeface="DejaVu Sans" charset="0"/>
              </a:rPr>
              <a:t> </a:t>
            </a:r>
            <a:r>
              <a:rPr lang="fr-FR" sz="2400" b="1" dirty="0" err="1" smtClean="0">
                <a:solidFill>
                  <a:srgbClr val="3333FF"/>
                </a:solidFill>
                <a:effectLst>
                  <a:outerShdw blurRad="38100" dist="38100" dir="2700000" algn="tl">
                    <a:srgbClr val="C0C0C0"/>
                  </a:outerShdw>
                </a:effectLst>
                <a:latin typeface="Tahoma" pitchFamily="32" charset="0"/>
                <a:ea typeface="DejaVu Sans" charset="0"/>
                <a:cs typeface="DejaVu Sans" charset="0"/>
              </a:rPr>
              <a:t>Connectivity</a:t>
            </a:r>
            <a:r>
              <a:rPr lang="fr-FR" sz="2400" b="1" dirty="0" smtClean="0">
                <a:solidFill>
                  <a:srgbClr val="3333FF"/>
                </a:solidFill>
                <a:effectLst>
                  <a:outerShdw blurRad="38100" dist="38100" dir="2700000" algn="tl">
                    <a:srgbClr val="C0C0C0"/>
                  </a:outerShdw>
                </a:effectLst>
                <a:latin typeface="Tahoma" pitchFamily="32" charset="0"/>
                <a:ea typeface="DejaVu Sans" charset="0"/>
                <a:cs typeface="DejaVu Sans" charset="0"/>
              </a:rPr>
              <a:t>)</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z="2400" b="1" dirty="0">
              <a:solidFill>
                <a:srgbClr val="3333FF"/>
              </a:solidFill>
              <a:effectLst>
                <a:outerShdw blurRad="38100" dist="38100" dir="2700000" algn="tl">
                  <a:srgbClr val="C0C0C0"/>
                </a:outerShdw>
              </a:effectLst>
              <a:latin typeface="Tahoma" pitchFamily="32" charset="0"/>
              <a:ea typeface="DejaVu Sans" charset="0"/>
              <a:cs typeface="DejaVu Sans" charset="0"/>
            </a:endParaRPr>
          </a:p>
        </p:txBody>
      </p:sp>
      <p:sp>
        <p:nvSpPr>
          <p:cNvPr id="9" name="Rectangle 2"/>
          <p:cNvSpPr>
            <a:spLocks noChangeArrowheads="1"/>
          </p:cNvSpPr>
          <p:nvPr/>
        </p:nvSpPr>
        <p:spPr bwMode="auto">
          <a:xfrm>
            <a:off x="1447800" y="609600"/>
            <a:ext cx="6400800" cy="1600200"/>
          </a:xfrm>
          <a:prstGeom prst="rect">
            <a:avLst/>
          </a:prstGeom>
          <a:noFill/>
          <a:ln w="9525">
            <a:noFill/>
            <a:round/>
            <a:headEnd/>
            <a:tailEnd/>
          </a:ln>
          <a:effectLst/>
        </p:spPr>
        <p:txBody>
          <a:bodyPr lIns="90000" tIns="46800" rIns="90000" bIns="46800"/>
          <a:lstStyle/>
          <a:p>
            <a:pPr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it-IT" sz="2400" i="1" dirty="0" smtClean="0">
                <a:solidFill>
                  <a:srgbClr val="3333FF"/>
                </a:solidFill>
                <a:latin typeface="Times New Roman" pitchFamily="16" charset="0"/>
                <a:ea typeface="DejaVu Sans" charset="0"/>
                <a:cs typeface="DejaVu Sans" charset="0"/>
              </a:rPr>
              <a:t>Technologie de l’information</a:t>
            </a:r>
            <a:endParaRPr lang="it-IT" sz="2400" i="1" dirty="0">
              <a:solidFill>
                <a:srgbClr val="3333FF"/>
              </a:solidFill>
              <a:latin typeface="Times New Roman" pitchFamily="16" charset="0"/>
              <a:ea typeface="DejaVu Sans" charset="0"/>
              <a:cs typeface="DejaVu Sans" charset="0"/>
            </a:endParaRPr>
          </a:p>
        </p:txBody>
      </p:sp>
      <p:sp>
        <p:nvSpPr>
          <p:cNvPr id="10" name="Line 3"/>
          <p:cNvSpPr>
            <a:spLocks noChangeShapeType="1"/>
          </p:cNvSpPr>
          <p:nvPr/>
        </p:nvSpPr>
        <p:spPr bwMode="auto">
          <a:xfrm>
            <a:off x="1676400" y="1571625"/>
            <a:ext cx="5867400" cy="1588"/>
          </a:xfrm>
          <a:prstGeom prst="line">
            <a:avLst/>
          </a:prstGeom>
          <a:noFill/>
          <a:ln w="25560">
            <a:solidFill>
              <a:srgbClr val="3333FF"/>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smtClean="0">
              <a:ln>
                <a:noFill/>
              </a:ln>
              <a:solidFill>
                <a:sysClr val="windowText" lastClr="000000"/>
              </a:solidFill>
              <a:effectLst/>
              <a:uLnTx/>
              <a:uFillTx/>
            </a:endParaRPr>
          </a:p>
        </p:txBody>
      </p:sp>
      <p:sp>
        <p:nvSpPr>
          <p:cNvPr id="11" name="Line 4"/>
          <p:cNvSpPr>
            <a:spLocks noChangeShapeType="1"/>
          </p:cNvSpPr>
          <p:nvPr/>
        </p:nvSpPr>
        <p:spPr bwMode="auto">
          <a:xfrm>
            <a:off x="762000" y="6019800"/>
            <a:ext cx="7696200" cy="1588"/>
          </a:xfrm>
          <a:prstGeom prst="line">
            <a:avLst/>
          </a:prstGeom>
          <a:noFill/>
          <a:ln w="25560">
            <a:solidFill>
              <a:srgbClr val="3333FF"/>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smtClean="0">
              <a:ln>
                <a:noFill/>
              </a:ln>
              <a:solidFill>
                <a:sysClr val="windowText" lastClr="000000"/>
              </a:solidFill>
              <a:effectLst/>
              <a:uLnTx/>
              <a:uFillTx/>
            </a:endParaRPr>
          </a:p>
        </p:txBody>
      </p:sp>
      <p:sp>
        <p:nvSpPr>
          <p:cNvPr id="12" name="Text Box 5"/>
          <p:cNvSpPr txBox="1">
            <a:spLocks noChangeArrowheads="1"/>
          </p:cNvSpPr>
          <p:nvPr/>
        </p:nvSpPr>
        <p:spPr bwMode="auto">
          <a:xfrm>
            <a:off x="3305175" y="6069013"/>
            <a:ext cx="3481388" cy="34073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1600" i="1" dirty="0">
              <a:solidFill>
                <a:srgbClr val="3333FF"/>
              </a:solidFill>
              <a:latin typeface="Arial" charset="0"/>
              <a:ea typeface="DejaVu Sans" charset="0"/>
              <a:cs typeface="DejaVu Sans" charset="0"/>
            </a:endParaRPr>
          </a:p>
        </p:txBody>
      </p:sp>
      <p:sp>
        <p:nvSpPr>
          <p:cNvPr id="13" name="Text Box 6"/>
          <p:cNvSpPr txBox="1">
            <a:spLocks noChangeArrowheads="1"/>
          </p:cNvSpPr>
          <p:nvPr/>
        </p:nvSpPr>
        <p:spPr bwMode="auto">
          <a:xfrm>
            <a:off x="1571625" y="3357562"/>
            <a:ext cx="6215063" cy="2556727"/>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3333FF"/>
              </a:solidFill>
              <a:latin typeface="Tahoma" pitchFamily="34" charset="0"/>
              <a:ea typeface="DejaVu Sans" charset="0"/>
              <a:cs typeface="Tahoma" pitchFamily="34" charset="0"/>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smtClean="0">
                <a:solidFill>
                  <a:srgbClr val="3333FF"/>
                </a:solidFill>
                <a:latin typeface="Tahoma" pitchFamily="34" charset="0"/>
                <a:ea typeface="DejaVu Sans" charset="0"/>
                <a:cs typeface="Tahoma" pitchFamily="34" charset="0"/>
              </a:rPr>
              <a:t>PhD.Ing.  </a:t>
            </a:r>
            <a:r>
              <a:rPr lang="it-IT" sz="2000" dirty="0">
                <a:solidFill>
                  <a:srgbClr val="3333FF"/>
                </a:solidFill>
                <a:latin typeface="Tahoma" pitchFamily="34" charset="0"/>
                <a:ea typeface="DejaVu Sans" charset="0"/>
                <a:cs typeface="Tahoma" pitchFamily="34" charset="0"/>
              </a:rPr>
              <a:t>Rodrigue Carlos Nana </a:t>
            </a:r>
            <a:r>
              <a:rPr lang="it-IT" sz="2000" dirty="0" smtClean="0">
                <a:solidFill>
                  <a:srgbClr val="3333FF"/>
                </a:solidFill>
                <a:latin typeface="Tahoma" pitchFamily="34" charset="0"/>
                <a:ea typeface="DejaVu Sans" charset="0"/>
                <a:cs typeface="Tahoma" pitchFamily="34" charset="0"/>
              </a:rPr>
              <a:t>Mbinkeu</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smtClean="0">
              <a:solidFill>
                <a:srgbClr val="3333FF"/>
              </a:solidFill>
              <a:latin typeface="Tahoma" pitchFamily="34" charset="0"/>
              <a:ea typeface="DejaVu Sans" charset="0"/>
              <a:cs typeface="Tahoma" pitchFamily="34" charset="0"/>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smtClean="0">
                <a:latin typeface="Tahoma" pitchFamily="34" charset="0"/>
                <a:ea typeface="DejaVu Sans" charset="0"/>
                <a:cs typeface="Tahoma" pitchFamily="34" charset="0"/>
              </a:rPr>
              <a:t>Member of DBgroup, University of Modena, Italy</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smtClean="0">
                <a:latin typeface="Tahoma" pitchFamily="34" charset="0"/>
                <a:ea typeface="DejaVu Sans" charset="0"/>
                <a:cs typeface="Tahoma" pitchFamily="34" charset="0"/>
                <a:hlinkClick r:id="rId3"/>
              </a:rPr>
              <a:t>www.dbgroup.unimo.it</a:t>
            </a:r>
            <a:endParaRPr lang="it-IT" sz="2000" dirty="0" smtClean="0">
              <a:latin typeface="Tahoma" pitchFamily="34" charset="0"/>
              <a:ea typeface="DejaVu Sans" charset="0"/>
              <a:cs typeface="Tahoma" pitchFamily="34" charset="0"/>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smtClean="0">
              <a:latin typeface="Tahoma" pitchFamily="34" charset="0"/>
              <a:ea typeface="DejaVu Sans" charset="0"/>
              <a:cs typeface="Tahoma" pitchFamily="34" charset="0"/>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smtClean="0">
                <a:latin typeface="Tahoma" pitchFamily="34" charset="0"/>
                <a:ea typeface="DejaVu Sans" charset="0"/>
                <a:cs typeface="Tahoma" pitchFamily="34" charset="0"/>
              </a:rPr>
              <a:t>Personnal’s page: </a:t>
            </a:r>
            <a:r>
              <a:rPr lang="it-IT" sz="2000" u="sng" dirty="0" smtClean="0">
                <a:hlinkClick r:id="rId4"/>
              </a:rPr>
              <a:t>http://www.dbgroup.unimo.it/~nana/</a:t>
            </a:r>
            <a:endParaRPr lang="it-IT" sz="2000" dirty="0">
              <a:latin typeface="Tahoma" pitchFamily="34" charset="0"/>
              <a:ea typeface="DejaVu Sans" charset="0"/>
              <a:cs typeface="Tahoma" pitchFamily="34" charset="0"/>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3333FF"/>
              </a:solidFill>
              <a:latin typeface="Arial" charset="0"/>
              <a:ea typeface="DejaVu Sans" charset="0"/>
              <a:cs typeface="DejaVu Sans" charset="0"/>
            </a:endParaRPr>
          </a:p>
        </p:txBody>
      </p:sp>
      <p:sp>
        <p:nvSpPr>
          <p:cNvPr id="14" name="Segnaposto data 13"/>
          <p:cNvSpPr>
            <a:spLocks noGrp="1"/>
          </p:cNvSpPr>
          <p:nvPr>
            <p:ph type="dt" sz="half" idx="10"/>
          </p:nvPr>
        </p:nvSpPr>
        <p:spPr/>
        <p:txBody>
          <a:bodyPr/>
          <a:lstStyle/>
          <a:p>
            <a:fld id="{211858BB-3785-41DB-A1F0-D3FD8A70F818}" type="datetime1">
              <a:rPr lang="it-IT" smtClean="0"/>
              <a:pPr/>
              <a:t>02/11/2017</a:t>
            </a:fld>
            <a:endParaRPr lang="it-IT" dirty="0"/>
          </a:p>
        </p:txBody>
      </p:sp>
      <p:sp>
        <p:nvSpPr>
          <p:cNvPr id="15" name="Segnaposto numero diapositiva 14"/>
          <p:cNvSpPr>
            <a:spLocks noGrp="1"/>
          </p:cNvSpPr>
          <p:nvPr>
            <p:ph type="sldNum" sz="quarter" idx="12"/>
          </p:nvPr>
        </p:nvSpPr>
        <p:spPr/>
        <p:txBody>
          <a:bodyPr/>
          <a:lstStyle/>
          <a:p>
            <a:fld id="{FBEC05B0-ED66-4742-ACBB-72A93C204E17}" type="slidenum">
              <a:rPr lang="it-IT" smtClean="0"/>
              <a:pPr/>
              <a:t>1</a:t>
            </a:fld>
            <a:endParaRPr lang="it-I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Using JDBC in General(8)</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5878532"/>
          </a:xfrm>
          <a:prstGeom prst="rect">
            <a:avLst/>
          </a:prstGeom>
          <a:noFill/>
        </p:spPr>
        <p:txBody>
          <a:bodyPr wrap="square" rtlCol="0">
            <a:spAutoFit/>
          </a:bodyPr>
          <a:lstStyle/>
          <a:p>
            <a:pPr algn="ctr"/>
            <a:r>
              <a:rPr lang="en-US" b="1" dirty="0" smtClean="0">
                <a:solidFill>
                  <a:srgbClr val="0066FF"/>
                </a:solidFill>
              </a:rPr>
              <a:t>Process the Results</a:t>
            </a:r>
          </a:p>
          <a:p>
            <a:pPr algn="ctr"/>
            <a:endParaRPr lang="en-US" sz="1000" b="1" dirty="0" smtClean="0">
              <a:solidFill>
                <a:srgbClr val="0066FF"/>
              </a:solidFill>
            </a:endParaRPr>
          </a:p>
          <a:p>
            <a:pPr algn="just"/>
            <a:r>
              <a:rPr lang="en-US" sz="1600" dirty="0" smtClean="0"/>
              <a:t>The simplest way to handle the results is to use </a:t>
            </a:r>
            <a:r>
              <a:rPr lang="en-US" sz="1600" dirty="0" smtClean="0">
                <a:solidFill>
                  <a:srgbClr val="7030A0"/>
                </a:solidFill>
              </a:rPr>
              <a:t>the next method of </a:t>
            </a:r>
            <a:r>
              <a:rPr lang="en-US" sz="1600" dirty="0" err="1" smtClean="0">
                <a:solidFill>
                  <a:srgbClr val="7030A0"/>
                </a:solidFill>
              </a:rPr>
              <a:t>ResultSet</a:t>
            </a:r>
            <a:r>
              <a:rPr lang="en-US" sz="1600" dirty="0" smtClean="0">
                <a:solidFill>
                  <a:srgbClr val="7030A0"/>
                </a:solidFill>
              </a:rPr>
              <a:t> </a:t>
            </a:r>
            <a:r>
              <a:rPr lang="en-US" sz="1600" dirty="0" smtClean="0"/>
              <a:t>to move through the table a row at a time. Within a row, </a:t>
            </a:r>
            <a:r>
              <a:rPr lang="en-US" sz="1600" dirty="0" err="1" smtClean="0"/>
              <a:t>ResultSet</a:t>
            </a:r>
            <a:r>
              <a:rPr lang="en-US" sz="1600" dirty="0" smtClean="0"/>
              <a:t> provides various </a:t>
            </a:r>
            <a:r>
              <a:rPr lang="en-US" sz="1600" b="1" dirty="0" err="1" smtClean="0"/>
              <a:t>getXxx</a:t>
            </a:r>
            <a:r>
              <a:rPr lang="en-US" sz="1600" b="1" dirty="0" smtClean="0"/>
              <a:t> methods </a:t>
            </a:r>
            <a:r>
              <a:rPr lang="en-US" sz="1600" dirty="0" smtClean="0"/>
              <a:t>that take </a:t>
            </a:r>
            <a:r>
              <a:rPr lang="en-US" sz="1600" dirty="0" smtClean="0">
                <a:solidFill>
                  <a:srgbClr val="C00000"/>
                </a:solidFill>
              </a:rPr>
              <a:t>a column name or column index as an argument and return the result in a variety of different Java types</a:t>
            </a:r>
            <a:r>
              <a:rPr lang="en-US" sz="1600" dirty="0" smtClean="0"/>
              <a:t>. For instance, use </a:t>
            </a:r>
            <a:r>
              <a:rPr lang="en-US" sz="1600" dirty="0" err="1" smtClean="0"/>
              <a:t>getInt</a:t>
            </a:r>
            <a:r>
              <a:rPr lang="en-US" sz="1600" dirty="0" smtClean="0"/>
              <a:t> if the value should be an integer, </a:t>
            </a:r>
            <a:r>
              <a:rPr lang="en-US" sz="1600" dirty="0" err="1" smtClean="0"/>
              <a:t>getString</a:t>
            </a:r>
            <a:r>
              <a:rPr lang="en-US" sz="1600" dirty="0" smtClean="0"/>
              <a:t> for a String, and so on for most other data types. If you just want to display the results, you can use </a:t>
            </a:r>
            <a:r>
              <a:rPr lang="en-US" sz="1600" dirty="0" err="1" smtClean="0"/>
              <a:t>getString</a:t>
            </a:r>
            <a:r>
              <a:rPr lang="en-US" sz="1600" dirty="0" smtClean="0"/>
              <a:t> for most of the column types. However, if you use the version of </a:t>
            </a:r>
            <a:r>
              <a:rPr lang="en-US" sz="1600" dirty="0" err="1" smtClean="0"/>
              <a:t>getXxx</a:t>
            </a:r>
            <a:r>
              <a:rPr lang="en-US" sz="1600" dirty="0" smtClean="0"/>
              <a:t> that takes a column index (rather than a column name), </a:t>
            </a:r>
            <a:r>
              <a:rPr lang="en-US" sz="1600" b="1" dirty="0" smtClean="0"/>
              <a:t>note that columns are indexed starting at 1</a:t>
            </a:r>
            <a:r>
              <a:rPr lang="en-US" sz="1600" dirty="0" smtClean="0"/>
              <a:t> (following the SQL convention), not at 0 as with arrays, vectors, and most other data structures in the Java programming language.</a:t>
            </a:r>
          </a:p>
          <a:p>
            <a:pPr algn="just"/>
            <a:endParaRPr lang="en-US" sz="1000" dirty="0" smtClean="0">
              <a:latin typeface="Tahoma" pitchFamily="34" charset="0"/>
              <a:cs typeface="Tahoma" pitchFamily="34" charset="0"/>
            </a:endParaRPr>
          </a:p>
          <a:p>
            <a:pPr algn="just"/>
            <a:r>
              <a:rPr lang="en-US" sz="1600" dirty="0" smtClean="0">
                <a:latin typeface="Tahoma" pitchFamily="34" charset="0"/>
                <a:cs typeface="Tahoma" pitchFamily="34" charset="0"/>
              </a:rPr>
              <a:t>Here is an example that prints the values of the first two columns and the first name and last name, for all rows of a </a:t>
            </a:r>
            <a:r>
              <a:rPr lang="en-US" sz="1600" dirty="0" err="1" smtClean="0">
                <a:latin typeface="Tahoma" pitchFamily="34" charset="0"/>
                <a:cs typeface="Tahoma" pitchFamily="34" charset="0"/>
              </a:rPr>
              <a:t>ResultSet</a:t>
            </a:r>
            <a:r>
              <a:rPr lang="en-US" sz="1600" dirty="0" smtClean="0">
                <a:latin typeface="Tahoma" pitchFamily="34" charset="0"/>
                <a:cs typeface="Tahoma" pitchFamily="34" charset="0"/>
              </a:rPr>
              <a:t>.</a:t>
            </a:r>
          </a:p>
          <a:p>
            <a:pPr algn="just"/>
            <a:endParaRPr lang="en-US" sz="1000" dirty="0" smtClean="0">
              <a:latin typeface="Tahoma" pitchFamily="34" charset="0"/>
              <a:cs typeface="Tahoma" pitchFamily="34" charset="0"/>
            </a:endParaRPr>
          </a:p>
          <a:p>
            <a:pPr algn="just"/>
            <a:r>
              <a:rPr lang="en-US" sz="1600" dirty="0" smtClean="0">
                <a:solidFill>
                  <a:srgbClr val="7030A0"/>
                </a:solidFill>
                <a:latin typeface="Tahoma" pitchFamily="34" charset="0"/>
                <a:cs typeface="Tahoma" pitchFamily="34" charset="0"/>
              </a:rPr>
              <a:t>while(</a:t>
            </a:r>
            <a:r>
              <a:rPr lang="en-US" sz="1600" dirty="0" err="1" smtClean="0">
                <a:solidFill>
                  <a:srgbClr val="7030A0"/>
                </a:solidFill>
                <a:latin typeface="Tahoma" pitchFamily="34" charset="0"/>
                <a:cs typeface="Tahoma" pitchFamily="34" charset="0"/>
              </a:rPr>
              <a:t>resultSet.next</a:t>
            </a:r>
            <a:r>
              <a:rPr lang="en-US" sz="1600" dirty="0" smtClean="0">
                <a:solidFill>
                  <a:srgbClr val="7030A0"/>
                </a:solidFill>
                <a:latin typeface="Tahoma" pitchFamily="34" charset="0"/>
                <a:cs typeface="Tahoma" pitchFamily="34" charset="0"/>
              </a:rPr>
              <a:t>()) {</a:t>
            </a:r>
          </a:p>
          <a:p>
            <a:pPr algn="just"/>
            <a:endParaRPr lang="en-US" sz="1000" dirty="0" smtClean="0">
              <a:solidFill>
                <a:srgbClr val="7030A0"/>
              </a:solidFill>
              <a:latin typeface="Tahoma" pitchFamily="34" charset="0"/>
              <a:cs typeface="Tahoma" pitchFamily="34" charset="0"/>
            </a:endParaRPr>
          </a:p>
          <a:p>
            <a:pPr algn="just"/>
            <a:r>
              <a:rPr lang="en-US" sz="1600" dirty="0" smtClean="0">
                <a:solidFill>
                  <a:srgbClr val="7030A0"/>
                </a:solidFill>
                <a:latin typeface="Tahoma" pitchFamily="34" charset="0"/>
                <a:cs typeface="Tahoma" pitchFamily="34" charset="0"/>
              </a:rPr>
              <a:t>  </a:t>
            </a:r>
            <a:r>
              <a:rPr lang="en-US" sz="1600" dirty="0" err="1" smtClean="0">
                <a:solidFill>
                  <a:srgbClr val="7030A0"/>
                </a:solidFill>
                <a:latin typeface="Tahoma" pitchFamily="34" charset="0"/>
                <a:cs typeface="Tahoma" pitchFamily="34" charset="0"/>
              </a:rPr>
              <a:t>System.out.println</a:t>
            </a:r>
            <a:r>
              <a:rPr lang="en-US" sz="1600" dirty="0" smtClean="0">
                <a:solidFill>
                  <a:srgbClr val="7030A0"/>
                </a:solidFill>
                <a:latin typeface="Tahoma" pitchFamily="34" charset="0"/>
                <a:cs typeface="Tahoma" pitchFamily="34" charset="0"/>
              </a:rPr>
              <a:t>(</a:t>
            </a:r>
            <a:r>
              <a:rPr lang="en-US" sz="1600" dirty="0" err="1" smtClean="0">
                <a:solidFill>
                  <a:srgbClr val="7030A0"/>
                </a:solidFill>
                <a:latin typeface="Tahoma" pitchFamily="34" charset="0"/>
                <a:cs typeface="Tahoma" pitchFamily="34" charset="0"/>
              </a:rPr>
              <a:t>resultSet.getString</a:t>
            </a:r>
            <a:r>
              <a:rPr lang="en-US" sz="1600" dirty="0" smtClean="0">
                <a:solidFill>
                  <a:srgbClr val="7030A0"/>
                </a:solidFill>
                <a:latin typeface="Tahoma" pitchFamily="34" charset="0"/>
                <a:cs typeface="Tahoma" pitchFamily="34" charset="0"/>
              </a:rPr>
              <a:t>(1) + " " +</a:t>
            </a:r>
          </a:p>
          <a:p>
            <a:pPr algn="just"/>
            <a:r>
              <a:rPr lang="en-US" sz="1600" dirty="0" smtClean="0">
                <a:solidFill>
                  <a:srgbClr val="7030A0"/>
                </a:solidFill>
                <a:latin typeface="Tahoma" pitchFamily="34" charset="0"/>
                <a:cs typeface="Tahoma" pitchFamily="34" charset="0"/>
              </a:rPr>
              <a:t>                     </a:t>
            </a:r>
            <a:r>
              <a:rPr lang="en-US" sz="1600" dirty="0" err="1" smtClean="0">
                <a:solidFill>
                  <a:srgbClr val="7030A0"/>
                </a:solidFill>
                <a:latin typeface="Tahoma" pitchFamily="34" charset="0"/>
                <a:cs typeface="Tahoma" pitchFamily="34" charset="0"/>
              </a:rPr>
              <a:t>resultSet.getString</a:t>
            </a:r>
            <a:r>
              <a:rPr lang="en-US" sz="1600" dirty="0" smtClean="0">
                <a:solidFill>
                  <a:srgbClr val="7030A0"/>
                </a:solidFill>
                <a:latin typeface="Tahoma" pitchFamily="34" charset="0"/>
                <a:cs typeface="Tahoma" pitchFamily="34" charset="0"/>
              </a:rPr>
              <a:t>(2) + " " +</a:t>
            </a:r>
          </a:p>
          <a:p>
            <a:pPr algn="just"/>
            <a:r>
              <a:rPr lang="en-US" sz="1600" dirty="0" smtClean="0">
                <a:solidFill>
                  <a:srgbClr val="7030A0"/>
                </a:solidFill>
                <a:latin typeface="Tahoma" pitchFamily="34" charset="0"/>
                <a:cs typeface="Tahoma" pitchFamily="34" charset="0"/>
              </a:rPr>
              <a:t>                     </a:t>
            </a:r>
            <a:r>
              <a:rPr lang="en-US" sz="1600" dirty="0" err="1" smtClean="0">
                <a:solidFill>
                  <a:srgbClr val="7030A0"/>
                </a:solidFill>
                <a:latin typeface="Tahoma" pitchFamily="34" charset="0"/>
                <a:cs typeface="Tahoma" pitchFamily="34" charset="0"/>
              </a:rPr>
              <a:t>resultSet.getString</a:t>
            </a:r>
            <a:r>
              <a:rPr lang="en-US" sz="1600" dirty="0" smtClean="0">
                <a:solidFill>
                  <a:srgbClr val="7030A0"/>
                </a:solidFill>
                <a:latin typeface="Tahoma" pitchFamily="34" charset="0"/>
                <a:cs typeface="Tahoma" pitchFamily="34" charset="0"/>
              </a:rPr>
              <a:t>("</a:t>
            </a:r>
            <a:r>
              <a:rPr lang="en-US" sz="1600" dirty="0" err="1" smtClean="0">
                <a:solidFill>
                  <a:srgbClr val="7030A0"/>
                </a:solidFill>
                <a:latin typeface="Tahoma" pitchFamily="34" charset="0"/>
                <a:cs typeface="Tahoma" pitchFamily="34" charset="0"/>
              </a:rPr>
              <a:t>firstname</a:t>
            </a:r>
            <a:r>
              <a:rPr lang="en-US" sz="1600" dirty="0" smtClean="0">
                <a:solidFill>
                  <a:srgbClr val="7030A0"/>
                </a:solidFill>
                <a:latin typeface="Tahoma" pitchFamily="34" charset="0"/>
                <a:cs typeface="Tahoma" pitchFamily="34" charset="0"/>
              </a:rPr>
              <a:t>") + "  "</a:t>
            </a:r>
          </a:p>
          <a:p>
            <a:pPr algn="just"/>
            <a:r>
              <a:rPr lang="en-US" sz="1600" dirty="0" smtClean="0">
                <a:solidFill>
                  <a:srgbClr val="7030A0"/>
                </a:solidFill>
                <a:latin typeface="Tahoma" pitchFamily="34" charset="0"/>
                <a:cs typeface="Tahoma" pitchFamily="34" charset="0"/>
              </a:rPr>
              <a:t>                     </a:t>
            </a:r>
            <a:r>
              <a:rPr lang="en-US" sz="1600" dirty="0" err="1" smtClean="0">
                <a:solidFill>
                  <a:srgbClr val="7030A0"/>
                </a:solidFill>
                <a:latin typeface="Tahoma" pitchFamily="34" charset="0"/>
                <a:cs typeface="Tahoma" pitchFamily="34" charset="0"/>
              </a:rPr>
              <a:t>resultSet.getString</a:t>
            </a:r>
            <a:r>
              <a:rPr lang="en-US" sz="1600" dirty="0" smtClean="0">
                <a:solidFill>
                  <a:srgbClr val="7030A0"/>
                </a:solidFill>
                <a:latin typeface="Tahoma" pitchFamily="34" charset="0"/>
                <a:cs typeface="Tahoma" pitchFamily="34" charset="0"/>
              </a:rPr>
              <a:t>("</a:t>
            </a:r>
            <a:r>
              <a:rPr lang="en-US" sz="1600" dirty="0" err="1" smtClean="0">
                <a:solidFill>
                  <a:srgbClr val="7030A0"/>
                </a:solidFill>
                <a:latin typeface="Tahoma" pitchFamily="34" charset="0"/>
                <a:cs typeface="Tahoma" pitchFamily="34" charset="0"/>
              </a:rPr>
              <a:t>lastname</a:t>
            </a:r>
            <a:r>
              <a:rPr lang="en-US" sz="1600" dirty="0" smtClean="0">
                <a:solidFill>
                  <a:srgbClr val="7030A0"/>
                </a:solidFill>
                <a:latin typeface="Tahoma" pitchFamily="34" charset="0"/>
                <a:cs typeface="Tahoma" pitchFamily="34" charset="0"/>
              </a:rPr>
              <a:t>"));</a:t>
            </a:r>
          </a:p>
          <a:p>
            <a:pPr algn="just"/>
            <a:endParaRPr lang="en-US" sz="1000" dirty="0" smtClean="0">
              <a:solidFill>
                <a:srgbClr val="7030A0"/>
              </a:solidFill>
              <a:latin typeface="Tahoma" pitchFamily="34" charset="0"/>
              <a:cs typeface="Tahoma" pitchFamily="34" charset="0"/>
            </a:endParaRPr>
          </a:p>
          <a:p>
            <a:pPr algn="just"/>
            <a:r>
              <a:rPr lang="en-US" sz="1600" dirty="0" smtClean="0">
                <a:solidFill>
                  <a:srgbClr val="7030A0"/>
                </a:solidFill>
                <a:latin typeface="Tahoma" pitchFamily="34" charset="0"/>
                <a:cs typeface="Tahoma" pitchFamily="34" charset="0"/>
              </a:rPr>
              <a:t>}</a:t>
            </a:r>
          </a:p>
          <a:p>
            <a:pPr algn="just"/>
            <a:endParaRPr lang="en-US" sz="1000" dirty="0" smtClean="0">
              <a:solidFill>
                <a:srgbClr val="7030A0"/>
              </a:solidFill>
              <a:latin typeface="Tahoma" pitchFamily="34" charset="0"/>
              <a:cs typeface="Tahoma" pitchFamily="34" charset="0"/>
            </a:endParaRPr>
          </a:p>
          <a:p>
            <a:pPr algn="just"/>
            <a:r>
              <a:rPr lang="en-US" sz="1400" b="1" dirty="0" smtClean="0">
                <a:latin typeface="Tahoma" pitchFamily="34" charset="0"/>
                <a:cs typeface="Tahoma" pitchFamily="34" charset="0"/>
              </a:rPr>
              <a:t>NB: </a:t>
            </a:r>
            <a:r>
              <a:rPr lang="en-US" sz="1400" dirty="0" smtClean="0">
                <a:latin typeface="Tahoma" pitchFamily="34" charset="0"/>
                <a:cs typeface="Tahoma" pitchFamily="34" charset="0"/>
              </a:rPr>
              <a:t>We suggest that when you access the columns of a </a:t>
            </a:r>
            <a:r>
              <a:rPr lang="en-US" sz="1400" dirty="0" err="1" smtClean="0">
                <a:latin typeface="Tahoma" pitchFamily="34" charset="0"/>
                <a:cs typeface="Tahoma" pitchFamily="34" charset="0"/>
              </a:rPr>
              <a:t>ResultSet</a:t>
            </a:r>
            <a:r>
              <a:rPr lang="en-US" sz="1400" dirty="0" smtClean="0">
                <a:latin typeface="Tahoma" pitchFamily="34" charset="0"/>
                <a:cs typeface="Tahoma" pitchFamily="34" charset="0"/>
              </a:rPr>
              <a:t>, you use the column name instead of the column index. That way, if the column structure of the table changes, the code interacting with the </a:t>
            </a:r>
            <a:r>
              <a:rPr lang="en-US" sz="1400" dirty="0" err="1" smtClean="0">
                <a:latin typeface="Tahoma" pitchFamily="34" charset="0"/>
                <a:cs typeface="Tahoma" pitchFamily="34" charset="0"/>
              </a:rPr>
              <a:t>ResultSet</a:t>
            </a:r>
            <a:r>
              <a:rPr lang="en-US" sz="1400" dirty="0" smtClean="0">
                <a:latin typeface="Tahoma" pitchFamily="34" charset="0"/>
                <a:cs typeface="Tahoma" pitchFamily="34" charset="0"/>
              </a:rPr>
              <a:t> will be less likely to fail.</a:t>
            </a:r>
            <a:endParaRPr lang="it-IT" sz="1400" dirty="0" smtClean="0">
              <a:latin typeface="Tahoma" pitchFamily="34" charset="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10</a:t>
            </a:fld>
            <a:endParaRPr lang="it-IT"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Using JDBC in General(9)</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5693866"/>
          </a:xfrm>
          <a:prstGeom prst="rect">
            <a:avLst/>
          </a:prstGeom>
          <a:noFill/>
        </p:spPr>
        <p:txBody>
          <a:bodyPr wrap="square" rtlCol="0">
            <a:spAutoFit/>
          </a:bodyPr>
          <a:lstStyle/>
          <a:p>
            <a:pPr algn="just"/>
            <a:r>
              <a:rPr lang="en-US" dirty="0" smtClean="0"/>
              <a:t>The following list summarizes useful </a:t>
            </a:r>
            <a:r>
              <a:rPr lang="en-US" dirty="0" err="1" smtClean="0"/>
              <a:t>ResultSet</a:t>
            </a:r>
            <a:r>
              <a:rPr lang="en-US" dirty="0" smtClean="0"/>
              <a:t> methods.</a:t>
            </a:r>
          </a:p>
          <a:p>
            <a:pPr algn="just"/>
            <a:endParaRPr lang="en-US" dirty="0" smtClean="0"/>
          </a:p>
          <a:p>
            <a:pPr algn="just"/>
            <a:r>
              <a:rPr lang="en-US" dirty="0" smtClean="0"/>
              <a:t>• </a:t>
            </a:r>
            <a:r>
              <a:rPr lang="en-US" b="1" dirty="0" smtClean="0"/>
              <a:t>next/previous. </a:t>
            </a:r>
            <a:r>
              <a:rPr lang="en-US" dirty="0" smtClean="0"/>
              <a:t>Moves the cursor to the next (any JDBC version) or previous (JDBC version 2.0 or later) row in the </a:t>
            </a:r>
            <a:r>
              <a:rPr lang="en-US" dirty="0" err="1" smtClean="0"/>
              <a:t>ResultSet</a:t>
            </a:r>
            <a:r>
              <a:rPr lang="en-US" dirty="0" smtClean="0"/>
              <a:t>, respectively. </a:t>
            </a:r>
          </a:p>
          <a:p>
            <a:pPr algn="just"/>
            <a:endParaRPr lang="en-US" sz="1000" dirty="0" smtClean="0"/>
          </a:p>
          <a:p>
            <a:pPr algn="just"/>
            <a:r>
              <a:rPr lang="en-US" dirty="0" smtClean="0"/>
              <a:t>• </a:t>
            </a:r>
            <a:r>
              <a:rPr lang="en-US" b="1" dirty="0" smtClean="0"/>
              <a:t>relative/absolute. </a:t>
            </a:r>
            <a:r>
              <a:rPr lang="en-US" dirty="0" smtClean="0"/>
              <a:t>The relative method moves the cursor a relative number of rows, either positive (up) or negative (down). The absolute method moves the cursor to the given row number. If the absolute value is negative, the cursor is positioned relative to the end of the </a:t>
            </a:r>
            <a:r>
              <a:rPr lang="en-US" dirty="0" err="1" smtClean="0"/>
              <a:t>ResultSet</a:t>
            </a:r>
            <a:r>
              <a:rPr lang="en-US" dirty="0" smtClean="0"/>
              <a:t> (JDBC 2.0).</a:t>
            </a:r>
          </a:p>
          <a:p>
            <a:pPr algn="just"/>
            <a:endParaRPr lang="en-US" sz="1000" dirty="0" smtClean="0"/>
          </a:p>
          <a:p>
            <a:pPr algn="just"/>
            <a:r>
              <a:rPr lang="en-US" dirty="0" smtClean="0"/>
              <a:t>• </a:t>
            </a:r>
            <a:r>
              <a:rPr lang="en-US" b="1" dirty="0" err="1" smtClean="0"/>
              <a:t>getXxx</a:t>
            </a:r>
            <a:r>
              <a:rPr lang="en-US" b="1" dirty="0" smtClean="0"/>
              <a:t>. </a:t>
            </a:r>
            <a:r>
              <a:rPr lang="en-US" dirty="0" smtClean="0"/>
              <a:t>Returns the value from the column specified by the column name or column index as an Xxx Java type (see </a:t>
            </a:r>
            <a:r>
              <a:rPr lang="en-US" dirty="0" err="1" smtClean="0"/>
              <a:t>java.sql.Types</a:t>
            </a:r>
            <a:r>
              <a:rPr lang="en-US" dirty="0" smtClean="0"/>
              <a:t>). Can return 0 or null if the value is an SQL NULL.</a:t>
            </a:r>
          </a:p>
          <a:p>
            <a:pPr algn="just"/>
            <a:endParaRPr lang="en-US" sz="1000" dirty="0" smtClean="0"/>
          </a:p>
          <a:p>
            <a:pPr algn="just"/>
            <a:r>
              <a:rPr lang="en-US" dirty="0" smtClean="0"/>
              <a:t>• </a:t>
            </a:r>
            <a:r>
              <a:rPr lang="en-US" b="1" dirty="0" err="1" smtClean="0"/>
              <a:t>wasNull</a:t>
            </a:r>
            <a:r>
              <a:rPr lang="en-US" b="1" dirty="0" smtClean="0"/>
              <a:t>. </a:t>
            </a:r>
            <a:r>
              <a:rPr lang="en-US" dirty="0" smtClean="0"/>
              <a:t>Checks whether the last </a:t>
            </a:r>
            <a:r>
              <a:rPr lang="en-US" dirty="0" err="1" smtClean="0"/>
              <a:t>getXxx</a:t>
            </a:r>
            <a:r>
              <a:rPr lang="en-US" dirty="0" smtClean="0"/>
              <a:t> read was an SQL NULL. This check is important if the column type is a primitive (</a:t>
            </a:r>
            <a:r>
              <a:rPr lang="en-US" dirty="0" err="1" smtClean="0"/>
              <a:t>int</a:t>
            </a:r>
            <a:r>
              <a:rPr lang="en-US" dirty="0" smtClean="0"/>
              <a:t>, float, etc.) and the value in the database is 0. A zero value would be indistinguishable from a database value of NULL, which is also returned as a 0. If the column type is an object (String, Date, etc.), you can simply compare the return value to null.</a:t>
            </a:r>
          </a:p>
          <a:p>
            <a:pPr algn="just"/>
            <a:endParaRPr lang="en-US" sz="1000" dirty="0" smtClean="0"/>
          </a:p>
          <a:p>
            <a:pPr algn="just"/>
            <a:r>
              <a:rPr lang="en-US" dirty="0" smtClean="0"/>
              <a:t>• </a:t>
            </a:r>
            <a:r>
              <a:rPr lang="en-US" b="1" dirty="0" err="1" smtClean="0"/>
              <a:t>findColumn</a:t>
            </a:r>
            <a:r>
              <a:rPr lang="en-US" b="1" dirty="0" smtClean="0"/>
              <a:t>. </a:t>
            </a:r>
            <a:r>
              <a:rPr lang="en-US" dirty="0" smtClean="0"/>
              <a:t>Returns the index in the </a:t>
            </a:r>
            <a:r>
              <a:rPr lang="en-US" dirty="0" err="1" smtClean="0"/>
              <a:t>ResultSet</a:t>
            </a:r>
            <a:r>
              <a:rPr lang="en-US" dirty="0" smtClean="0"/>
              <a:t> corresponding to the specified column name.</a:t>
            </a:r>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11</a:t>
            </a:fld>
            <a:endParaRPr lang="it-IT"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Using JDBC in General(10)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5909310"/>
          </a:xfrm>
          <a:prstGeom prst="rect">
            <a:avLst/>
          </a:prstGeom>
          <a:noFill/>
        </p:spPr>
        <p:txBody>
          <a:bodyPr wrap="square" rtlCol="0">
            <a:spAutoFit/>
          </a:bodyPr>
          <a:lstStyle/>
          <a:p>
            <a:pPr algn="just"/>
            <a:r>
              <a:rPr lang="en-US" sz="1600" dirty="0" smtClean="0">
                <a:cs typeface="Tahoma" pitchFamily="34" charset="0"/>
              </a:rPr>
              <a:t>• </a:t>
            </a:r>
            <a:r>
              <a:rPr lang="en-US" sz="1600" b="1" dirty="0" err="1" smtClean="0">
                <a:cs typeface="Tahoma" pitchFamily="34" charset="0"/>
              </a:rPr>
              <a:t>getRow</a:t>
            </a:r>
            <a:r>
              <a:rPr lang="en-US" sz="1600" b="1" dirty="0" smtClean="0">
                <a:cs typeface="Tahoma" pitchFamily="34" charset="0"/>
              </a:rPr>
              <a:t>. </a:t>
            </a:r>
            <a:r>
              <a:rPr lang="en-US" sz="1600" dirty="0" smtClean="0">
                <a:cs typeface="Tahoma" pitchFamily="34" charset="0"/>
              </a:rPr>
              <a:t>Returns the current row number, with the first row starting at 1 (JDBC 2.0).</a:t>
            </a:r>
          </a:p>
          <a:p>
            <a:pPr algn="just"/>
            <a:endParaRPr lang="en-US" sz="1000" dirty="0" smtClean="0">
              <a:cs typeface="Tahoma" pitchFamily="34" charset="0"/>
            </a:endParaRPr>
          </a:p>
          <a:p>
            <a:pPr algn="just"/>
            <a:r>
              <a:rPr lang="en-US" sz="1600" dirty="0" smtClean="0">
                <a:cs typeface="Tahoma" pitchFamily="34" charset="0"/>
              </a:rPr>
              <a:t>• </a:t>
            </a:r>
            <a:r>
              <a:rPr lang="en-US" sz="1600" b="1" dirty="0" err="1" smtClean="0">
                <a:cs typeface="Tahoma" pitchFamily="34" charset="0"/>
              </a:rPr>
              <a:t>getMetaData</a:t>
            </a:r>
            <a:r>
              <a:rPr lang="en-US" sz="1600" b="1" dirty="0" smtClean="0">
                <a:cs typeface="Tahoma" pitchFamily="34" charset="0"/>
              </a:rPr>
              <a:t>. </a:t>
            </a:r>
            <a:r>
              <a:rPr lang="en-US" sz="1600" dirty="0" smtClean="0">
                <a:cs typeface="Tahoma" pitchFamily="34" charset="0"/>
              </a:rPr>
              <a:t>Returns a </a:t>
            </a:r>
            <a:r>
              <a:rPr lang="en-US" sz="1600" dirty="0" err="1" smtClean="0">
                <a:cs typeface="Tahoma" pitchFamily="34" charset="0"/>
              </a:rPr>
              <a:t>ResultSetMetaData</a:t>
            </a:r>
            <a:r>
              <a:rPr lang="en-US" sz="1600" dirty="0" smtClean="0">
                <a:cs typeface="Tahoma" pitchFamily="34" charset="0"/>
              </a:rPr>
              <a:t> object describing the </a:t>
            </a:r>
            <a:r>
              <a:rPr lang="en-US" sz="1600" dirty="0" err="1" smtClean="0">
                <a:cs typeface="Tahoma" pitchFamily="34" charset="0"/>
              </a:rPr>
              <a:t>ResultSet</a:t>
            </a:r>
            <a:r>
              <a:rPr lang="en-US" sz="1600" dirty="0" smtClean="0">
                <a:cs typeface="Tahoma" pitchFamily="34" charset="0"/>
              </a:rPr>
              <a:t>. </a:t>
            </a:r>
          </a:p>
          <a:p>
            <a:pPr algn="just"/>
            <a:endParaRPr lang="en-US" sz="1600" dirty="0" smtClean="0">
              <a:cs typeface="Tahoma" pitchFamily="34" charset="0"/>
            </a:endParaRPr>
          </a:p>
          <a:p>
            <a:pPr algn="just"/>
            <a:r>
              <a:rPr lang="en-US" sz="1600" dirty="0" err="1" smtClean="0">
                <a:cs typeface="Tahoma" pitchFamily="34" charset="0"/>
              </a:rPr>
              <a:t>ResultSetMetaData</a:t>
            </a:r>
            <a:r>
              <a:rPr lang="en-US" sz="1600" dirty="0" smtClean="0">
                <a:cs typeface="Tahoma" pitchFamily="34" charset="0"/>
              </a:rPr>
              <a:t> gives the number of columns and the column names. The </a:t>
            </a:r>
            <a:r>
              <a:rPr lang="en-US" sz="1600" dirty="0" err="1" smtClean="0">
                <a:cs typeface="Tahoma" pitchFamily="34" charset="0"/>
              </a:rPr>
              <a:t>getMetaData</a:t>
            </a:r>
            <a:r>
              <a:rPr lang="en-US" sz="1600" dirty="0" smtClean="0">
                <a:cs typeface="Tahoma" pitchFamily="34" charset="0"/>
              </a:rPr>
              <a:t> method is particularly useful. Given only a </a:t>
            </a:r>
            <a:r>
              <a:rPr lang="en-US" sz="1600" dirty="0" err="1" smtClean="0">
                <a:cs typeface="Tahoma" pitchFamily="34" charset="0"/>
              </a:rPr>
              <a:t>ResultSet</a:t>
            </a:r>
            <a:r>
              <a:rPr lang="en-US" sz="1600" dirty="0" smtClean="0">
                <a:cs typeface="Tahoma" pitchFamily="34" charset="0"/>
              </a:rPr>
              <a:t>, you have to know the name, number, and type of the columns to be able to process the table properly. For most fixed-format queries, this is a reasonable expectation. For ad hoc queries, however, it is useful to be able to dynamically discover high-level information about the result. That is the role of the </a:t>
            </a:r>
            <a:r>
              <a:rPr lang="en-US" sz="1600" dirty="0" err="1" smtClean="0">
                <a:cs typeface="Tahoma" pitchFamily="34" charset="0"/>
              </a:rPr>
              <a:t>ResultSetMetaData</a:t>
            </a:r>
            <a:r>
              <a:rPr lang="en-US" sz="1600" dirty="0" smtClean="0">
                <a:cs typeface="Tahoma" pitchFamily="34" charset="0"/>
              </a:rPr>
              <a:t> class: it lets you determine the number, names, and types of the columns in the </a:t>
            </a:r>
            <a:r>
              <a:rPr lang="en-US" sz="1600" dirty="0" err="1" smtClean="0">
                <a:cs typeface="Tahoma" pitchFamily="34" charset="0"/>
              </a:rPr>
              <a:t>ResultSet</a:t>
            </a:r>
            <a:r>
              <a:rPr lang="en-US" sz="1600" dirty="0" smtClean="0">
                <a:cs typeface="Tahoma" pitchFamily="34" charset="0"/>
              </a:rPr>
              <a:t>. Useful </a:t>
            </a:r>
            <a:r>
              <a:rPr lang="en-US" sz="1600" dirty="0" err="1" smtClean="0">
                <a:cs typeface="Tahoma" pitchFamily="34" charset="0"/>
              </a:rPr>
              <a:t>ResultSetMetaData</a:t>
            </a:r>
            <a:r>
              <a:rPr lang="en-US" sz="1600" dirty="0" smtClean="0">
                <a:cs typeface="Tahoma" pitchFamily="34" charset="0"/>
              </a:rPr>
              <a:t> methods are described below. </a:t>
            </a:r>
          </a:p>
          <a:p>
            <a:pPr algn="just"/>
            <a:endParaRPr lang="en-US" sz="1600" dirty="0" smtClean="0">
              <a:cs typeface="Tahoma" pitchFamily="34" charset="0"/>
            </a:endParaRPr>
          </a:p>
          <a:p>
            <a:pPr algn="just"/>
            <a:r>
              <a:rPr lang="en-US" sz="1600" dirty="0" smtClean="0">
                <a:cs typeface="Tahoma" pitchFamily="34" charset="0"/>
              </a:rPr>
              <a:t>• </a:t>
            </a:r>
            <a:r>
              <a:rPr lang="en-US" sz="1600" b="1" dirty="0" err="1" smtClean="0">
                <a:cs typeface="Tahoma" pitchFamily="34" charset="0"/>
              </a:rPr>
              <a:t>getColumnCount</a:t>
            </a:r>
            <a:r>
              <a:rPr lang="en-US" sz="1600" b="1" dirty="0" smtClean="0">
                <a:cs typeface="Tahoma" pitchFamily="34" charset="0"/>
              </a:rPr>
              <a:t>. </a:t>
            </a:r>
            <a:r>
              <a:rPr lang="en-US" sz="1600" dirty="0" smtClean="0">
                <a:cs typeface="Tahoma" pitchFamily="34" charset="0"/>
              </a:rPr>
              <a:t>Returns the number of columns in the </a:t>
            </a:r>
            <a:r>
              <a:rPr lang="en-US" sz="1600" dirty="0" err="1" smtClean="0">
                <a:cs typeface="Tahoma" pitchFamily="34" charset="0"/>
              </a:rPr>
              <a:t>ResultSet</a:t>
            </a:r>
            <a:r>
              <a:rPr lang="en-US" sz="1600" dirty="0" smtClean="0">
                <a:cs typeface="Tahoma" pitchFamily="34" charset="0"/>
              </a:rPr>
              <a:t>. </a:t>
            </a:r>
          </a:p>
          <a:p>
            <a:pPr algn="just"/>
            <a:endParaRPr lang="en-US" sz="800" dirty="0" smtClean="0">
              <a:cs typeface="Tahoma" pitchFamily="34" charset="0"/>
            </a:endParaRPr>
          </a:p>
          <a:p>
            <a:pPr algn="just"/>
            <a:r>
              <a:rPr lang="en-US" sz="1600" dirty="0" smtClean="0">
                <a:cs typeface="Tahoma" pitchFamily="34" charset="0"/>
              </a:rPr>
              <a:t>• </a:t>
            </a:r>
            <a:r>
              <a:rPr lang="en-US" sz="1600" b="1" dirty="0" err="1" smtClean="0">
                <a:cs typeface="Tahoma" pitchFamily="34" charset="0"/>
              </a:rPr>
              <a:t>getColumnName</a:t>
            </a:r>
            <a:r>
              <a:rPr lang="en-US" sz="1600" dirty="0" smtClean="0">
                <a:cs typeface="Tahoma" pitchFamily="34" charset="0"/>
              </a:rPr>
              <a:t>. Returns the database name of a column (indexed starting at 1).</a:t>
            </a:r>
          </a:p>
          <a:p>
            <a:pPr algn="just"/>
            <a:endParaRPr lang="en-US" sz="800" dirty="0" smtClean="0">
              <a:cs typeface="Tahoma" pitchFamily="34" charset="0"/>
            </a:endParaRPr>
          </a:p>
          <a:p>
            <a:pPr algn="just"/>
            <a:r>
              <a:rPr lang="en-US" sz="1600" dirty="0" smtClean="0">
                <a:cs typeface="Tahoma" pitchFamily="34" charset="0"/>
              </a:rPr>
              <a:t>• </a:t>
            </a:r>
            <a:r>
              <a:rPr lang="en-US" sz="1600" b="1" dirty="0" err="1" smtClean="0">
                <a:cs typeface="Tahoma" pitchFamily="34" charset="0"/>
              </a:rPr>
              <a:t>getColumnType</a:t>
            </a:r>
            <a:r>
              <a:rPr lang="en-US" sz="1600" b="1" dirty="0" smtClean="0">
                <a:cs typeface="Tahoma" pitchFamily="34" charset="0"/>
              </a:rPr>
              <a:t>. </a:t>
            </a:r>
            <a:r>
              <a:rPr lang="en-US" sz="1600" dirty="0" smtClean="0">
                <a:cs typeface="Tahoma" pitchFamily="34" charset="0"/>
              </a:rPr>
              <a:t>Returns the SQL type, to compare with entries in </a:t>
            </a:r>
            <a:r>
              <a:rPr lang="en-US" sz="1600" dirty="0" err="1" smtClean="0">
                <a:cs typeface="Tahoma" pitchFamily="34" charset="0"/>
              </a:rPr>
              <a:t>java.sql.Types</a:t>
            </a:r>
            <a:r>
              <a:rPr lang="en-US" sz="1600" dirty="0" smtClean="0">
                <a:cs typeface="Tahoma" pitchFamily="34" charset="0"/>
              </a:rPr>
              <a:t>.</a:t>
            </a:r>
          </a:p>
          <a:p>
            <a:pPr algn="just"/>
            <a:endParaRPr lang="en-US" sz="800" dirty="0" smtClean="0">
              <a:cs typeface="Tahoma" pitchFamily="34" charset="0"/>
            </a:endParaRPr>
          </a:p>
          <a:p>
            <a:pPr algn="just"/>
            <a:r>
              <a:rPr lang="en-US" sz="1600" dirty="0" smtClean="0">
                <a:cs typeface="Tahoma" pitchFamily="34" charset="0"/>
              </a:rPr>
              <a:t>• </a:t>
            </a:r>
            <a:r>
              <a:rPr lang="en-US" sz="1600" b="1" dirty="0" err="1" smtClean="0">
                <a:cs typeface="Tahoma" pitchFamily="34" charset="0"/>
              </a:rPr>
              <a:t>isReadOnly</a:t>
            </a:r>
            <a:r>
              <a:rPr lang="en-US" sz="1600" b="1" dirty="0" smtClean="0">
                <a:cs typeface="Tahoma" pitchFamily="34" charset="0"/>
              </a:rPr>
              <a:t>. </a:t>
            </a:r>
            <a:r>
              <a:rPr lang="en-US" sz="1600" dirty="0" smtClean="0">
                <a:cs typeface="Tahoma" pitchFamily="34" charset="0"/>
              </a:rPr>
              <a:t>Indicates whether the entry is a read-only value. </a:t>
            </a:r>
          </a:p>
          <a:p>
            <a:pPr algn="just"/>
            <a:endParaRPr lang="en-US" sz="800" dirty="0" smtClean="0">
              <a:cs typeface="Tahoma" pitchFamily="34" charset="0"/>
            </a:endParaRPr>
          </a:p>
          <a:p>
            <a:pPr algn="just"/>
            <a:r>
              <a:rPr lang="en-US" sz="1600" dirty="0" smtClean="0">
                <a:cs typeface="Tahoma" pitchFamily="34" charset="0"/>
              </a:rPr>
              <a:t>• </a:t>
            </a:r>
            <a:r>
              <a:rPr lang="en-US" sz="1600" b="1" dirty="0" err="1" smtClean="0">
                <a:cs typeface="Tahoma" pitchFamily="34" charset="0"/>
              </a:rPr>
              <a:t>isSearchable</a:t>
            </a:r>
            <a:r>
              <a:rPr lang="en-US" sz="1600" b="1" dirty="0" smtClean="0">
                <a:cs typeface="Tahoma" pitchFamily="34" charset="0"/>
              </a:rPr>
              <a:t>. </a:t>
            </a:r>
            <a:r>
              <a:rPr lang="en-US" sz="1600" dirty="0" smtClean="0">
                <a:cs typeface="Tahoma" pitchFamily="34" charset="0"/>
              </a:rPr>
              <a:t>Indicates whether the column can be used in a WHERE clause. </a:t>
            </a:r>
          </a:p>
          <a:p>
            <a:pPr algn="just"/>
            <a:endParaRPr lang="en-US" sz="800" dirty="0" smtClean="0">
              <a:cs typeface="Tahoma" pitchFamily="34" charset="0"/>
            </a:endParaRPr>
          </a:p>
          <a:p>
            <a:pPr algn="just"/>
            <a:r>
              <a:rPr lang="en-US" sz="1600" dirty="0" smtClean="0">
                <a:cs typeface="Tahoma" pitchFamily="34" charset="0"/>
              </a:rPr>
              <a:t>• </a:t>
            </a:r>
            <a:r>
              <a:rPr lang="en-US" sz="1600" b="1" dirty="0" err="1" smtClean="0">
                <a:cs typeface="Tahoma" pitchFamily="34" charset="0"/>
              </a:rPr>
              <a:t>isNullable</a:t>
            </a:r>
            <a:r>
              <a:rPr lang="en-US" sz="1600" b="1" dirty="0" smtClean="0">
                <a:cs typeface="Tahoma" pitchFamily="34" charset="0"/>
              </a:rPr>
              <a:t>.</a:t>
            </a:r>
            <a:r>
              <a:rPr lang="en-US" sz="1600" dirty="0" smtClean="0">
                <a:cs typeface="Tahoma" pitchFamily="34" charset="0"/>
              </a:rPr>
              <a:t> Indicates whether storing NULL is legal for the column. </a:t>
            </a:r>
          </a:p>
          <a:p>
            <a:pPr algn="just"/>
            <a:endParaRPr lang="en-US" sz="1600" dirty="0" smtClean="0">
              <a:cs typeface="Tahoma" pitchFamily="34" charset="0"/>
            </a:endParaRPr>
          </a:p>
          <a:p>
            <a:pPr algn="just"/>
            <a:r>
              <a:rPr lang="en-US" sz="1600" dirty="0" err="1" smtClean="0">
                <a:cs typeface="Tahoma" pitchFamily="34" charset="0"/>
              </a:rPr>
              <a:t>ResultSetMetaData</a:t>
            </a:r>
            <a:r>
              <a:rPr lang="en-US" sz="1600" dirty="0" smtClean="0">
                <a:cs typeface="Tahoma" pitchFamily="34" charset="0"/>
              </a:rPr>
              <a:t> does not include information about the number of rows; however, if your driver complies with JDBC 2.0, you </a:t>
            </a:r>
            <a:r>
              <a:rPr lang="en-US" dirty="0" smtClean="0">
                <a:solidFill>
                  <a:srgbClr val="7030A0"/>
                </a:solidFill>
                <a:cs typeface="Tahoma" pitchFamily="34" charset="0"/>
              </a:rPr>
              <a:t>can call last on the </a:t>
            </a:r>
            <a:r>
              <a:rPr lang="en-US" dirty="0" err="1" smtClean="0">
                <a:solidFill>
                  <a:srgbClr val="7030A0"/>
                </a:solidFill>
                <a:cs typeface="Tahoma" pitchFamily="34" charset="0"/>
              </a:rPr>
              <a:t>ResultSet</a:t>
            </a:r>
            <a:endParaRPr lang="fr-FR" dirty="0" smtClean="0">
              <a:solidFill>
                <a:srgbClr val="0066FF"/>
              </a:solidFill>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12</a:t>
            </a:fld>
            <a:endParaRPr lang="it-IT"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Using JDBC in General(11)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6463308"/>
          </a:xfrm>
          <a:prstGeom prst="rect">
            <a:avLst/>
          </a:prstGeom>
          <a:noFill/>
        </p:spPr>
        <p:txBody>
          <a:bodyPr wrap="square" rtlCol="0">
            <a:spAutoFit/>
          </a:bodyPr>
          <a:lstStyle/>
          <a:p>
            <a:pPr algn="ctr"/>
            <a:r>
              <a:rPr lang="en-US" b="1" dirty="0" smtClean="0">
                <a:solidFill>
                  <a:srgbClr val="0066FF"/>
                </a:solidFill>
                <a:latin typeface="Tahoma" pitchFamily="34" charset="0"/>
                <a:cs typeface="Tahoma" pitchFamily="34" charset="0"/>
              </a:rPr>
              <a:t>Close the Connection</a:t>
            </a:r>
          </a:p>
          <a:p>
            <a:pPr algn="ctr"/>
            <a:endParaRPr lang="en-US" b="1" dirty="0" smtClean="0">
              <a:solidFill>
                <a:srgbClr val="0066FF"/>
              </a:solidFill>
              <a:latin typeface="Tahoma" pitchFamily="34" charset="0"/>
              <a:cs typeface="Tahoma" pitchFamily="34" charset="0"/>
            </a:endParaRPr>
          </a:p>
          <a:p>
            <a:pPr algn="just"/>
            <a:r>
              <a:rPr lang="en-US" dirty="0" smtClean="0">
                <a:cs typeface="Tahoma" pitchFamily="34" charset="0"/>
              </a:rPr>
              <a:t>To close the connection explicitly, you would do:</a:t>
            </a:r>
          </a:p>
          <a:p>
            <a:pPr algn="just"/>
            <a:endParaRPr lang="en-US" dirty="0" smtClean="0">
              <a:cs typeface="Tahoma" pitchFamily="34" charset="0"/>
            </a:endParaRPr>
          </a:p>
          <a:p>
            <a:pPr algn="just"/>
            <a:r>
              <a:rPr lang="en-US" dirty="0" err="1" smtClean="0">
                <a:solidFill>
                  <a:srgbClr val="7030A0"/>
                </a:solidFill>
                <a:cs typeface="Tahoma" pitchFamily="34" charset="0"/>
              </a:rPr>
              <a:t>connection.close</a:t>
            </a:r>
            <a:r>
              <a:rPr lang="en-US" dirty="0" smtClean="0">
                <a:solidFill>
                  <a:srgbClr val="7030A0"/>
                </a:solidFill>
                <a:cs typeface="Tahoma" pitchFamily="34" charset="0"/>
              </a:rPr>
              <a:t>();</a:t>
            </a:r>
          </a:p>
          <a:p>
            <a:pPr algn="just"/>
            <a:endParaRPr lang="en-US" dirty="0" smtClean="0">
              <a:cs typeface="Tahoma" pitchFamily="34" charset="0"/>
            </a:endParaRPr>
          </a:p>
          <a:p>
            <a:pPr algn="just"/>
            <a:r>
              <a:rPr lang="en-US" dirty="0" smtClean="0">
                <a:cs typeface="Tahoma" pitchFamily="34" charset="0"/>
              </a:rPr>
              <a:t>Closing the connection also closes the corresponding Statement and </a:t>
            </a:r>
            <a:r>
              <a:rPr lang="en-US" dirty="0" err="1" smtClean="0">
                <a:cs typeface="Tahoma" pitchFamily="34" charset="0"/>
              </a:rPr>
              <a:t>ResultSet</a:t>
            </a:r>
            <a:r>
              <a:rPr lang="en-US" dirty="0" smtClean="0">
                <a:cs typeface="Tahoma" pitchFamily="34" charset="0"/>
              </a:rPr>
              <a:t> objects. </a:t>
            </a:r>
          </a:p>
          <a:p>
            <a:pPr algn="just"/>
            <a:r>
              <a:rPr lang="en-US" dirty="0" smtClean="0">
                <a:cs typeface="Tahoma" pitchFamily="34" charset="0"/>
              </a:rPr>
              <a:t>You should postpone closing the connection if you expect to perform additional database operations, since the overhead of opening a connection is usually large. In fact, reusing existing connections is such an important optimization that the JDBC 2.0 API defines a </a:t>
            </a:r>
            <a:r>
              <a:rPr lang="en-US" dirty="0" err="1" smtClean="0">
                <a:cs typeface="Tahoma" pitchFamily="34" charset="0"/>
              </a:rPr>
              <a:t>ConnectionPoolDataSource</a:t>
            </a:r>
            <a:r>
              <a:rPr lang="en-US" dirty="0" smtClean="0">
                <a:cs typeface="Tahoma" pitchFamily="34" charset="0"/>
              </a:rPr>
              <a:t> interface for obtaining pooled connections. </a:t>
            </a:r>
            <a:endParaRPr lang="fr-FR" dirty="0" smtClean="0">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13</a:t>
            </a:fld>
            <a:endParaRPr lang="it-IT"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Opérateurs et affectations(6)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8679299"/>
          </a:xfrm>
          <a:prstGeom prst="rect">
            <a:avLst/>
          </a:prstGeom>
          <a:noFill/>
        </p:spPr>
        <p:txBody>
          <a:bodyPr wrap="square" rtlCol="0">
            <a:spAutoFit/>
          </a:bodyPr>
          <a:lstStyle/>
          <a:p>
            <a:pPr algn="just"/>
            <a:r>
              <a:rPr lang="fr-FR" b="1" dirty="0" smtClean="0">
                <a:solidFill>
                  <a:srgbClr val="7030A0"/>
                </a:solidFill>
                <a:cs typeface="Tahoma" pitchFamily="34" charset="0"/>
              </a:rPr>
              <a:t>Opérateur d’égalité</a:t>
            </a:r>
          </a:p>
          <a:p>
            <a:pPr algn="just"/>
            <a:endParaRPr lang="fr-FR" b="1" dirty="0" smtClean="0">
              <a:cs typeface="Tahoma" pitchFamily="34" charset="0"/>
            </a:endParaRPr>
          </a:p>
          <a:p>
            <a:pPr algn="just">
              <a:buFont typeface="Arial" pitchFamily="34" charset="0"/>
              <a:buChar char="•"/>
            </a:pPr>
            <a:r>
              <a:rPr lang="fr-FR" b="1" dirty="0" smtClean="0">
                <a:solidFill>
                  <a:srgbClr val="0066FF"/>
                </a:solidFill>
                <a:cs typeface="Tahoma" pitchFamily="34" charset="0"/>
              </a:rPr>
              <a:t> les valeurs numériques ne peuvent pas être comparées à des valeurs booléennes. Une telle comparaison entraine une erreur de compilation;</a:t>
            </a:r>
          </a:p>
          <a:p>
            <a:pPr algn="just"/>
            <a:endParaRPr lang="fr-FR" b="1" dirty="0" smtClean="0">
              <a:solidFill>
                <a:srgbClr val="0066FF"/>
              </a:solidFill>
              <a:cs typeface="Tahoma" pitchFamily="34" charset="0"/>
            </a:endParaRPr>
          </a:p>
          <a:p>
            <a:pPr algn="just">
              <a:buFont typeface="Arial" pitchFamily="34" charset="0"/>
              <a:buChar char="•"/>
            </a:pPr>
            <a:r>
              <a:rPr lang="fr-FR" b="1" dirty="0" smtClean="0">
                <a:solidFill>
                  <a:srgbClr val="0066FF"/>
                </a:solidFill>
                <a:cs typeface="Tahoma" pitchFamily="34" charset="0"/>
              </a:rPr>
              <a:t> La promotion numérique se produit avant comparaison des valeurs numériques. Ce qui permet la comparaison entre tous les types numériques. </a:t>
            </a:r>
          </a:p>
          <a:p>
            <a:pPr algn="just">
              <a:buFont typeface="Arial" pitchFamily="34" charset="0"/>
              <a:buChar char="•"/>
            </a:pPr>
            <a:endParaRPr lang="fr-FR" b="1" dirty="0" smtClean="0">
              <a:solidFill>
                <a:srgbClr val="0066FF"/>
              </a:solidFill>
              <a:cs typeface="Tahoma" pitchFamily="34" charset="0"/>
            </a:endParaRPr>
          </a:p>
          <a:p>
            <a:pPr algn="just"/>
            <a:r>
              <a:rPr lang="fr-FR" b="1" dirty="0" smtClean="0">
                <a:cs typeface="Tahoma" pitchFamily="34" charset="0"/>
              </a:rPr>
              <a:t>NB: </a:t>
            </a:r>
            <a:r>
              <a:rPr lang="fr-FR" dirty="0" smtClean="0">
                <a:cs typeface="Tahoma" pitchFamily="34" charset="0"/>
              </a:rPr>
              <a:t>Quand les références à des objets sont comparées les operateurs == et != vérifient si les objets A et B sont une même instance et pas s’ils ont la même valeur.</a:t>
            </a:r>
          </a:p>
          <a:p>
            <a:pPr algn="just"/>
            <a:endParaRPr lang="fr-FR" dirty="0" smtClean="0">
              <a:cs typeface="Tahoma" pitchFamily="34" charset="0"/>
            </a:endParaRPr>
          </a:p>
          <a:p>
            <a:pPr algn="just"/>
            <a:r>
              <a:rPr lang="fr-FR" b="1" dirty="0" smtClean="0">
                <a:cs typeface="Tahoma" pitchFamily="34" charset="0"/>
              </a:rPr>
              <a:t>Par exemple</a:t>
            </a:r>
            <a:r>
              <a:rPr lang="fr-FR" dirty="0" smtClean="0">
                <a:cs typeface="Tahoma" pitchFamily="34" charset="0"/>
              </a:rPr>
              <a:t>, supposons que les objets A et B soient de la même classe et qu’ils aient exactement les mêmes valeurs de champs. Si ces objets sont distincts(situés à des emplacements de mémoire différents), alors </a:t>
            </a:r>
            <a:r>
              <a:rPr lang="fr-FR" b="1" dirty="0" smtClean="0">
                <a:cs typeface="Tahoma" pitchFamily="34" charset="0"/>
              </a:rPr>
              <a:t>A == B renverra false</a:t>
            </a:r>
            <a:r>
              <a:rPr lang="fr-FR" dirty="0" smtClean="0">
                <a:cs typeface="Tahoma" pitchFamily="34" charset="0"/>
              </a:rPr>
              <a:t>, et </a:t>
            </a:r>
            <a:r>
              <a:rPr lang="fr-FR" b="1" dirty="0" smtClean="0">
                <a:cs typeface="Tahoma" pitchFamily="34" charset="0"/>
              </a:rPr>
              <a:t>A!=B, la valeur </a:t>
            </a:r>
            <a:r>
              <a:rPr lang="fr-FR" b="1" dirty="0" err="1" smtClean="0">
                <a:cs typeface="Tahoma" pitchFamily="34" charset="0"/>
              </a:rPr>
              <a:t>true</a:t>
            </a:r>
            <a:r>
              <a:rPr lang="fr-FR" b="1" dirty="0" smtClean="0">
                <a:cs typeface="Tahoma" pitchFamily="34" charset="0"/>
              </a:rPr>
              <a:t>.</a:t>
            </a:r>
          </a:p>
          <a:p>
            <a:pPr algn="just"/>
            <a:endParaRPr lang="fr-FR" b="1" dirty="0" smtClean="0">
              <a:cs typeface="Tahoma" pitchFamily="34" charset="0"/>
            </a:endParaRPr>
          </a:p>
          <a:p>
            <a:pPr algn="just"/>
            <a:r>
              <a:rPr lang="fr-FR" b="1" dirty="0" smtClean="0">
                <a:cs typeface="Tahoma" pitchFamily="34" charset="0"/>
              </a:rPr>
              <a:t>La comparaison de deux objets se fait grâce à la méthode </a:t>
            </a:r>
            <a:r>
              <a:rPr lang="fr-FR" b="1" dirty="0" smtClean="0">
                <a:solidFill>
                  <a:srgbClr val="FF0000"/>
                </a:solidFill>
                <a:cs typeface="Tahoma" pitchFamily="34" charset="0"/>
              </a:rPr>
              <a:t>‘</a:t>
            </a:r>
            <a:r>
              <a:rPr lang="fr-FR" b="1" dirty="0" err="1" smtClean="0">
                <a:solidFill>
                  <a:srgbClr val="FF0000"/>
                </a:solidFill>
                <a:cs typeface="Tahoma" pitchFamily="34" charset="0"/>
              </a:rPr>
              <a:t>equals</a:t>
            </a:r>
            <a:r>
              <a:rPr lang="fr-FR" b="1" dirty="0" smtClean="0">
                <a:solidFill>
                  <a:srgbClr val="FF0000"/>
                </a:solidFill>
                <a:cs typeface="Tahoma" pitchFamily="34" charset="0"/>
              </a:rPr>
              <a:t>()’</a:t>
            </a:r>
            <a:r>
              <a:rPr lang="fr-FR" b="1" dirty="0" smtClean="0">
                <a:cs typeface="Tahoma" pitchFamily="34" charset="0"/>
              </a:rPr>
              <a:t>. Cette méthode est définie dans la classe Object. Elle permet de dire si deux objets ont la même valeur.</a:t>
            </a:r>
            <a:endParaRPr lang="fr-FR" b="1" dirty="0" smtClean="0">
              <a:solidFill>
                <a:srgbClr val="FF0000"/>
              </a:solidFill>
              <a:cs typeface="Tahoma" pitchFamily="34" charset="0"/>
            </a:endParaRPr>
          </a:p>
          <a:p>
            <a:pPr algn="just"/>
            <a:r>
              <a:rPr lang="fr-FR" b="1" dirty="0" smtClean="0">
                <a:cs typeface="Tahoma" pitchFamily="34" charset="0"/>
              </a:rPr>
              <a:t> </a:t>
            </a: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14</a:t>
            </a:fld>
            <a:endParaRPr lang="it-IT"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Opérateurs et affectations(7)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8802410"/>
          </a:xfrm>
          <a:prstGeom prst="rect">
            <a:avLst/>
          </a:prstGeom>
          <a:noFill/>
        </p:spPr>
        <p:txBody>
          <a:bodyPr wrap="square" rtlCol="0">
            <a:spAutoFit/>
          </a:bodyPr>
          <a:lstStyle/>
          <a:p>
            <a:r>
              <a:rPr lang="fr-FR" b="1" dirty="0" smtClean="0">
                <a:solidFill>
                  <a:srgbClr val="7030A0"/>
                </a:solidFill>
                <a:cs typeface="Tahoma" pitchFamily="34" charset="0"/>
              </a:rPr>
              <a:t>Exemple 1:</a:t>
            </a:r>
            <a:endParaRPr lang="fr-FR" dirty="0" smtClean="0">
              <a:solidFill>
                <a:srgbClr val="FF0000"/>
              </a:solidFill>
              <a:cs typeface="Tahoma" pitchFamily="34" charset="0"/>
            </a:endParaRPr>
          </a:p>
          <a:p>
            <a:pPr algn="just"/>
            <a:r>
              <a:rPr lang="fr-FR" sz="1600" b="1" dirty="0" smtClean="0">
                <a:solidFill>
                  <a:srgbClr val="0066FF"/>
                </a:solidFill>
                <a:cs typeface="Tahoma" pitchFamily="34" charset="0"/>
              </a:rPr>
              <a:t>class EqualString11</a:t>
            </a:r>
          </a:p>
          <a:p>
            <a:pPr algn="just"/>
            <a:r>
              <a:rPr lang="fr-FR" sz="1600" b="1" dirty="0" smtClean="0">
                <a:solidFill>
                  <a:srgbClr val="0066FF"/>
                </a:solidFill>
                <a:cs typeface="Tahoma" pitchFamily="34" charset="0"/>
              </a:rPr>
              <a:t>{</a:t>
            </a:r>
          </a:p>
          <a:p>
            <a:pPr algn="just"/>
            <a:r>
              <a:rPr lang="fr-FR" sz="1600" b="1" dirty="0" smtClean="0">
                <a:solidFill>
                  <a:srgbClr val="0066FF"/>
                </a:solidFill>
                <a:cs typeface="Tahoma" pitchFamily="34" charset="0"/>
              </a:rPr>
              <a:t> public </a:t>
            </a:r>
            <a:r>
              <a:rPr lang="fr-FR" sz="1600" b="1" dirty="0" err="1" smtClean="0">
                <a:solidFill>
                  <a:srgbClr val="0066FF"/>
                </a:solidFill>
                <a:cs typeface="Tahoma" pitchFamily="34" charset="0"/>
              </a:rPr>
              <a:t>static</a:t>
            </a:r>
            <a:r>
              <a:rPr lang="fr-FR" sz="1600" b="1" dirty="0" smtClean="0">
                <a:solidFill>
                  <a:srgbClr val="0066FF"/>
                </a:solidFill>
                <a:cs typeface="Tahoma" pitchFamily="34" charset="0"/>
              </a:rPr>
              <a:t> void main(String </a:t>
            </a:r>
            <a:r>
              <a:rPr lang="fr-FR" sz="1600" b="1" dirty="0" err="1" smtClean="0">
                <a:solidFill>
                  <a:srgbClr val="0066FF"/>
                </a:solidFill>
                <a:cs typeface="Tahoma" pitchFamily="34" charset="0"/>
              </a:rPr>
              <a:t>args</a:t>
            </a:r>
            <a:r>
              <a:rPr lang="fr-FR" sz="1600" b="1" dirty="0" smtClean="0">
                <a:solidFill>
                  <a:srgbClr val="0066FF"/>
                </a:solidFill>
                <a:cs typeface="Tahoma" pitchFamily="34" charset="0"/>
              </a:rPr>
              <a:t>()){</a:t>
            </a:r>
          </a:p>
          <a:p>
            <a:pPr algn="just"/>
            <a:r>
              <a:rPr lang="fr-FR" sz="1600" b="1" dirty="0" smtClean="0">
                <a:solidFill>
                  <a:srgbClr val="0066FF"/>
                </a:solidFill>
                <a:cs typeface="Tahoma" pitchFamily="34" charset="0"/>
              </a:rPr>
              <a:t>  String s  = ``ab``;</a:t>
            </a:r>
          </a:p>
          <a:p>
            <a:pPr algn="just"/>
            <a:r>
              <a:rPr lang="fr-FR" sz="1600" b="1" dirty="0" smtClean="0">
                <a:solidFill>
                  <a:srgbClr val="0066FF"/>
                </a:solidFill>
                <a:cs typeface="Tahoma" pitchFamily="34" charset="0"/>
              </a:rPr>
              <a:t>  String s1 = s + ``cd``;</a:t>
            </a:r>
          </a:p>
          <a:p>
            <a:pPr algn="just"/>
            <a:r>
              <a:rPr lang="fr-FR" sz="1600" b="1" dirty="0" smtClean="0">
                <a:solidFill>
                  <a:srgbClr val="0066FF"/>
                </a:solidFill>
                <a:cs typeface="Tahoma" pitchFamily="34" charset="0"/>
              </a:rPr>
              <a:t>  String s2 = ``</a:t>
            </a:r>
            <a:r>
              <a:rPr lang="fr-FR" sz="1600" b="1" dirty="0" err="1" smtClean="0">
                <a:solidFill>
                  <a:srgbClr val="0066FF"/>
                </a:solidFill>
                <a:cs typeface="Tahoma" pitchFamily="34" charset="0"/>
              </a:rPr>
              <a:t>abcd</a:t>
            </a:r>
            <a:r>
              <a:rPr lang="fr-FR" sz="1600" b="1" dirty="0" smtClean="0">
                <a:solidFill>
                  <a:srgbClr val="0066FF"/>
                </a:solidFill>
                <a:cs typeface="Tahoma" pitchFamily="34" charset="0"/>
              </a:rPr>
              <a:t>``;</a:t>
            </a:r>
          </a:p>
          <a:p>
            <a:pPr algn="just"/>
            <a:r>
              <a:rPr lang="fr-FR" sz="1600" b="1" dirty="0" smtClean="0">
                <a:solidFill>
                  <a:srgbClr val="0066FF"/>
                </a:solidFill>
                <a:cs typeface="Tahoma" pitchFamily="34" charset="0"/>
              </a:rPr>
              <a:t>  System.out.println(s1);</a:t>
            </a:r>
          </a:p>
          <a:p>
            <a:pPr algn="just"/>
            <a:r>
              <a:rPr lang="fr-FR" sz="1600" b="1" dirty="0" smtClean="0">
                <a:solidFill>
                  <a:srgbClr val="0066FF"/>
                </a:solidFill>
                <a:cs typeface="Tahoma" pitchFamily="34" charset="0"/>
              </a:rPr>
              <a:t>  System.out.println(s2);</a:t>
            </a:r>
          </a:p>
          <a:p>
            <a:pPr algn="just"/>
            <a:r>
              <a:rPr lang="fr-FR" sz="1600" b="1" dirty="0" smtClean="0">
                <a:solidFill>
                  <a:srgbClr val="0066FF"/>
                </a:solidFill>
                <a:cs typeface="Tahoma" pitchFamily="34" charset="0"/>
              </a:rPr>
              <a:t>  System.out.println(s1==s2);</a:t>
            </a:r>
          </a:p>
          <a:p>
            <a:pPr algn="just"/>
            <a:r>
              <a:rPr lang="fr-FR" sz="1600" b="1" dirty="0" smtClean="0">
                <a:solidFill>
                  <a:srgbClr val="0066FF"/>
                </a:solidFill>
                <a:cs typeface="Tahoma" pitchFamily="34" charset="0"/>
              </a:rPr>
              <a:t>  }</a:t>
            </a:r>
          </a:p>
          <a:p>
            <a:pPr algn="just"/>
            <a:r>
              <a:rPr lang="fr-FR" sz="1600" b="1" dirty="0" smtClean="0">
                <a:solidFill>
                  <a:srgbClr val="0066FF"/>
                </a:solidFill>
                <a:cs typeface="Tahoma" pitchFamily="34" charset="0"/>
              </a:rPr>
              <a:t>}</a:t>
            </a:r>
          </a:p>
          <a:p>
            <a:pPr algn="just"/>
            <a:endParaRPr lang="fr-FR" sz="1600" b="1" dirty="0" smtClean="0">
              <a:solidFill>
                <a:srgbClr val="0066FF"/>
              </a:solidFill>
              <a:cs typeface="Tahoma" pitchFamily="34" charset="0"/>
            </a:endParaRPr>
          </a:p>
          <a:p>
            <a:pPr algn="just"/>
            <a:r>
              <a:rPr lang="fr-FR" sz="1600" b="1" dirty="0" smtClean="0">
                <a:solidFill>
                  <a:srgbClr val="0066FF"/>
                </a:solidFill>
                <a:cs typeface="Tahoma" pitchFamily="34" charset="0"/>
              </a:rPr>
              <a:t>class EqualString22</a:t>
            </a:r>
          </a:p>
          <a:p>
            <a:pPr algn="just"/>
            <a:r>
              <a:rPr lang="fr-FR" sz="1600" b="1" dirty="0" smtClean="0">
                <a:solidFill>
                  <a:srgbClr val="0066FF"/>
                </a:solidFill>
                <a:cs typeface="Tahoma" pitchFamily="34" charset="0"/>
              </a:rPr>
              <a:t>{</a:t>
            </a:r>
          </a:p>
          <a:p>
            <a:pPr algn="just"/>
            <a:r>
              <a:rPr lang="fr-FR" sz="1600" b="1" dirty="0" smtClean="0">
                <a:solidFill>
                  <a:srgbClr val="0066FF"/>
                </a:solidFill>
                <a:cs typeface="Tahoma" pitchFamily="34" charset="0"/>
              </a:rPr>
              <a:t> public </a:t>
            </a:r>
            <a:r>
              <a:rPr lang="fr-FR" sz="1600" b="1" dirty="0" err="1" smtClean="0">
                <a:solidFill>
                  <a:srgbClr val="0066FF"/>
                </a:solidFill>
                <a:cs typeface="Tahoma" pitchFamily="34" charset="0"/>
              </a:rPr>
              <a:t>static</a:t>
            </a:r>
            <a:r>
              <a:rPr lang="fr-FR" sz="1600" b="1" dirty="0" smtClean="0">
                <a:solidFill>
                  <a:srgbClr val="0066FF"/>
                </a:solidFill>
                <a:cs typeface="Tahoma" pitchFamily="34" charset="0"/>
              </a:rPr>
              <a:t> void main(String </a:t>
            </a:r>
            <a:r>
              <a:rPr lang="fr-FR" sz="1600" b="1" dirty="0" err="1" smtClean="0">
                <a:solidFill>
                  <a:srgbClr val="0066FF"/>
                </a:solidFill>
                <a:cs typeface="Tahoma" pitchFamily="34" charset="0"/>
              </a:rPr>
              <a:t>args</a:t>
            </a:r>
            <a:r>
              <a:rPr lang="fr-FR" sz="1600" b="1" dirty="0" smtClean="0">
                <a:solidFill>
                  <a:srgbClr val="0066FF"/>
                </a:solidFill>
                <a:cs typeface="Tahoma" pitchFamily="34" charset="0"/>
              </a:rPr>
              <a:t>()){</a:t>
            </a:r>
          </a:p>
          <a:p>
            <a:pPr algn="just"/>
            <a:r>
              <a:rPr lang="fr-FR" sz="1600" b="1" dirty="0" smtClean="0">
                <a:solidFill>
                  <a:srgbClr val="0066FF"/>
                </a:solidFill>
                <a:cs typeface="Tahoma" pitchFamily="34" charset="0"/>
              </a:rPr>
              <a:t>  String s  = ``ab``;</a:t>
            </a:r>
          </a:p>
          <a:p>
            <a:pPr algn="just"/>
            <a:r>
              <a:rPr lang="fr-FR" sz="1600" b="1" dirty="0" smtClean="0">
                <a:solidFill>
                  <a:srgbClr val="0066FF"/>
                </a:solidFill>
                <a:cs typeface="Tahoma" pitchFamily="34" charset="0"/>
              </a:rPr>
              <a:t>  String s1 = s + ``cd``;</a:t>
            </a:r>
          </a:p>
          <a:p>
            <a:pPr algn="just"/>
            <a:r>
              <a:rPr lang="fr-FR" sz="1600" b="1" dirty="0" smtClean="0">
                <a:solidFill>
                  <a:srgbClr val="0066FF"/>
                </a:solidFill>
                <a:cs typeface="Tahoma" pitchFamily="34" charset="0"/>
              </a:rPr>
              <a:t>  String s2 = ``</a:t>
            </a:r>
            <a:r>
              <a:rPr lang="fr-FR" sz="1600" b="1" dirty="0" err="1" smtClean="0">
                <a:solidFill>
                  <a:srgbClr val="0066FF"/>
                </a:solidFill>
                <a:cs typeface="Tahoma" pitchFamily="34" charset="0"/>
              </a:rPr>
              <a:t>abcd</a:t>
            </a:r>
            <a:r>
              <a:rPr lang="fr-FR" sz="1600" b="1" dirty="0" smtClean="0">
                <a:solidFill>
                  <a:srgbClr val="0066FF"/>
                </a:solidFill>
                <a:cs typeface="Tahoma" pitchFamily="34" charset="0"/>
              </a:rPr>
              <a:t>``;</a:t>
            </a:r>
          </a:p>
          <a:p>
            <a:pPr algn="just"/>
            <a:r>
              <a:rPr lang="fr-FR" sz="1600" b="1" dirty="0" smtClean="0">
                <a:solidFill>
                  <a:srgbClr val="0066FF"/>
                </a:solidFill>
                <a:cs typeface="Tahoma" pitchFamily="34" charset="0"/>
              </a:rPr>
              <a:t>  System.out.println(s1);</a:t>
            </a:r>
          </a:p>
          <a:p>
            <a:pPr algn="just"/>
            <a:r>
              <a:rPr lang="fr-FR" sz="1600" b="1" dirty="0" smtClean="0">
                <a:solidFill>
                  <a:srgbClr val="0066FF"/>
                </a:solidFill>
                <a:cs typeface="Tahoma" pitchFamily="34" charset="0"/>
              </a:rPr>
              <a:t>  System.out.println(s2);</a:t>
            </a:r>
          </a:p>
          <a:p>
            <a:pPr algn="just"/>
            <a:r>
              <a:rPr lang="fr-FR" sz="1600" b="1" dirty="0" smtClean="0">
                <a:solidFill>
                  <a:srgbClr val="0066FF"/>
                </a:solidFill>
                <a:cs typeface="Tahoma" pitchFamily="34" charset="0"/>
              </a:rPr>
              <a:t>  System.out.println(s1.</a:t>
            </a:r>
            <a:r>
              <a:rPr lang="fr-FR" sz="1600" b="1" dirty="0" err="1" smtClean="0">
                <a:solidFill>
                  <a:srgbClr val="0066FF"/>
                </a:solidFill>
                <a:cs typeface="Tahoma" pitchFamily="34" charset="0"/>
              </a:rPr>
              <a:t>equals</a:t>
            </a:r>
            <a:r>
              <a:rPr lang="fr-FR" sz="1600" b="1" dirty="0" smtClean="0">
                <a:solidFill>
                  <a:srgbClr val="0066FF"/>
                </a:solidFill>
                <a:cs typeface="Tahoma" pitchFamily="34" charset="0"/>
              </a:rPr>
              <a:t>(s2));</a:t>
            </a:r>
          </a:p>
          <a:p>
            <a:pPr algn="just"/>
            <a:r>
              <a:rPr lang="fr-FR" sz="1600" b="1" dirty="0" smtClean="0">
                <a:solidFill>
                  <a:srgbClr val="0066FF"/>
                </a:solidFill>
                <a:cs typeface="Tahoma" pitchFamily="34" charset="0"/>
              </a:rPr>
              <a:t>  } }</a:t>
            </a:r>
          </a:p>
          <a:p>
            <a:pPr algn="just"/>
            <a:endParaRPr lang="fr-FR" sz="1600" b="1" dirty="0" smtClean="0">
              <a:solidFill>
                <a:srgbClr val="0066FF"/>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15</a:t>
            </a:fld>
            <a:endParaRPr lang="it-IT"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Opérateurs et affectations(8)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8956298"/>
          </a:xfrm>
          <a:prstGeom prst="rect">
            <a:avLst/>
          </a:prstGeom>
          <a:noFill/>
        </p:spPr>
        <p:txBody>
          <a:bodyPr wrap="square" rtlCol="0">
            <a:spAutoFit/>
          </a:bodyPr>
          <a:lstStyle/>
          <a:p>
            <a:pPr algn="just"/>
            <a:r>
              <a:rPr lang="fr-FR" b="1" dirty="0" smtClean="0">
                <a:solidFill>
                  <a:srgbClr val="7030A0"/>
                </a:solidFill>
                <a:cs typeface="Tahoma" pitchFamily="34" charset="0"/>
              </a:rPr>
              <a:t>Opérateur </a:t>
            </a:r>
            <a:r>
              <a:rPr lang="fr-FR" b="1" dirty="0" err="1" smtClean="0">
                <a:solidFill>
                  <a:srgbClr val="7030A0"/>
                </a:solidFill>
                <a:cs typeface="Tahoma" pitchFamily="34" charset="0"/>
              </a:rPr>
              <a:t>instanceof</a:t>
            </a:r>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r>
              <a:rPr lang="fr-FR" dirty="0" smtClean="0">
                <a:cs typeface="Tahoma" pitchFamily="34" charset="0"/>
              </a:rPr>
              <a:t>L’operateur </a:t>
            </a:r>
            <a:r>
              <a:rPr lang="fr-FR" b="1" dirty="0" err="1" smtClean="0">
                <a:cs typeface="Tahoma" pitchFamily="34" charset="0"/>
              </a:rPr>
              <a:t>instanceof</a:t>
            </a:r>
            <a:r>
              <a:rPr lang="fr-FR" b="1" dirty="0" smtClean="0">
                <a:cs typeface="Tahoma" pitchFamily="34" charset="0"/>
              </a:rPr>
              <a:t> </a:t>
            </a:r>
            <a:r>
              <a:rPr lang="fr-FR" dirty="0" smtClean="0">
                <a:cs typeface="Tahoma" pitchFamily="34" charset="0"/>
              </a:rPr>
              <a:t>est un operateur binaire qui détermine si une référence à un objet(l’opérande de gauche) est une instance de la classe, de l’interface ou du tableau du type spécifié dans l’opérande de droite.</a:t>
            </a:r>
          </a:p>
          <a:p>
            <a:pPr algn="just"/>
            <a:endParaRPr lang="fr-FR" dirty="0" smtClean="0">
              <a:cs typeface="Tahoma" pitchFamily="34" charset="0"/>
            </a:endParaRPr>
          </a:p>
          <a:p>
            <a:pPr algn="just"/>
            <a:r>
              <a:rPr lang="fr-FR" b="1" dirty="0" smtClean="0">
                <a:cs typeface="Tahoma" pitchFamily="34" charset="0"/>
              </a:rPr>
              <a:t>L’operateur </a:t>
            </a:r>
            <a:r>
              <a:rPr lang="fr-FR" b="1" dirty="0" err="1" smtClean="0">
                <a:cs typeface="Tahoma" pitchFamily="34" charset="0"/>
              </a:rPr>
              <a:t>instanceof</a:t>
            </a:r>
            <a:r>
              <a:rPr lang="fr-FR" b="1" dirty="0" smtClean="0">
                <a:cs typeface="Tahoma" pitchFamily="34" charset="0"/>
              </a:rPr>
              <a:t> </a:t>
            </a:r>
            <a:r>
              <a:rPr lang="fr-FR" dirty="0" smtClean="0">
                <a:cs typeface="Tahoma" pitchFamily="34" charset="0"/>
              </a:rPr>
              <a:t>renvoie la valeur booléenne </a:t>
            </a:r>
            <a:r>
              <a:rPr lang="fr-FR" b="1" dirty="0" err="1" smtClean="0">
                <a:cs typeface="Tahoma" pitchFamily="34" charset="0"/>
              </a:rPr>
              <a:t>true</a:t>
            </a:r>
            <a:r>
              <a:rPr lang="fr-FR" dirty="0" smtClean="0">
                <a:cs typeface="Tahoma" pitchFamily="34" charset="0"/>
              </a:rPr>
              <a:t> si l’opérande de gauche fait référence à un objet de classe C(ou du tableau de type T), de valeur non </a:t>
            </a:r>
            <a:r>
              <a:rPr lang="fr-FR" b="1" dirty="0" err="1" smtClean="0">
                <a:cs typeface="Tahoma" pitchFamily="34" charset="0"/>
              </a:rPr>
              <a:t>null</a:t>
            </a:r>
            <a:r>
              <a:rPr lang="fr-FR" dirty="0" smtClean="0">
                <a:cs typeface="Tahoma" pitchFamily="34" charset="0"/>
              </a:rPr>
              <a:t>, et que l’une des conditions suivantes est vérifiée(condition non exhaustive):</a:t>
            </a:r>
          </a:p>
          <a:p>
            <a:pPr algn="just"/>
            <a:endParaRPr lang="fr-FR" b="1" dirty="0" smtClean="0">
              <a:cs typeface="Tahoma" pitchFamily="34" charset="0"/>
            </a:endParaRPr>
          </a:p>
          <a:p>
            <a:pPr algn="just">
              <a:buFont typeface="Arial" pitchFamily="34" charset="0"/>
              <a:buChar char="•"/>
            </a:pPr>
            <a:r>
              <a:rPr lang="fr-FR" b="1" dirty="0" smtClean="0">
                <a:solidFill>
                  <a:srgbClr val="0066FF"/>
                </a:solidFill>
                <a:cs typeface="Tahoma" pitchFamily="34" charset="0"/>
              </a:rPr>
              <a:t> l’opérande de droite est une classe C’, et C est une sous classe de C’;</a:t>
            </a:r>
          </a:p>
          <a:p>
            <a:pPr algn="just"/>
            <a:endParaRPr lang="fr-FR" b="1" dirty="0" smtClean="0">
              <a:solidFill>
                <a:srgbClr val="0066FF"/>
              </a:solidFill>
              <a:cs typeface="Tahoma" pitchFamily="34" charset="0"/>
            </a:endParaRPr>
          </a:p>
          <a:p>
            <a:pPr algn="just">
              <a:buFont typeface="Arial" pitchFamily="34" charset="0"/>
              <a:buChar char="•"/>
            </a:pPr>
            <a:r>
              <a:rPr lang="fr-FR" b="1" dirty="0" smtClean="0">
                <a:solidFill>
                  <a:srgbClr val="0066FF"/>
                </a:solidFill>
                <a:cs typeface="Tahoma" pitchFamily="34" charset="0"/>
              </a:rPr>
              <a:t> l’opérande de droite est un interface I et C implémente I;</a:t>
            </a:r>
          </a:p>
          <a:p>
            <a:pPr algn="just">
              <a:buFont typeface="Arial" pitchFamily="34" charset="0"/>
              <a:buChar char="•"/>
            </a:pPr>
            <a:endParaRPr lang="fr-FR" b="1" dirty="0" smtClean="0">
              <a:solidFill>
                <a:srgbClr val="0066FF"/>
              </a:solidFill>
              <a:cs typeface="Tahoma" pitchFamily="34" charset="0"/>
            </a:endParaRPr>
          </a:p>
          <a:p>
            <a:pPr algn="just">
              <a:buFont typeface="Arial" pitchFamily="34" charset="0"/>
              <a:buChar char="•"/>
            </a:pPr>
            <a:r>
              <a:rPr lang="fr-FR" b="1" dirty="0" smtClean="0">
                <a:solidFill>
                  <a:srgbClr val="0066FF"/>
                </a:solidFill>
                <a:cs typeface="Tahoma" pitchFamily="34" charset="0"/>
              </a:rPr>
              <a:t> l’opérande de droite est un tableau de type T’, l’opérande est un tableau de type T, et T est une sous classe ou une sous-interface de T’ ou gal à T’.</a:t>
            </a:r>
          </a:p>
          <a:p>
            <a:pPr algn="just"/>
            <a:endParaRPr lang="fr-FR" b="1" dirty="0" smtClean="0">
              <a:solidFill>
                <a:srgbClr val="0066FF"/>
              </a:solidFill>
              <a:cs typeface="Tahoma" pitchFamily="34" charset="0"/>
            </a:endParaRPr>
          </a:p>
          <a:p>
            <a:pPr algn="just"/>
            <a:r>
              <a:rPr lang="fr-FR" b="1" dirty="0" err="1" smtClean="0">
                <a:cs typeface="Tahoma" pitchFamily="34" charset="0"/>
              </a:rPr>
              <a:t>instanceof</a:t>
            </a:r>
            <a:r>
              <a:rPr lang="fr-FR" dirty="0" smtClean="0">
                <a:cs typeface="Tahoma" pitchFamily="34" charset="0"/>
              </a:rPr>
              <a:t> renvoie </a:t>
            </a:r>
            <a:r>
              <a:rPr lang="fr-FR" b="1" dirty="0" smtClean="0">
                <a:cs typeface="Tahoma" pitchFamily="34" charset="0"/>
              </a:rPr>
              <a:t>false </a:t>
            </a:r>
            <a:r>
              <a:rPr lang="fr-FR" dirty="0" smtClean="0">
                <a:cs typeface="Tahoma" pitchFamily="34" charset="0"/>
              </a:rPr>
              <a:t>si aucune des conditions susmentionnées n’est vérifiées ou si l’opérande de gauche est </a:t>
            </a:r>
            <a:r>
              <a:rPr lang="fr-FR" dirty="0" err="1" smtClean="0">
                <a:cs typeface="Tahoma" pitchFamily="34" charset="0"/>
              </a:rPr>
              <a:t>null</a:t>
            </a:r>
            <a:r>
              <a:rPr lang="fr-FR" dirty="0" smtClean="0">
                <a:cs typeface="Tahoma" pitchFamily="34" charset="0"/>
              </a:rPr>
              <a:t>.</a:t>
            </a:r>
          </a:p>
          <a:p>
            <a:pPr algn="just"/>
            <a:r>
              <a:rPr lang="fr-FR" b="1" dirty="0" smtClean="0">
                <a:cs typeface="Tahoma" pitchFamily="34" charset="0"/>
              </a:rPr>
              <a:t> </a:t>
            </a: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16</a:t>
            </a:fld>
            <a:endParaRPr lang="it-IT"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Opérateurs et affectations(9)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8433078"/>
          </a:xfrm>
          <a:prstGeom prst="rect">
            <a:avLst/>
          </a:prstGeom>
          <a:noFill/>
        </p:spPr>
        <p:txBody>
          <a:bodyPr wrap="square" rtlCol="0">
            <a:spAutoFit/>
          </a:bodyPr>
          <a:lstStyle/>
          <a:p>
            <a:pPr algn="just"/>
            <a:r>
              <a:rPr lang="fr-FR" b="1" dirty="0" smtClean="0">
                <a:solidFill>
                  <a:srgbClr val="7030A0"/>
                </a:solidFill>
                <a:cs typeface="Tahoma" pitchFamily="34" charset="0"/>
              </a:rPr>
              <a:t>Opérateur </a:t>
            </a:r>
            <a:r>
              <a:rPr lang="fr-FR" b="1" dirty="0" err="1" smtClean="0">
                <a:solidFill>
                  <a:srgbClr val="7030A0"/>
                </a:solidFill>
                <a:cs typeface="Tahoma" pitchFamily="34" charset="0"/>
              </a:rPr>
              <a:t>instanceof</a:t>
            </a:r>
            <a:endParaRPr lang="fr-FR" b="1" dirty="0" smtClean="0">
              <a:solidFill>
                <a:srgbClr val="7030A0"/>
              </a:solidFill>
              <a:cs typeface="Tahoma" pitchFamily="34" charset="0"/>
            </a:endParaRPr>
          </a:p>
          <a:p>
            <a:pPr algn="just"/>
            <a:endParaRPr lang="fr-FR" b="1" dirty="0" smtClean="0">
              <a:cs typeface="Tahoma" pitchFamily="34" charset="0"/>
            </a:endParaRPr>
          </a:p>
          <a:p>
            <a:pPr algn="just"/>
            <a:r>
              <a:rPr lang="fr-FR" sz="1600" dirty="0" smtClean="0">
                <a:solidFill>
                  <a:srgbClr val="0066FF"/>
                </a:solidFill>
                <a:cs typeface="Tahoma" pitchFamily="34" charset="0"/>
              </a:rPr>
              <a:t>Import </a:t>
            </a:r>
            <a:r>
              <a:rPr lang="fr-FR" sz="1600" dirty="0" err="1" smtClean="0">
                <a:solidFill>
                  <a:srgbClr val="0066FF"/>
                </a:solidFill>
                <a:cs typeface="Tahoma" pitchFamily="34" charset="0"/>
              </a:rPr>
              <a:t>java.util</a:t>
            </a:r>
            <a:r>
              <a:rPr lang="fr-FR" sz="1600" dirty="0" smtClean="0">
                <a:solidFill>
                  <a:srgbClr val="0066FF"/>
                </a:solidFill>
                <a:cs typeface="Tahoma" pitchFamily="34" charset="0"/>
              </a:rPr>
              <a:t>.*;</a:t>
            </a:r>
          </a:p>
          <a:p>
            <a:pPr algn="just"/>
            <a:endParaRPr lang="fr-FR" sz="1600" b="1" dirty="0" smtClean="0">
              <a:solidFill>
                <a:srgbClr val="0066FF"/>
              </a:solidFill>
              <a:cs typeface="Tahoma" pitchFamily="34" charset="0"/>
            </a:endParaRPr>
          </a:p>
          <a:p>
            <a:pPr algn="just"/>
            <a:r>
              <a:rPr lang="fr-FR" sz="1600" b="1" dirty="0" smtClean="0">
                <a:solidFill>
                  <a:srgbClr val="0066FF"/>
                </a:solidFill>
                <a:cs typeface="Tahoma" pitchFamily="34" charset="0"/>
              </a:rPr>
              <a:t>class Instance</a:t>
            </a:r>
          </a:p>
          <a:p>
            <a:pPr algn="just"/>
            <a:r>
              <a:rPr lang="fr-FR" sz="1600" b="1" dirty="0" smtClean="0">
                <a:solidFill>
                  <a:srgbClr val="0066FF"/>
                </a:solidFill>
                <a:cs typeface="Tahoma" pitchFamily="34" charset="0"/>
              </a:rPr>
              <a:t>{</a:t>
            </a:r>
          </a:p>
          <a:p>
            <a:pPr algn="just"/>
            <a:r>
              <a:rPr lang="fr-FR" sz="1600" b="1" dirty="0" smtClean="0">
                <a:solidFill>
                  <a:srgbClr val="0066FF"/>
                </a:solidFill>
                <a:cs typeface="Tahoma" pitchFamily="34" charset="0"/>
              </a:rPr>
              <a:t>Public </a:t>
            </a:r>
            <a:r>
              <a:rPr lang="fr-FR" sz="1600" b="1" dirty="0" err="1" smtClean="0">
                <a:solidFill>
                  <a:srgbClr val="0066FF"/>
                </a:solidFill>
                <a:cs typeface="Tahoma" pitchFamily="34" charset="0"/>
              </a:rPr>
              <a:t>static</a:t>
            </a:r>
            <a:r>
              <a:rPr lang="fr-FR" sz="1600" b="1" dirty="0" smtClean="0">
                <a:solidFill>
                  <a:srgbClr val="0066FF"/>
                </a:solidFill>
                <a:cs typeface="Tahoma" pitchFamily="34" charset="0"/>
              </a:rPr>
              <a:t> void main(String </a:t>
            </a:r>
            <a:r>
              <a:rPr lang="fr-FR" sz="1600" b="1" dirty="0" err="1" smtClean="0">
                <a:solidFill>
                  <a:srgbClr val="0066FF"/>
                </a:solidFill>
                <a:cs typeface="Tahoma" pitchFamily="34" charset="0"/>
              </a:rPr>
              <a:t>args</a:t>
            </a:r>
            <a:r>
              <a:rPr lang="fr-FR" sz="1600" b="1" dirty="0" smtClean="0">
                <a:solidFill>
                  <a:srgbClr val="0066FF"/>
                </a:solidFill>
                <a:cs typeface="Tahoma" pitchFamily="34" charset="0"/>
              </a:rPr>
              <a:t>())</a:t>
            </a:r>
          </a:p>
          <a:p>
            <a:pPr algn="just"/>
            <a:r>
              <a:rPr lang="fr-FR" sz="1600" b="1" dirty="0" smtClean="0">
                <a:solidFill>
                  <a:srgbClr val="0066FF"/>
                </a:solidFill>
                <a:cs typeface="Tahoma" pitchFamily="34" charset="0"/>
              </a:rPr>
              <a:t>{</a:t>
            </a:r>
          </a:p>
          <a:p>
            <a:pPr algn="just"/>
            <a:r>
              <a:rPr lang="fr-FR" sz="1600" b="1" dirty="0" smtClean="0">
                <a:solidFill>
                  <a:srgbClr val="0066FF"/>
                </a:solidFill>
                <a:cs typeface="Tahoma" pitchFamily="34" charset="0"/>
              </a:rPr>
              <a:t>String s = ``</a:t>
            </a:r>
            <a:r>
              <a:rPr lang="fr-FR" sz="1600" b="1" dirty="0" err="1" smtClean="0">
                <a:solidFill>
                  <a:srgbClr val="0066FF"/>
                </a:solidFill>
                <a:cs typeface="Tahoma" pitchFamily="34" charset="0"/>
              </a:rPr>
              <a:t>abcd</a:t>
            </a:r>
            <a:r>
              <a:rPr lang="fr-FR" sz="1600" b="1" dirty="0" smtClean="0">
                <a:solidFill>
                  <a:srgbClr val="0066FF"/>
                </a:solidFill>
                <a:cs typeface="Tahoma" pitchFamily="34" charset="0"/>
              </a:rPr>
              <a:t>``;</a:t>
            </a:r>
          </a:p>
          <a:p>
            <a:pPr algn="just"/>
            <a:r>
              <a:rPr lang="fr-FR" sz="1600" b="1" dirty="0" err="1" smtClean="0">
                <a:solidFill>
                  <a:srgbClr val="0066FF"/>
                </a:solidFill>
                <a:cs typeface="Tahoma" pitchFamily="34" charset="0"/>
              </a:rPr>
              <a:t>Vector</a:t>
            </a:r>
            <a:r>
              <a:rPr lang="fr-FR" sz="1600" b="1" dirty="0" smtClean="0">
                <a:solidFill>
                  <a:srgbClr val="0066FF"/>
                </a:solidFill>
                <a:cs typeface="Tahoma" pitchFamily="34" charset="0"/>
              </a:rPr>
              <a:t> v = new </a:t>
            </a:r>
            <a:r>
              <a:rPr lang="fr-FR" sz="1600" b="1" dirty="0" err="1" smtClean="0">
                <a:solidFill>
                  <a:srgbClr val="0066FF"/>
                </a:solidFill>
                <a:cs typeface="Tahoma" pitchFamily="34" charset="0"/>
              </a:rPr>
              <a:t>Vector</a:t>
            </a:r>
            <a:r>
              <a:rPr lang="fr-FR" sz="1600" b="1" dirty="0" smtClean="0">
                <a:solidFill>
                  <a:srgbClr val="0066FF"/>
                </a:solidFill>
                <a:cs typeface="Tahoma" pitchFamily="34" charset="0"/>
              </a:rPr>
              <a:t>();</a:t>
            </a:r>
          </a:p>
          <a:p>
            <a:pPr algn="just"/>
            <a:r>
              <a:rPr lang="fr-FR" sz="1600" b="1" dirty="0" smtClean="0">
                <a:solidFill>
                  <a:srgbClr val="0066FF"/>
                </a:solidFill>
                <a:cs typeface="Tahoma" pitchFamily="34" charset="0"/>
              </a:rPr>
              <a:t>v.add(s);</a:t>
            </a:r>
          </a:p>
          <a:p>
            <a:pPr algn="just"/>
            <a:r>
              <a:rPr lang="fr-FR" sz="1600" b="1" dirty="0" smtClean="0">
                <a:solidFill>
                  <a:srgbClr val="0066FF"/>
                </a:solidFill>
                <a:cs typeface="Tahoma" pitchFamily="34" charset="0"/>
              </a:rPr>
              <a:t>Object  o =  </a:t>
            </a:r>
            <a:r>
              <a:rPr lang="fr-FR" sz="1600" b="1" dirty="0" err="1" smtClean="0">
                <a:solidFill>
                  <a:srgbClr val="0066FF"/>
                </a:solidFill>
                <a:cs typeface="Tahoma" pitchFamily="34" charset="0"/>
              </a:rPr>
              <a:t>v.elementAt</a:t>
            </a:r>
            <a:r>
              <a:rPr lang="fr-FR" sz="1600" b="1" dirty="0" smtClean="0">
                <a:solidFill>
                  <a:srgbClr val="0066FF"/>
                </a:solidFill>
                <a:cs typeface="Tahoma" pitchFamily="34" charset="0"/>
              </a:rPr>
              <a:t>(0);</a:t>
            </a:r>
          </a:p>
          <a:p>
            <a:pPr algn="just"/>
            <a:r>
              <a:rPr lang="fr-FR" sz="1600" b="1" dirty="0" smtClean="0">
                <a:solidFill>
                  <a:srgbClr val="0066FF"/>
                </a:solidFill>
                <a:cs typeface="Tahoma" pitchFamily="34" charset="0"/>
              </a:rPr>
              <a:t>System.out.println(s   </a:t>
            </a:r>
            <a:r>
              <a:rPr lang="fr-FR" sz="1600" b="1" dirty="0" err="1" smtClean="0">
                <a:solidFill>
                  <a:srgbClr val="0066FF"/>
                </a:solidFill>
                <a:cs typeface="Tahoma" pitchFamily="34" charset="0"/>
              </a:rPr>
              <a:t>instanceof</a:t>
            </a:r>
            <a:r>
              <a:rPr lang="fr-FR" sz="1600" b="1" dirty="0" smtClean="0">
                <a:solidFill>
                  <a:srgbClr val="0066FF"/>
                </a:solidFill>
                <a:cs typeface="Tahoma" pitchFamily="34" charset="0"/>
              </a:rPr>
              <a:t>  String);</a:t>
            </a:r>
          </a:p>
          <a:p>
            <a:pPr algn="just"/>
            <a:r>
              <a:rPr lang="fr-FR" sz="1600" b="1" dirty="0" smtClean="0">
                <a:solidFill>
                  <a:srgbClr val="0066FF"/>
                </a:solidFill>
                <a:cs typeface="Tahoma" pitchFamily="34" charset="0"/>
              </a:rPr>
              <a:t>System.out.println(s  </a:t>
            </a:r>
            <a:r>
              <a:rPr lang="fr-FR" sz="1600" b="1" dirty="0" err="1" smtClean="0">
                <a:solidFill>
                  <a:srgbClr val="0066FF"/>
                </a:solidFill>
                <a:cs typeface="Tahoma" pitchFamily="34" charset="0"/>
              </a:rPr>
              <a:t>instanceof</a:t>
            </a:r>
            <a:r>
              <a:rPr lang="fr-FR" sz="1600" b="1" dirty="0" smtClean="0">
                <a:solidFill>
                  <a:srgbClr val="0066FF"/>
                </a:solidFill>
                <a:cs typeface="Tahoma" pitchFamily="34" charset="0"/>
              </a:rPr>
              <a:t>   Object);</a:t>
            </a:r>
          </a:p>
          <a:p>
            <a:pPr algn="just"/>
            <a:r>
              <a:rPr lang="fr-FR" sz="1600" b="1" dirty="0" smtClean="0">
                <a:solidFill>
                  <a:srgbClr val="0066FF"/>
                </a:solidFill>
                <a:cs typeface="Tahoma" pitchFamily="34" charset="0"/>
              </a:rPr>
              <a:t>System.out.println(o  </a:t>
            </a:r>
            <a:r>
              <a:rPr lang="fr-FR" sz="1600" b="1" dirty="0" err="1" smtClean="0">
                <a:solidFill>
                  <a:srgbClr val="0066FF"/>
                </a:solidFill>
                <a:cs typeface="Tahoma" pitchFamily="34" charset="0"/>
              </a:rPr>
              <a:t>instanceof</a:t>
            </a:r>
            <a:r>
              <a:rPr lang="fr-FR" sz="1600" b="1" dirty="0" smtClean="0">
                <a:solidFill>
                  <a:srgbClr val="0066FF"/>
                </a:solidFill>
                <a:cs typeface="Tahoma" pitchFamily="34" charset="0"/>
              </a:rPr>
              <a:t>   String);</a:t>
            </a:r>
          </a:p>
          <a:p>
            <a:pPr algn="just"/>
            <a:r>
              <a:rPr lang="fr-FR" sz="1600" b="1" dirty="0" smtClean="0">
                <a:solidFill>
                  <a:srgbClr val="0066FF"/>
                </a:solidFill>
                <a:cs typeface="Tahoma" pitchFamily="34" charset="0"/>
              </a:rPr>
              <a:t>System.out.println(o  </a:t>
            </a:r>
            <a:r>
              <a:rPr lang="fr-FR" sz="1600" b="1" dirty="0" err="1" smtClean="0">
                <a:solidFill>
                  <a:srgbClr val="0066FF"/>
                </a:solidFill>
                <a:cs typeface="Tahoma" pitchFamily="34" charset="0"/>
              </a:rPr>
              <a:t>instanceof</a:t>
            </a:r>
            <a:r>
              <a:rPr lang="fr-FR" sz="1600" b="1" dirty="0" smtClean="0">
                <a:solidFill>
                  <a:srgbClr val="0066FF"/>
                </a:solidFill>
                <a:cs typeface="Tahoma" pitchFamily="34" charset="0"/>
              </a:rPr>
              <a:t>   Object);</a:t>
            </a:r>
          </a:p>
          <a:p>
            <a:pPr algn="just"/>
            <a:r>
              <a:rPr lang="fr-FR" sz="1600" b="1" dirty="0" smtClean="0">
                <a:solidFill>
                  <a:srgbClr val="0066FF"/>
                </a:solidFill>
                <a:cs typeface="Tahoma" pitchFamily="34" charset="0"/>
              </a:rPr>
              <a:t>System.out.println(o  </a:t>
            </a:r>
            <a:r>
              <a:rPr lang="fr-FR" sz="1600" b="1" dirty="0" err="1" smtClean="0">
                <a:solidFill>
                  <a:srgbClr val="0066FF"/>
                </a:solidFill>
                <a:cs typeface="Tahoma" pitchFamily="34" charset="0"/>
              </a:rPr>
              <a:t>instanceof</a:t>
            </a:r>
            <a:r>
              <a:rPr lang="fr-FR" sz="1600" b="1" dirty="0" smtClean="0">
                <a:solidFill>
                  <a:srgbClr val="0066FF"/>
                </a:solidFill>
                <a:cs typeface="Tahoma" pitchFamily="34" charset="0"/>
              </a:rPr>
              <a:t>   </a:t>
            </a:r>
            <a:r>
              <a:rPr lang="fr-FR" sz="1600" b="1" dirty="0" err="1" smtClean="0">
                <a:solidFill>
                  <a:srgbClr val="0066FF"/>
                </a:solidFill>
                <a:cs typeface="Tahoma" pitchFamily="34" charset="0"/>
              </a:rPr>
              <a:t>Vector</a:t>
            </a:r>
            <a:r>
              <a:rPr lang="fr-FR" sz="1600" b="1" dirty="0" smtClean="0">
                <a:solidFill>
                  <a:srgbClr val="0066FF"/>
                </a:solidFill>
                <a:cs typeface="Tahoma" pitchFamily="34" charset="0"/>
              </a:rPr>
              <a:t>);</a:t>
            </a:r>
          </a:p>
          <a:p>
            <a:pPr algn="just"/>
            <a:endParaRPr lang="fr-FR" sz="1600" b="1" dirty="0" smtClean="0">
              <a:solidFill>
                <a:srgbClr val="0066FF"/>
              </a:solidFill>
              <a:cs typeface="Tahoma" pitchFamily="34" charset="0"/>
            </a:endParaRPr>
          </a:p>
          <a:p>
            <a:pPr algn="just"/>
            <a:r>
              <a:rPr lang="fr-FR" sz="1600" b="1" dirty="0" smtClean="0">
                <a:solidFill>
                  <a:srgbClr val="0066FF"/>
                </a:solidFill>
                <a:cs typeface="Tahoma" pitchFamily="34" charset="0"/>
              </a:rPr>
              <a:t>}</a:t>
            </a:r>
          </a:p>
          <a:p>
            <a:pPr algn="just"/>
            <a:r>
              <a:rPr lang="fr-FR" sz="1600" b="1" dirty="0" smtClean="0">
                <a:solidFill>
                  <a:srgbClr val="0066FF"/>
                </a:solidFill>
                <a:cs typeface="Tahoma" pitchFamily="34" charset="0"/>
              </a:rPr>
              <a:t>}</a:t>
            </a:r>
            <a:r>
              <a:rPr lang="fr-FR" b="1" dirty="0" smtClean="0">
                <a:cs typeface="Tahoma" pitchFamily="34" charset="0"/>
              </a:rPr>
              <a:t> </a:t>
            </a: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17</a:t>
            </a:fld>
            <a:endParaRPr lang="it-IT"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Opérateurs et affectations(10)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8125301"/>
          </a:xfrm>
          <a:prstGeom prst="rect">
            <a:avLst/>
          </a:prstGeom>
          <a:noFill/>
        </p:spPr>
        <p:txBody>
          <a:bodyPr wrap="square" rtlCol="0">
            <a:spAutoFit/>
          </a:bodyPr>
          <a:lstStyle/>
          <a:p>
            <a:pPr algn="just"/>
            <a:r>
              <a:rPr lang="fr-FR" b="1" dirty="0" smtClean="0">
                <a:solidFill>
                  <a:srgbClr val="7030A0"/>
                </a:solidFill>
                <a:cs typeface="Tahoma" pitchFamily="34" charset="0"/>
              </a:rPr>
              <a:t>Opérateur de projection de type</a:t>
            </a:r>
          </a:p>
          <a:p>
            <a:pPr algn="just"/>
            <a:endParaRPr lang="fr-FR" b="1" dirty="0" smtClean="0">
              <a:solidFill>
                <a:srgbClr val="7030A0"/>
              </a:solidFill>
              <a:cs typeface="Tahoma" pitchFamily="34" charset="0"/>
            </a:endParaRPr>
          </a:p>
          <a:p>
            <a:pPr algn="just"/>
            <a:r>
              <a:rPr lang="fr-FR" dirty="0" smtClean="0">
                <a:cs typeface="Tahoma" pitchFamily="34" charset="0"/>
              </a:rPr>
              <a:t>L’operateur de projection (type) est utilisé pour convertir des valeurs numériques d’un type vers un autre type ou pour modifier la référence à un objet en un type compatible.</a:t>
            </a:r>
          </a:p>
          <a:p>
            <a:pPr algn="just"/>
            <a:endParaRPr lang="fr-FR" dirty="0" smtClean="0">
              <a:cs typeface="Tahoma" pitchFamily="34" charset="0"/>
            </a:endParaRPr>
          </a:p>
          <a:p>
            <a:pPr algn="just"/>
            <a:r>
              <a:rPr lang="fr-FR" b="1" dirty="0" smtClean="0">
                <a:solidFill>
                  <a:srgbClr val="7030A0"/>
                </a:solidFill>
                <a:cs typeface="Tahoma" pitchFamily="34" charset="0"/>
              </a:rPr>
              <a:t>Conversion élargie et réduites</a:t>
            </a:r>
          </a:p>
          <a:p>
            <a:pPr algn="just"/>
            <a:endParaRPr lang="fr-FR" b="1" dirty="0" smtClean="0">
              <a:solidFill>
                <a:srgbClr val="7030A0"/>
              </a:solidFill>
              <a:cs typeface="Tahoma" pitchFamily="34" charset="0"/>
            </a:endParaRPr>
          </a:p>
          <a:p>
            <a:pPr algn="just"/>
            <a:r>
              <a:rPr lang="fr-FR" dirty="0" smtClean="0">
                <a:cs typeface="Tahoma" pitchFamily="34" charset="0"/>
              </a:rPr>
              <a:t>Une conversion élargie est une conversion vers un type numérique plus important, par exemple lorsqu’une valeur </a:t>
            </a:r>
            <a:r>
              <a:rPr lang="fr-FR" dirty="0" err="1" smtClean="0">
                <a:cs typeface="Tahoma" pitchFamily="34" charset="0"/>
              </a:rPr>
              <a:t>byte</a:t>
            </a:r>
            <a:r>
              <a:rPr lang="fr-FR" dirty="0" smtClean="0">
                <a:cs typeface="Tahoma" pitchFamily="34" charset="0"/>
              </a:rPr>
              <a:t> est promue en type int. Une conversion réduite est une conversion vers un type numérique inferieur, par exemple de long en short. Dans ce cas la conversion doit se faire de façon explicite :</a:t>
            </a:r>
          </a:p>
          <a:p>
            <a:pPr algn="just"/>
            <a:endParaRPr lang="fr-FR" b="1" dirty="0" smtClean="0">
              <a:solidFill>
                <a:srgbClr val="7030A0"/>
              </a:solidFill>
              <a:cs typeface="Tahoma" pitchFamily="34" charset="0"/>
            </a:endParaRPr>
          </a:p>
          <a:p>
            <a:pPr algn="just"/>
            <a:r>
              <a:rPr lang="fr-FR" b="1" dirty="0" smtClean="0">
                <a:solidFill>
                  <a:srgbClr val="7030A0"/>
                </a:solidFill>
                <a:cs typeface="Tahoma" pitchFamily="34" charset="0"/>
              </a:rPr>
              <a:t>double d = 123.456</a:t>
            </a:r>
          </a:p>
          <a:p>
            <a:pPr algn="just"/>
            <a:r>
              <a:rPr lang="fr-FR" b="1" dirty="0" smtClean="0">
                <a:solidFill>
                  <a:srgbClr val="7030A0"/>
                </a:solidFill>
                <a:cs typeface="Tahoma" pitchFamily="34" charset="0"/>
              </a:rPr>
              <a:t>short t  = (short) d;  // c’est une conversion réduite</a:t>
            </a:r>
          </a:p>
          <a:p>
            <a:pPr algn="just"/>
            <a:endParaRPr lang="fr-FR" b="1" dirty="0" smtClean="0">
              <a:solidFill>
                <a:srgbClr val="7030A0"/>
              </a:solidFill>
              <a:cs typeface="Tahoma" pitchFamily="34" charset="0"/>
            </a:endParaRPr>
          </a:p>
          <a:p>
            <a:pPr algn="just"/>
            <a:r>
              <a:rPr lang="fr-FR" dirty="0" smtClean="0">
                <a:cs typeface="Tahoma" pitchFamily="34" charset="0"/>
              </a:rPr>
              <a:t> </a:t>
            </a:r>
          </a:p>
          <a:p>
            <a:pPr algn="just"/>
            <a:endParaRPr lang="fr-FR" dirty="0" smtClean="0">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18</a:t>
            </a:fld>
            <a:endParaRPr lang="it-IT"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Opérateurs et affectations(11)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9233297"/>
          </a:xfrm>
          <a:prstGeom prst="rect">
            <a:avLst/>
          </a:prstGeom>
          <a:noFill/>
        </p:spPr>
        <p:txBody>
          <a:bodyPr wrap="square" rtlCol="0">
            <a:spAutoFit/>
          </a:bodyPr>
          <a:lstStyle/>
          <a:p>
            <a:pPr algn="just"/>
            <a:r>
              <a:rPr lang="fr-FR" b="1" dirty="0" smtClean="0">
                <a:solidFill>
                  <a:srgbClr val="7030A0"/>
                </a:solidFill>
                <a:cs typeface="Tahoma" pitchFamily="34" charset="0"/>
              </a:rPr>
              <a:t>Conversion élargie et réduites</a:t>
            </a:r>
          </a:p>
          <a:p>
            <a:pPr algn="just"/>
            <a:endParaRPr lang="fr-FR" b="1" dirty="0" smtClean="0">
              <a:solidFill>
                <a:srgbClr val="7030A0"/>
              </a:solidFill>
              <a:cs typeface="Tahoma" pitchFamily="34" charset="0"/>
            </a:endParaRPr>
          </a:p>
          <a:p>
            <a:pPr algn="just"/>
            <a:r>
              <a:rPr lang="fr-FR" dirty="0" smtClean="0">
                <a:cs typeface="Tahoma" pitchFamily="34" charset="0"/>
              </a:rPr>
              <a:t>Quand la projection de type est utilisée sur les références aux objets, les règles suivantes s’appliquent:</a:t>
            </a:r>
          </a:p>
          <a:p>
            <a:pPr marL="342900" indent="-342900" algn="just">
              <a:buFont typeface="+mj-lt"/>
              <a:buAutoNum type="arabicPeriod"/>
            </a:pPr>
            <a:r>
              <a:rPr lang="fr-FR" dirty="0" smtClean="0">
                <a:solidFill>
                  <a:srgbClr val="0066FF"/>
                </a:solidFill>
                <a:cs typeface="Tahoma" pitchFamily="34" charset="0"/>
              </a:rPr>
              <a:t> Toute référence à un objet peut être projetée dans une référence à un objet de classe Object.</a:t>
            </a:r>
          </a:p>
          <a:p>
            <a:pPr marL="342900" indent="-342900" algn="just">
              <a:buFont typeface="+mj-lt"/>
              <a:buAutoNum type="arabicPeriod"/>
            </a:pPr>
            <a:r>
              <a:rPr lang="fr-FR" dirty="0" smtClean="0">
                <a:solidFill>
                  <a:srgbClr val="0066FF"/>
                </a:solidFill>
                <a:cs typeface="Tahoma" pitchFamily="34" charset="0"/>
              </a:rPr>
              <a:t> Une référence à un objet peut être projetée dans une référence à un objet de classe C’ si la classe de l’objet est une sous classe de C’.</a:t>
            </a:r>
          </a:p>
          <a:p>
            <a:pPr marL="342900" indent="-342900" algn="just"/>
            <a:endParaRPr lang="fr-FR" dirty="0" smtClean="0">
              <a:solidFill>
                <a:srgbClr val="0066FF"/>
              </a:solidFill>
              <a:cs typeface="Tahoma" pitchFamily="34" charset="0"/>
            </a:endParaRPr>
          </a:p>
          <a:p>
            <a:pPr marL="342900" indent="-342900" algn="just"/>
            <a:r>
              <a:rPr lang="fr-FR" b="1" dirty="0" smtClean="0">
                <a:cs typeface="Tahoma" pitchFamily="34" charset="0"/>
              </a:rPr>
              <a:t>Exemple:</a:t>
            </a:r>
          </a:p>
          <a:p>
            <a:pPr marL="342900" indent="-342900" algn="just"/>
            <a:r>
              <a:rPr lang="fr-FR" b="1" dirty="0" smtClean="0">
                <a:cs typeface="Tahoma" pitchFamily="34" charset="0"/>
              </a:rPr>
              <a:t>String s = ``</a:t>
            </a:r>
            <a:r>
              <a:rPr lang="fr-FR" b="1" dirty="0" err="1" smtClean="0">
                <a:cs typeface="Tahoma" pitchFamily="34" charset="0"/>
              </a:rPr>
              <a:t>abcd</a:t>
            </a:r>
            <a:r>
              <a:rPr lang="fr-FR" b="1" dirty="0" smtClean="0">
                <a:cs typeface="Tahoma" pitchFamily="34" charset="0"/>
              </a:rPr>
              <a:t>``;</a:t>
            </a:r>
          </a:p>
          <a:p>
            <a:pPr marL="342900" indent="-342900" algn="just"/>
            <a:r>
              <a:rPr lang="fr-FR" b="1" dirty="0" smtClean="0">
                <a:cs typeface="Tahoma" pitchFamily="34" charset="0"/>
              </a:rPr>
              <a:t>String </a:t>
            </a:r>
            <a:r>
              <a:rPr lang="fr-FR" b="1" dirty="0" err="1" smtClean="0">
                <a:cs typeface="Tahoma" pitchFamily="34" charset="0"/>
              </a:rPr>
              <a:t>obj</a:t>
            </a:r>
            <a:r>
              <a:rPr lang="fr-FR" b="1" dirty="0" smtClean="0">
                <a:cs typeface="Tahoma" pitchFamily="34" charset="0"/>
              </a:rPr>
              <a:t> =  s;</a:t>
            </a:r>
          </a:p>
          <a:p>
            <a:pPr marL="342900" indent="-342900" algn="just"/>
            <a:r>
              <a:rPr lang="fr-FR" b="1" dirty="0" smtClean="0">
                <a:cs typeface="Tahoma" pitchFamily="34" charset="0"/>
              </a:rPr>
              <a:t>String </a:t>
            </a:r>
            <a:r>
              <a:rPr lang="fr-FR" b="1" dirty="0" err="1" smtClean="0">
                <a:cs typeface="Tahoma" pitchFamily="34" charset="0"/>
              </a:rPr>
              <a:t>str</a:t>
            </a:r>
            <a:r>
              <a:rPr lang="fr-FR" b="1" dirty="0" smtClean="0">
                <a:cs typeface="Tahoma" pitchFamily="34" charset="0"/>
              </a:rPr>
              <a:t> = (String) </a:t>
            </a:r>
            <a:r>
              <a:rPr lang="fr-FR" b="1" dirty="0" err="1" smtClean="0">
                <a:cs typeface="Tahoma" pitchFamily="34" charset="0"/>
              </a:rPr>
              <a:t>obj</a:t>
            </a:r>
            <a:r>
              <a:rPr lang="fr-FR" b="1" dirty="0" smtClean="0">
                <a:cs typeface="Tahoma" pitchFamily="34" charset="0"/>
              </a:rPr>
              <a:t>;</a:t>
            </a:r>
          </a:p>
          <a:p>
            <a:pPr marL="342900" indent="-342900" algn="just"/>
            <a:endParaRPr lang="fr-FR" b="1" dirty="0" smtClean="0">
              <a:cs typeface="Tahoma" pitchFamily="34" charset="0"/>
            </a:endParaRPr>
          </a:p>
          <a:p>
            <a:pPr marL="342900" indent="-342900" algn="just"/>
            <a:r>
              <a:rPr lang="fr-FR" b="1" dirty="0" smtClean="0">
                <a:solidFill>
                  <a:srgbClr val="7030A0"/>
                </a:solidFill>
                <a:cs typeface="Tahoma" pitchFamily="34" charset="0"/>
              </a:rPr>
              <a:t>Operateur ternaire</a:t>
            </a:r>
          </a:p>
          <a:p>
            <a:pPr marL="342900" indent="-342900" algn="just"/>
            <a:endParaRPr lang="fr-FR" b="1" dirty="0" smtClean="0">
              <a:solidFill>
                <a:srgbClr val="7030A0"/>
              </a:solidFill>
              <a:cs typeface="Tahoma" pitchFamily="34" charset="0"/>
            </a:endParaRPr>
          </a:p>
          <a:p>
            <a:pPr marL="342900" indent="-342900" algn="just"/>
            <a:r>
              <a:rPr lang="fr-FR" b="1" dirty="0" smtClean="0">
                <a:cs typeface="Tahoma" pitchFamily="34" charset="0"/>
              </a:rPr>
              <a:t>operande1 ? Operande2 : Operande3</a:t>
            </a:r>
          </a:p>
          <a:p>
            <a:pPr marL="342900" indent="-342900" algn="just"/>
            <a:endParaRPr lang="fr-FR" b="1" dirty="0" smtClean="0">
              <a:cs typeface="Tahoma" pitchFamily="34" charset="0"/>
            </a:endParaRPr>
          </a:p>
          <a:p>
            <a:pPr marL="342900" indent="-342900" algn="just"/>
            <a:r>
              <a:rPr lang="fr-FR" b="1" dirty="0" smtClean="0">
                <a:cs typeface="Tahoma" pitchFamily="34" charset="0"/>
              </a:rPr>
              <a:t>Si la condition est vraie alors l’operande2 est évaluée au cas contraire c’est l’operande3 qui est évaluée.</a:t>
            </a:r>
          </a:p>
          <a:p>
            <a:pPr marL="342900" indent="-342900" algn="just"/>
            <a:endParaRPr lang="fr-FR" b="1" dirty="0" smtClean="0">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19</a:t>
            </a:fld>
            <a:endParaRPr lang="it-IT"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DataBase and JDBC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8" name="Segnaposto data 7"/>
          <p:cNvSpPr>
            <a:spLocks noGrp="1"/>
          </p:cNvSpPr>
          <p:nvPr>
            <p:ph type="dt" sz="half" idx="10"/>
          </p:nvPr>
        </p:nvSpPr>
        <p:spPr/>
        <p:txBody>
          <a:bodyPr/>
          <a:lstStyle/>
          <a:p>
            <a:fld id="{F94DC9F6-EBB2-4B6B-AB85-29F5F15426EF}" type="datetime1">
              <a:rPr lang="it-IT" smtClean="0"/>
              <a:pPr/>
              <a:t>02/11/2017</a:t>
            </a:fld>
            <a:endParaRPr lang="it-IT" dirty="0"/>
          </a:p>
        </p:txBody>
      </p:sp>
      <p:sp>
        <p:nvSpPr>
          <p:cNvPr id="9" name="Segnaposto numero diapositiva 8"/>
          <p:cNvSpPr>
            <a:spLocks noGrp="1"/>
          </p:cNvSpPr>
          <p:nvPr>
            <p:ph type="sldNum" sz="quarter" idx="12"/>
          </p:nvPr>
        </p:nvSpPr>
        <p:spPr/>
        <p:txBody>
          <a:bodyPr/>
          <a:lstStyle/>
          <a:p>
            <a:fld id="{FBEC05B0-ED66-4742-ACBB-72A93C204E17}" type="slidenum">
              <a:rPr lang="it-IT" smtClean="0"/>
              <a:pPr/>
              <a:t>2</a:t>
            </a:fld>
            <a:endParaRPr lang="it-IT" dirty="0"/>
          </a:p>
        </p:txBody>
      </p:sp>
      <p:pic>
        <p:nvPicPr>
          <p:cNvPr id="63489" name="Picture 1"/>
          <p:cNvPicPr>
            <a:picLocks noChangeAspect="1" noChangeArrowheads="1"/>
          </p:cNvPicPr>
          <p:nvPr/>
        </p:nvPicPr>
        <p:blipFill>
          <a:blip r:embed="rId3"/>
          <a:srcRect/>
          <a:stretch>
            <a:fillRect/>
          </a:stretch>
        </p:blipFill>
        <p:spPr bwMode="auto">
          <a:xfrm>
            <a:off x="2000250" y="1193537"/>
            <a:ext cx="5500708" cy="5235859"/>
          </a:xfrm>
          <a:prstGeom prst="rect">
            <a:avLst/>
          </a:prstGeom>
          <a:noFill/>
          <a:ln w="9525">
            <a:noFill/>
            <a:miter lim="800000"/>
            <a:headEnd/>
            <a:tailEnd/>
          </a:ln>
          <a:effectLst/>
        </p:spPr>
      </p:pic>
      <p:sp>
        <p:nvSpPr>
          <p:cNvPr id="18" name="Rectangle 17"/>
          <p:cNvSpPr/>
          <p:nvPr/>
        </p:nvSpPr>
        <p:spPr>
          <a:xfrm>
            <a:off x="4500594" y="5300505"/>
            <a:ext cx="4572000" cy="1200329"/>
          </a:xfrm>
          <a:prstGeom prst="rect">
            <a:avLst/>
          </a:prstGeom>
        </p:spPr>
        <p:txBody>
          <a:bodyPr>
            <a:spAutoFit/>
          </a:bodyPr>
          <a:lstStyle/>
          <a:p>
            <a:r>
              <a:rPr lang="en-US" dirty="0" smtClean="0">
                <a:solidFill>
                  <a:srgbClr val="C00000"/>
                </a:solidFill>
              </a:rPr>
              <a:t>Two common JDBC driver implementations. JDK 1.4 includes a JDBC-ODBC bridge; however, a pure JDBC driver (provided by the vendor) yields better performance.</a:t>
            </a:r>
            <a:endParaRPr lang="fr-FR" dirty="0">
              <a:solidFill>
                <a:srgbClr val="C00000"/>
              </a:solidFill>
            </a:endParaRPr>
          </a:p>
        </p:txBody>
      </p:sp>
      <p:sp>
        <p:nvSpPr>
          <p:cNvPr id="19" name="Rectangle 18"/>
          <p:cNvSpPr/>
          <p:nvPr/>
        </p:nvSpPr>
        <p:spPr>
          <a:xfrm>
            <a:off x="-32" y="642918"/>
            <a:ext cx="7358114" cy="369332"/>
          </a:xfrm>
          <a:prstGeom prst="rect">
            <a:avLst/>
          </a:prstGeom>
        </p:spPr>
        <p:txBody>
          <a:bodyPr wrap="square">
            <a:spAutoFit/>
          </a:bodyPr>
          <a:lstStyle/>
          <a:p>
            <a:r>
              <a:rPr lang="en-US" dirty="0" smtClean="0">
                <a:solidFill>
                  <a:srgbClr val="7030A0"/>
                </a:solidFill>
              </a:rPr>
              <a:t>JDBC provides a standard library for accessing relational databases.</a:t>
            </a:r>
            <a:endParaRPr lang="fr-FR" dirty="0">
              <a:solidFill>
                <a:srgbClr val="7030A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Déclaration et Controle d’accés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9787295"/>
          </a:xfrm>
          <a:prstGeom prst="rect">
            <a:avLst/>
          </a:prstGeom>
          <a:noFill/>
        </p:spPr>
        <p:txBody>
          <a:bodyPr wrap="square" rtlCol="0">
            <a:spAutoFit/>
          </a:bodyPr>
          <a:lstStyle/>
          <a:p>
            <a:pPr algn="just"/>
            <a:r>
              <a:rPr lang="fr-FR" dirty="0" smtClean="0">
                <a:cs typeface="Tahoma" pitchFamily="34" charset="0"/>
              </a:rPr>
              <a:t>Les déclarations sont essentielles à l’écriture d’un programme Java. Vous devez savoir comment déclarer les classes, les interfaces, les variables, les méthodes et les constructeurs pour pouvoir briquer le titre de programmeur Java. Si les déclarations de base vous sont sans doute déjà  familières, vous tomberez malgré tout sur des points inconnus ou que vous avez déjà oubliés.</a:t>
            </a:r>
          </a:p>
          <a:p>
            <a:pPr algn="just"/>
            <a:endParaRPr lang="fr-FR" dirty="0" smtClean="0">
              <a:cs typeface="Tahoma" pitchFamily="34" charset="0"/>
            </a:endParaRPr>
          </a:p>
          <a:p>
            <a:pPr algn="just"/>
            <a:r>
              <a:rPr lang="fr-FR" b="1" dirty="0" smtClean="0">
                <a:solidFill>
                  <a:srgbClr val="C00000"/>
                </a:solidFill>
                <a:cs typeface="Tahoma" pitchFamily="34" charset="0"/>
              </a:rPr>
              <a:t>Déclaration et utilisation des variables</a:t>
            </a:r>
          </a:p>
          <a:p>
            <a:pPr algn="just"/>
            <a:r>
              <a:rPr lang="fr-FR" dirty="0" smtClean="0">
                <a:cs typeface="Tahoma" pitchFamily="34" charset="0"/>
              </a:rPr>
              <a:t>Une déclaration de variable sert a identifier le type associé à la variable. Elle peut aussi servir à initialiser une variable à une valeur particulière de ce type. Les variables peuvent être déclarées d’un type primitif ou du type d’un objet.</a:t>
            </a:r>
          </a:p>
          <a:p>
            <a:pPr algn="just"/>
            <a:r>
              <a:rPr lang="fr-FR" b="1" dirty="0" smtClean="0">
                <a:solidFill>
                  <a:srgbClr val="7030A0"/>
                </a:solidFill>
                <a:cs typeface="Tahoma" pitchFamily="34" charset="0"/>
              </a:rPr>
              <a:t>Exemple:</a:t>
            </a:r>
            <a:endParaRPr lang="fr-FR" dirty="0" smtClean="0">
              <a:cs typeface="Tahoma" pitchFamily="34" charset="0"/>
            </a:endParaRPr>
          </a:p>
          <a:p>
            <a:pPr algn="just"/>
            <a:r>
              <a:rPr lang="fr-FR" b="1" dirty="0" smtClean="0">
                <a:cs typeface="Tahoma" pitchFamily="34" charset="0"/>
              </a:rPr>
              <a:t>                       Personne p; </a:t>
            </a:r>
            <a:r>
              <a:rPr lang="fr-FR" dirty="0" smtClean="0">
                <a:solidFill>
                  <a:srgbClr val="0066FF"/>
                </a:solidFill>
                <a:cs typeface="Tahoma" pitchFamily="34" charset="0"/>
              </a:rPr>
              <a:t>//déclaration avec type d’un objet</a:t>
            </a:r>
          </a:p>
          <a:p>
            <a:pPr algn="just"/>
            <a:r>
              <a:rPr lang="fr-FR" b="1" dirty="0" smtClean="0">
                <a:cs typeface="Tahoma" pitchFamily="34" charset="0"/>
              </a:rPr>
              <a:t>                       int i; </a:t>
            </a:r>
            <a:r>
              <a:rPr lang="fr-FR" dirty="0" smtClean="0">
                <a:solidFill>
                  <a:srgbClr val="0066FF"/>
                </a:solidFill>
                <a:cs typeface="Tahoma" pitchFamily="34" charset="0"/>
              </a:rPr>
              <a:t>// déclaration avec type primitif</a:t>
            </a:r>
          </a:p>
          <a:p>
            <a:pPr algn="just"/>
            <a:endParaRPr lang="fr-FR" dirty="0" smtClean="0">
              <a:solidFill>
                <a:srgbClr val="0066FF"/>
              </a:solidFill>
              <a:cs typeface="Tahoma" pitchFamily="34" charset="0"/>
            </a:endParaRPr>
          </a:p>
          <a:p>
            <a:pPr algn="just"/>
            <a:r>
              <a:rPr lang="fr-FR" b="1" dirty="0" smtClean="0">
                <a:solidFill>
                  <a:srgbClr val="C00000"/>
                </a:solidFill>
                <a:cs typeface="Tahoma" pitchFamily="34" charset="0"/>
              </a:rPr>
              <a:t>Les tableaux</a:t>
            </a:r>
          </a:p>
          <a:p>
            <a:pPr algn="just"/>
            <a:r>
              <a:rPr lang="fr-FR" dirty="0" smtClean="0">
                <a:cs typeface="Tahoma" pitchFamily="34" charset="0"/>
              </a:rPr>
              <a:t>Les tableaux sont des objets Java. D’un point de vue technique, les tableaux de java sont toujours à une dimension. Les tableaux a 2 dimensions sont des tableaux de tableaux. </a:t>
            </a:r>
          </a:p>
          <a:p>
            <a:pPr algn="just"/>
            <a:r>
              <a:rPr lang="fr-FR" dirty="0" smtClean="0">
                <a:cs typeface="Tahoma" pitchFamily="34" charset="0"/>
              </a:rPr>
              <a:t>Les dimensions d’un tableau peuvent être spécifiées à droite de son type ou à droite de son identificateur. </a:t>
            </a:r>
          </a:p>
          <a:p>
            <a:pPr algn="just"/>
            <a:endParaRPr lang="fr-FR" dirty="0" smtClean="0">
              <a:solidFill>
                <a:srgbClr val="0066FF"/>
              </a:solidFill>
              <a:cs typeface="Tahoma" pitchFamily="34" charset="0"/>
            </a:endParaRPr>
          </a:p>
          <a:p>
            <a:pPr algn="just"/>
            <a:r>
              <a:rPr lang="fr-FR" dirty="0" smtClean="0">
                <a:cs typeface="Tahoma" pitchFamily="34" charset="0"/>
              </a:rPr>
              <a:t> </a:t>
            </a:r>
          </a:p>
          <a:p>
            <a:pPr marL="342900" indent="-342900" algn="just"/>
            <a:endParaRPr lang="fr-FR" b="1" dirty="0" smtClean="0">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20</a:t>
            </a:fld>
            <a:endParaRPr lang="it-IT"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Déclaration et Controle d’accés(2)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10341293"/>
          </a:xfrm>
          <a:prstGeom prst="rect">
            <a:avLst/>
          </a:prstGeom>
          <a:noFill/>
        </p:spPr>
        <p:txBody>
          <a:bodyPr wrap="square" rtlCol="0">
            <a:spAutoFit/>
          </a:bodyPr>
          <a:lstStyle/>
          <a:p>
            <a:pPr algn="just"/>
            <a:r>
              <a:rPr lang="fr-FR" dirty="0" smtClean="0">
                <a:cs typeface="Tahoma" pitchFamily="34" charset="0"/>
              </a:rPr>
              <a:t>Par exemple, toutes les déclarations de tableau suivantes sont équivalentes:</a:t>
            </a:r>
          </a:p>
          <a:p>
            <a:pPr algn="just"/>
            <a:r>
              <a:rPr lang="fr-FR" b="1" dirty="0" smtClean="0">
                <a:solidFill>
                  <a:srgbClr val="0066FF"/>
                </a:solidFill>
                <a:cs typeface="Tahoma" pitchFamily="34" charset="0"/>
              </a:rPr>
              <a:t>String[]  s;</a:t>
            </a:r>
          </a:p>
          <a:p>
            <a:pPr algn="just"/>
            <a:r>
              <a:rPr lang="fr-FR" b="1" dirty="0" smtClean="0">
                <a:solidFill>
                  <a:srgbClr val="0066FF"/>
                </a:solidFill>
                <a:cs typeface="Tahoma" pitchFamily="34" charset="0"/>
              </a:rPr>
              <a:t>String   []s;</a:t>
            </a:r>
          </a:p>
          <a:p>
            <a:pPr algn="just"/>
            <a:r>
              <a:rPr lang="fr-FR" b="1" dirty="0" smtClean="0">
                <a:solidFill>
                  <a:srgbClr val="0066FF"/>
                </a:solidFill>
                <a:cs typeface="Tahoma" pitchFamily="34" charset="0"/>
              </a:rPr>
              <a:t>String s[];</a:t>
            </a:r>
          </a:p>
          <a:p>
            <a:pPr algn="just"/>
            <a:r>
              <a:rPr lang="fr-FR" b="1" dirty="0" smtClean="0">
                <a:solidFill>
                  <a:srgbClr val="0066FF"/>
                </a:solidFill>
                <a:cs typeface="Tahoma" pitchFamily="34" charset="0"/>
              </a:rPr>
              <a:t>String s   [];</a:t>
            </a:r>
          </a:p>
          <a:p>
            <a:pPr algn="just"/>
            <a:r>
              <a:rPr lang="fr-FR" dirty="0" smtClean="0">
                <a:cs typeface="Tahoma" pitchFamily="34" charset="0"/>
              </a:rPr>
              <a:t>Pour les tableaux multidimensionnel, on a :</a:t>
            </a:r>
          </a:p>
          <a:p>
            <a:pPr algn="just"/>
            <a:r>
              <a:rPr lang="fr-FR" b="1" dirty="0" smtClean="0">
                <a:solidFill>
                  <a:srgbClr val="0066FF"/>
                </a:solidFill>
                <a:cs typeface="Tahoma" pitchFamily="34" charset="0"/>
              </a:rPr>
              <a:t>String []s[];</a:t>
            </a:r>
          </a:p>
          <a:p>
            <a:pPr algn="just"/>
            <a:r>
              <a:rPr lang="fr-FR" b="1" dirty="0" smtClean="0">
                <a:solidFill>
                  <a:srgbClr val="0066FF"/>
                </a:solidFill>
                <a:cs typeface="Tahoma" pitchFamily="34" charset="0"/>
              </a:rPr>
              <a:t>String [][]s;</a:t>
            </a:r>
          </a:p>
          <a:p>
            <a:pPr algn="just"/>
            <a:r>
              <a:rPr lang="fr-FR" b="1" dirty="0" smtClean="0">
                <a:solidFill>
                  <a:srgbClr val="0066FF"/>
                </a:solidFill>
                <a:cs typeface="Tahoma" pitchFamily="34" charset="0"/>
              </a:rPr>
              <a:t>String s[][];</a:t>
            </a:r>
          </a:p>
          <a:p>
            <a:pPr algn="just"/>
            <a:r>
              <a:rPr lang="fr-FR" dirty="0" smtClean="0">
                <a:cs typeface="Tahoma" pitchFamily="34" charset="0"/>
              </a:rPr>
              <a:t>Remarquez que les dimensions du tableau ne sont pas spécifiées. Un tableau est crée de deux manières. La plus simple consiste à utiliser un initialiseur de tableau pour le créer et initialiser ses éléments:</a:t>
            </a:r>
          </a:p>
          <a:p>
            <a:pPr algn="just"/>
            <a:r>
              <a:rPr lang="fr-FR" b="1" dirty="0" smtClean="0">
                <a:solidFill>
                  <a:srgbClr val="0066FF"/>
                </a:solidFill>
                <a:cs typeface="Tahoma" pitchFamily="34" charset="0"/>
              </a:rPr>
              <a:t>String[] s = { ‘abc’, ‘def’, ‘ghi’} </a:t>
            </a:r>
          </a:p>
          <a:p>
            <a:pPr algn="just"/>
            <a:r>
              <a:rPr lang="fr-FR" dirty="0" smtClean="0">
                <a:cs typeface="Tahoma" pitchFamily="34" charset="0"/>
              </a:rPr>
              <a:t>Les tableaux multidimensionnels peuvent être initialisés en imbriquant les initialiseurs de tableaux:</a:t>
            </a:r>
          </a:p>
          <a:p>
            <a:pPr algn="just"/>
            <a:r>
              <a:rPr lang="fr-FR" b="1" dirty="0" smtClean="0">
                <a:solidFill>
                  <a:srgbClr val="0066FF"/>
                </a:solidFill>
                <a:cs typeface="Tahoma" pitchFamily="34" charset="0"/>
              </a:rPr>
              <a:t>int[][] i = {{1, 2, 3}, {4, 5, 6} }</a:t>
            </a:r>
          </a:p>
          <a:p>
            <a:pPr algn="just"/>
            <a:r>
              <a:rPr lang="fr-FR" sz="1600" b="1" dirty="0" smtClean="0">
                <a:cs typeface="Tahoma" pitchFamily="34" charset="0"/>
              </a:rPr>
              <a:t>La technique illustrée ci-dessus est pratique pour les tableaux de petites tailles. Pour en créer de plus grand, il faut utiliser new, suivi  du type du tableau et d’un ou de plusieurs groupe de crochets. La longueur d’une dimension du tableau est indiquée par un entier entre les crochet: </a:t>
            </a:r>
          </a:p>
          <a:p>
            <a:pPr algn="just"/>
            <a:r>
              <a:rPr lang="fr-FR" b="1" dirty="0" smtClean="0">
                <a:solidFill>
                  <a:srgbClr val="0066FF"/>
                </a:solidFill>
                <a:cs typeface="Tahoma" pitchFamily="34" charset="0"/>
              </a:rPr>
              <a:t>String  s = new String[100];  </a:t>
            </a:r>
          </a:p>
          <a:p>
            <a:pPr algn="just"/>
            <a:r>
              <a:rPr lang="fr-FR" b="1" dirty="0" smtClean="0">
                <a:solidFill>
                  <a:srgbClr val="0066FF"/>
                </a:solidFill>
                <a:cs typeface="Tahoma" pitchFamily="34" charset="0"/>
              </a:rPr>
              <a:t>String s = new String[20][30];</a:t>
            </a:r>
          </a:p>
          <a:p>
            <a:pPr algn="just"/>
            <a:endParaRPr lang="fr-FR" dirty="0" smtClean="0">
              <a:cs typeface="Tahoma" pitchFamily="34" charset="0"/>
            </a:endParaRPr>
          </a:p>
          <a:p>
            <a:pPr algn="just"/>
            <a:endParaRPr lang="fr-FR" dirty="0" smtClean="0">
              <a:cs typeface="Tahoma" pitchFamily="34" charset="0"/>
            </a:endParaRPr>
          </a:p>
          <a:p>
            <a:pPr algn="just"/>
            <a:r>
              <a:rPr lang="fr-FR" dirty="0" smtClean="0">
                <a:cs typeface="Tahoma" pitchFamily="34" charset="0"/>
              </a:rPr>
              <a:t> </a:t>
            </a:r>
          </a:p>
          <a:p>
            <a:pPr marL="342900" indent="-342900" algn="just"/>
            <a:endParaRPr lang="fr-FR" b="1" dirty="0" smtClean="0">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21</a:t>
            </a:fld>
            <a:endParaRPr lang="it-IT"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Déclaration et Controle d’accés(3)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10341293"/>
          </a:xfrm>
          <a:prstGeom prst="rect">
            <a:avLst/>
          </a:prstGeom>
          <a:noFill/>
        </p:spPr>
        <p:txBody>
          <a:bodyPr wrap="square" rtlCol="0">
            <a:spAutoFit/>
          </a:bodyPr>
          <a:lstStyle/>
          <a:p>
            <a:pPr algn="just"/>
            <a:r>
              <a:rPr lang="fr-FR" dirty="0" err="1" smtClean="0">
                <a:cs typeface="Tahoma" pitchFamily="34" charset="0"/>
              </a:rPr>
              <a:t>Lres</a:t>
            </a:r>
            <a:r>
              <a:rPr lang="fr-FR" dirty="0" smtClean="0">
                <a:cs typeface="Tahoma" pitchFamily="34" charset="0"/>
              </a:rPr>
              <a:t> objets sont créés à l’aide de l’operateur </a:t>
            </a:r>
            <a:r>
              <a:rPr lang="fr-FR" b="1" dirty="0" smtClean="0">
                <a:solidFill>
                  <a:srgbClr val="0066FF"/>
                </a:solidFill>
                <a:cs typeface="Tahoma" pitchFamily="34" charset="0"/>
              </a:rPr>
              <a:t>new</a:t>
            </a:r>
            <a:r>
              <a:rPr lang="fr-FR" dirty="0" smtClean="0">
                <a:cs typeface="Tahoma" pitchFamily="34" charset="0"/>
              </a:rPr>
              <a:t> et du constructeur de la classe de l’objet. Par exemple, si un objet est de classe  </a:t>
            </a:r>
            <a:r>
              <a:rPr lang="fr-FR" b="1" dirty="0" smtClean="0">
                <a:cs typeface="Tahoma" pitchFamily="34" charset="0"/>
              </a:rPr>
              <a:t>C</a:t>
            </a:r>
            <a:r>
              <a:rPr lang="fr-FR" dirty="0" smtClean="0">
                <a:cs typeface="Tahoma" pitchFamily="34" charset="0"/>
              </a:rPr>
              <a:t>,  on utilise un constructeur de la forme suivante:</a:t>
            </a:r>
          </a:p>
          <a:p>
            <a:pPr algn="just"/>
            <a:r>
              <a:rPr lang="fr-FR" b="1" dirty="0" smtClean="0">
                <a:solidFill>
                  <a:srgbClr val="0066FF"/>
                </a:solidFill>
                <a:cs typeface="Tahoma" pitchFamily="34" charset="0"/>
              </a:rPr>
              <a:t>                                          new C(listeArguments)</a:t>
            </a:r>
          </a:p>
          <a:p>
            <a:pPr algn="just"/>
            <a:r>
              <a:rPr lang="fr-FR" dirty="0" smtClean="0">
                <a:cs typeface="Tahoma" pitchFamily="34" charset="0"/>
              </a:rPr>
              <a:t>La liste des arguments doit correspondre aux paramètres effectivement déclarés pour le constructeur utilisé. Quand un objet est créé, il est habituellement (pas  toujours) affecté à une variab</a:t>
            </a:r>
            <a:r>
              <a:rPr lang="fr-FR" b="1" dirty="0" smtClean="0">
                <a:cs typeface="Tahoma" pitchFamily="34" charset="0"/>
              </a:rPr>
              <a:t>le:</a:t>
            </a:r>
          </a:p>
          <a:p>
            <a:pPr algn="just"/>
            <a:r>
              <a:rPr lang="fr-FR" b="1" dirty="0" smtClean="0">
                <a:solidFill>
                  <a:srgbClr val="0066FF"/>
                </a:solidFill>
                <a:cs typeface="Tahoma" pitchFamily="34" charset="0"/>
              </a:rPr>
              <a:t>                                          C  myC  </a:t>
            </a:r>
            <a:r>
              <a:rPr lang="fr-FR" b="1" dirty="0" smtClean="0">
                <a:cs typeface="Tahoma" pitchFamily="34" charset="0"/>
              </a:rPr>
              <a:t>= </a:t>
            </a:r>
            <a:r>
              <a:rPr lang="fr-FR" b="1" dirty="0" smtClean="0">
                <a:solidFill>
                  <a:srgbClr val="0066FF"/>
                </a:solidFill>
                <a:cs typeface="Tahoma" pitchFamily="34" charset="0"/>
              </a:rPr>
              <a:t>new C (listeArguments);</a:t>
            </a:r>
          </a:p>
          <a:p>
            <a:pPr algn="just"/>
            <a:r>
              <a:rPr lang="fr-FR" dirty="0" smtClean="0">
                <a:cs typeface="Tahoma" pitchFamily="34" charset="0"/>
              </a:rPr>
              <a:t>Les champs et les méthodes de l’objet peuvent ensuite être  référencés en utilisant la variable. Par exemple si C comporte un champ f1 et une méthode m1, on peut accéder à f1  par  </a:t>
            </a:r>
            <a:r>
              <a:rPr lang="fr-FR" b="1" dirty="0" smtClean="0">
                <a:solidFill>
                  <a:srgbClr val="0066FF"/>
                </a:solidFill>
                <a:cs typeface="Tahoma" pitchFamily="34" charset="0"/>
              </a:rPr>
              <a:t>myC.f1  </a:t>
            </a:r>
            <a:r>
              <a:rPr lang="fr-FR" dirty="0" smtClean="0">
                <a:cs typeface="Tahoma" pitchFamily="34" charset="0"/>
              </a:rPr>
              <a:t> et appeler m1 par </a:t>
            </a:r>
            <a:r>
              <a:rPr lang="fr-FR" b="1" dirty="0" smtClean="0">
                <a:solidFill>
                  <a:srgbClr val="0066FF"/>
                </a:solidFill>
                <a:cs typeface="Tahoma" pitchFamily="34" charset="0"/>
              </a:rPr>
              <a:t>myC.m1(listeArguments)</a:t>
            </a:r>
            <a:endParaRPr lang="fr-FR" dirty="0" smtClean="0">
              <a:cs typeface="Tahoma" pitchFamily="34" charset="0"/>
            </a:endParaRPr>
          </a:p>
          <a:p>
            <a:pPr algn="just"/>
            <a:r>
              <a:rPr lang="fr-FR" dirty="0" smtClean="0">
                <a:cs typeface="Tahoma" pitchFamily="34" charset="0"/>
              </a:rPr>
              <a:t>Dans certains cas, il n’est pas nécessaire d’enregistrer l’objet nouvellement créé avant d’y accéder. Par exemple, vous pouvez utiliser new </a:t>
            </a:r>
            <a:r>
              <a:rPr lang="fr-FR" b="1" dirty="0" smtClean="0">
                <a:cs typeface="Tahoma" pitchFamily="34" charset="0"/>
              </a:rPr>
              <a:t>C().m1() </a:t>
            </a:r>
            <a:r>
              <a:rPr lang="fr-FR" dirty="0" smtClean="0">
                <a:cs typeface="Tahoma" pitchFamily="34" charset="0"/>
              </a:rPr>
              <a:t>pour appeler la méthode </a:t>
            </a:r>
            <a:r>
              <a:rPr lang="fr-FR" b="1" dirty="0" smtClean="0">
                <a:cs typeface="Tahoma" pitchFamily="34" charset="0"/>
              </a:rPr>
              <a:t>m1</a:t>
            </a:r>
            <a:r>
              <a:rPr lang="fr-FR" dirty="0" smtClean="0">
                <a:cs typeface="Tahoma" pitchFamily="34" charset="0"/>
              </a:rPr>
              <a:t> d’un nouvel  objet </a:t>
            </a:r>
            <a:r>
              <a:rPr lang="fr-FR" b="1" dirty="0" smtClean="0">
                <a:cs typeface="Tahoma" pitchFamily="34" charset="0"/>
              </a:rPr>
              <a:t>C</a:t>
            </a:r>
            <a:r>
              <a:rPr lang="fr-FR" dirty="0" smtClean="0">
                <a:cs typeface="Tahoma" pitchFamily="34" charset="0"/>
              </a:rPr>
              <a:t>.</a:t>
            </a:r>
          </a:p>
          <a:p>
            <a:pPr algn="just"/>
            <a:r>
              <a:rPr lang="fr-FR" dirty="0" smtClean="0">
                <a:cs typeface="Tahoma" pitchFamily="34" charset="0"/>
              </a:rPr>
              <a:t>Les mots clés </a:t>
            </a:r>
            <a:r>
              <a:rPr lang="fr-FR" b="1" dirty="0" err="1" smtClean="0">
                <a:solidFill>
                  <a:srgbClr val="0066FF"/>
                </a:solidFill>
                <a:cs typeface="Tahoma" pitchFamily="34" charset="0"/>
              </a:rPr>
              <a:t>this</a:t>
            </a:r>
            <a:r>
              <a:rPr lang="fr-FR" dirty="0" smtClean="0">
                <a:cs typeface="Tahoma" pitchFamily="34" charset="0"/>
              </a:rPr>
              <a:t> et super permettent de faire référence à l’instance de l’objet en cours. Si </a:t>
            </a:r>
            <a:r>
              <a:rPr lang="fr-FR" b="1" dirty="0" err="1" smtClean="0">
                <a:solidFill>
                  <a:srgbClr val="0066FF"/>
                </a:solidFill>
                <a:cs typeface="Tahoma" pitchFamily="34" charset="0"/>
              </a:rPr>
              <a:t>this</a:t>
            </a:r>
            <a:r>
              <a:rPr lang="fr-FR" dirty="0" smtClean="0">
                <a:cs typeface="Tahoma" pitchFamily="34" charset="0"/>
              </a:rPr>
              <a:t> est utilisé dans un constructeur, il fait référence à l’objet créé. Quand il est utilisé dans une méthode non statique, il fait référence à l’objet dont la méthode est utilisée.  Il ne faut pas utiliser  </a:t>
            </a:r>
            <a:r>
              <a:rPr lang="fr-FR" dirty="0" err="1" smtClean="0">
                <a:cs typeface="Tahoma" pitchFamily="34" charset="0"/>
              </a:rPr>
              <a:t>this</a:t>
            </a:r>
            <a:r>
              <a:rPr lang="fr-FR" dirty="0" smtClean="0">
                <a:cs typeface="Tahoma" pitchFamily="34" charset="0"/>
              </a:rPr>
              <a:t> dans une méthode statique, car ces dernières sont associées à la classe elle-même et pas à une instance de la classe. Le mot clé super indique la superclasse de l’instance de l’objet en cours.</a:t>
            </a: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r>
              <a:rPr lang="fr-FR" dirty="0" smtClean="0">
                <a:cs typeface="Tahoma" pitchFamily="34" charset="0"/>
              </a:rPr>
              <a:t> </a:t>
            </a:r>
          </a:p>
          <a:p>
            <a:pPr marL="342900" indent="-342900" algn="just"/>
            <a:endParaRPr lang="fr-FR" b="1" dirty="0" smtClean="0">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22</a:t>
            </a:fld>
            <a:endParaRPr lang="it-IT"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Déclaration et Controle d’accés(4)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9787295"/>
          </a:xfrm>
          <a:prstGeom prst="rect">
            <a:avLst/>
          </a:prstGeom>
          <a:noFill/>
        </p:spPr>
        <p:txBody>
          <a:bodyPr wrap="square" rtlCol="0">
            <a:spAutoFit/>
          </a:bodyPr>
          <a:lstStyle/>
          <a:p>
            <a:pPr algn="just"/>
            <a:r>
              <a:rPr lang="fr-FR" b="1" dirty="0" smtClean="0">
                <a:solidFill>
                  <a:srgbClr val="7030A0"/>
                </a:solidFill>
                <a:cs typeface="Tahoma" pitchFamily="34" charset="0"/>
              </a:rPr>
              <a:t>Variables locales</a:t>
            </a:r>
          </a:p>
          <a:p>
            <a:pPr algn="just"/>
            <a:endParaRPr lang="fr-FR" b="1" dirty="0" smtClean="0">
              <a:solidFill>
                <a:srgbClr val="7030A0"/>
              </a:solidFill>
              <a:cs typeface="Tahoma" pitchFamily="34" charset="0"/>
            </a:endParaRPr>
          </a:p>
          <a:p>
            <a:pPr algn="just"/>
            <a:r>
              <a:rPr lang="fr-FR" dirty="0" smtClean="0">
                <a:cs typeface="Tahoma" pitchFamily="34" charset="0"/>
              </a:rPr>
              <a:t>Les variables locales sont déclarées et initialisées de la même manière que les variables  de champ, mais elles ne  peuvent utiliser que le modificateur final, qui identifie les variables accessibles à partir de classes locales intérieure.</a:t>
            </a:r>
          </a:p>
          <a:p>
            <a:pPr algn="just"/>
            <a:r>
              <a:rPr lang="fr-FR" b="1" dirty="0" smtClean="0">
                <a:cs typeface="Tahoma" pitchFamily="34" charset="0"/>
              </a:rPr>
              <a:t>NB: Le modificateur final indique une valeur de variable définitive, qui ne peut plus être modifiée une fois qu’elle a été attribuée. </a:t>
            </a:r>
          </a:p>
          <a:p>
            <a:pPr algn="just"/>
            <a:endParaRPr lang="fr-FR" b="1" dirty="0" smtClean="0">
              <a:cs typeface="Tahoma" pitchFamily="34" charset="0"/>
            </a:endParaRPr>
          </a:p>
          <a:p>
            <a:pPr algn="just"/>
            <a:r>
              <a:rPr lang="fr-FR" b="1" dirty="0" smtClean="0">
                <a:solidFill>
                  <a:srgbClr val="7030A0"/>
                </a:solidFill>
                <a:cs typeface="Tahoma" pitchFamily="34" charset="0"/>
              </a:rPr>
              <a:t>Variable de champ</a:t>
            </a:r>
          </a:p>
          <a:p>
            <a:pPr algn="just"/>
            <a:endParaRPr lang="fr-FR" b="1" dirty="0" smtClean="0">
              <a:solidFill>
                <a:srgbClr val="7030A0"/>
              </a:solidFill>
              <a:cs typeface="Tahoma" pitchFamily="34" charset="0"/>
            </a:endParaRPr>
          </a:p>
          <a:p>
            <a:pPr algn="just"/>
            <a:r>
              <a:rPr lang="fr-FR" dirty="0" smtClean="0">
                <a:cs typeface="Tahoma" pitchFamily="34" charset="0"/>
              </a:rPr>
              <a:t>Les variables de champ déclarés avec la syntaxe suivante:</a:t>
            </a:r>
          </a:p>
          <a:p>
            <a:pPr algn="just"/>
            <a:r>
              <a:rPr lang="fr-FR" dirty="0" smtClean="0">
                <a:cs typeface="Tahoma" pitchFamily="34" charset="0"/>
              </a:rPr>
              <a:t>  </a:t>
            </a:r>
          </a:p>
          <a:p>
            <a:pPr algn="just"/>
            <a:r>
              <a:rPr lang="fr-FR" b="1" dirty="0" smtClean="0">
                <a:solidFill>
                  <a:srgbClr val="0066FF"/>
                </a:solidFill>
                <a:cs typeface="Tahoma" pitchFamily="34" charset="0"/>
              </a:rPr>
              <a:t>modificateur type </a:t>
            </a:r>
            <a:r>
              <a:rPr lang="fr-FR" b="1" dirty="0" err="1" smtClean="0">
                <a:solidFill>
                  <a:srgbClr val="0066FF"/>
                </a:solidFill>
                <a:cs typeface="Tahoma" pitchFamily="34" charset="0"/>
              </a:rPr>
              <a:t>déclarateur</a:t>
            </a:r>
            <a:r>
              <a:rPr lang="fr-FR" b="1" dirty="0" smtClean="0">
                <a:solidFill>
                  <a:srgbClr val="0066FF"/>
                </a:solidFill>
                <a:cs typeface="Tahoma" pitchFamily="34" charset="0"/>
              </a:rPr>
              <a:t>;</a:t>
            </a:r>
          </a:p>
          <a:p>
            <a:pPr algn="just"/>
            <a:endParaRPr lang="fr-FR" dirty="0" smtClean="0">
              <a:solidFill>
                <a:srgbClr val="0066FF"/>
              </a:solidFill>
              <a:cs typeface="Tahoma" pitchFamily="34" charset="0"/>
            </a:endParaRPr>
          </a:p>
          <a:p>
            <a:pPr algn="just"/>
            <a:r>
              <a:rPr lang="fr-FR" dirty="0" smtClean="0">
                <a:cs typeface="Tahoma" pitchFamily="34" charset="0"/>
              </a:rPr>
              <a:t>Les modificateurs valides sont des </a:t>
            </a:r>
            <a:r>
              <a:rPr lang="fr-FR" b="1" dirty="0" smtClean="0">
                <a:cs typeface="Tahoma" pitchFamily="34" charset="0"/>
              </a:rPr>
              <a:t>modificateurs d’</a:t>
            </a:r>
            <a:r>
              <a:rPr lang="fr-FR" b="1" dirty="0" err="1" smtClean="0">
                <a:cs typeface="Tahoma" pitchFamily="34" charset="0"/>
              </a:rPr>
              <a:t>accés</a:t>
            </a:r>
            <a:r>
              <a:rPr lang="fr-FR" dirty="0" smtClean="0">
                <a:cs typeface="Tahoma" pitchFamily="34" charset="0"/>
              </a:rPr>
              <a:t>: </a:t>
            </a:r>
            <a:r>
              <a:rPr lang="fr-FR" b="1" dirty="0" smtClean="0">
                <a:solidFill>
                  <a:srgbClr val="C00000"/>
                </a:solidFill>
                <a:cs typeface="Tahoma" pitchFamily="34" charset="0"/>
              </a:rPr>
              <a:t>public, </a:t>
            </a:r>
            <a:r>
              <a:rPr lang="fr-FR" b="1" dirty="0" err="1" smtClean="0">
                <a:solidFill>
                  <a:srgbClr val="C00000"/>
                </a:solidFill>
                <a:cs typeface="Tahoma" pitchFamily="34" charset="0"/>
              </a:rPr>
              <a:t>protected</a:t>
            </a:r>
            <a:r>
              <a:rPr lang="fr-FR" b="1" dirty="0" smtClean="0">
                <a:solidFill>
                  <a:srgbClr val="C00000"/>
                </a:solidFill>
                <a:cs typeface="Tahoma" pitchFamily="34" charset="0"/>
              </a:rPr>
              <a:t> et </a:t>
            </a:r>
            <a:r>
              <a:rPr lang="fr-FR" b="1" dirty="0" err="1" smtClean="0">
                <a:solidFill>
                  <a:srgbClr val="C00000"/>
                </a:solidFill>
                <a:cs typeface="Tahoma" pitchFamily="34" charset="0"/>
              </a:rPr>
              <a:t>private</a:t>
            </a:r>
            <a:r>
              <a:rPr lang="fr-FR" dirty="0" smtClean="0">
                <a:solidFill>
                  <a:srgbClr val="C00000"/>
                </a:solidFill>
                <a:cs typeface="Tahoma" pitchFamily="34" charset="0"/>
              </a:rPr>
              <a:t>; </a:t>
            </a:r>
            <a:r>
              <a:rPr lang="fr-FR" dirty="0" smtClean="0">
                <a:cs typeface="Tahoma" pitchFamily="34" charset="0"/>
              </a:rPr>
              <a:t>et les </a:t>
            </a:r>
            <a:r>
              <a:rPr lang="fr-FR" b="1" dirty="0" smtClean="0">
                <a:cs typeface="Tahoma" pitchFamily="34" charset="0"/>
              </a:rPr>
              <a:t>modificateurs spéciaux</a:t>
            </a:r>
            <a:r>
              <a:rPr lang="fr-FR" dirty="0" smtClean="0">
                <a:cs typeface="Tahoma" pitchFamily="34" charset="0"/>
              </a:rPr>
              <a:t>: </a:t>
            </a:r>
            <a:r>
              <a:rPr lang="fr-FR" b="1" dirty="0" smtClean="0">
                <a:solidFill>
                  <a:srgbClr val="C00000"/>
                </a:solidFill>
                <a:cs typeface="Tahoma" pitchFamily="34" charset="0"/>
              </a:rPr>
              <a:t>final, </a:t>
            </a:r>
            <a:r>
              <a:rPr lang="fr-FR" b="1" dirty="0" err="1" smtClean="0">
                <a:solidFill>
                  <a:srgbClr val="C00000"/>
                </a:solidFill>
                <a:cs typeface="Tahoma" pitchFamily="34" charset="0"/>
              </a:rPr>
              <a:t>static</a:t>
            </a:r>
            <a:r>
              <a:rPr lang="fr-FR" b="1" dirty="0" smtClean="0">
                <a:solidFill>
                  <a:srgbClr val="C00000"/>
                </a:solidFill>
                <a:cs typeface="Tahoma" pitchFamily="34" charset="0"/>
              </a:rPr>
              <a:t>, </a:t>
            </a:r>
            <a:r>
              <a:rPr lang="fr-FR" b="1" dirty="0" err="1" smtClean="0">
                <a:solidFill>
                  <a:srgbClr val="C00000"/>
                </a:solidFill>
                <a:cs typeface="Tahoma" pitchFamily="34" charset="0"/>
              </a:rPr>
              <a:t>transient</a:t>
            </a:r>
            <a:r>
              <a:rPr lang="fr-FR" b="1" dirty="0" smtClean="0">
                <a:solidFill>
                  <a:srgbClr val="C00000"/>
                </a:solidFill>
                <a:cs typeface="Tahoma" pitchFamily="34" charset="0"/>
              </a:rPr>
              <a:t> et volatile</a:t>
            </a:r>
            <a:r>
              <a:rPr lang="fr-FR" dirty="0" smtClean="0">
                <a:cs typeface="Tahoma" pitchFamily="34" charset="0"/>
              </a:rPr>
              <a:t>.</a:t>
            </a: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r>
              <a:rPr lang="fr-FR" dirty="0" smtClean="0">
                <a:cs typeface="Tahoma" pitchFamily="34" charset="0"/>
              </a:rPr>
              <a:t> </a:t>
            </a:r>
          </a:p>
          <a:p>
            <a:pPr marL="342900" indent="-342900" algn="just"/>
            <a:endParaRPr lang="fr-FR" b="1" dirty="0" smtClean="0">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23</a:t>
            </a:fld>
            <a:endParaRPr lang="it-IT"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Déclaration et Controle d’accés(5)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10895290"/>
          </a:xfrm>
          <a:prstGeom prst="rect">
            <a:avLst/>
          </a:prstGeom>
          <a:noFill/>
        </p:spPr>
        <p:txBody>
          <a:bodyPr wrap="square" rtlCol="0">
            <a:spAutoFit/>
          </a:bodyPr>
          <a:lstStyle/>
          <a:p>
            <a:pPr algn="just"/>
            <a:r>
              <a:rPr lang="fr-FR" b="1" dirty="0" smtClean="0">
                <a:solidFill>
                  <a:srgbClr val="7030A0"/>
                </a:solidFill>
                <a:cs typeface="Tahoma" pitchFamily="34" charset="0"/>
              </a:rPr>
              <a:t>Déclaration et utilisation des méthodes</a:t>
            </a:r>
          </a:p>
          <a:p>
            <a:pPr algn="just"/>
            <a:r>
              <a:rPr lang="fr-FR" dirty="0" smtClean="0">
                <a:cs typeface="Tahoma" pitchFamily="34" charset="0"/>
              </a:rPr>
              <a:t>Les méthodes sont déclarées selon la syntaxe suivante.</a:t>
            </a:r>
          </a:p>
          <a:p>
            <a:pPr algn="just"/>
            <a:endParaRPr lang="fr-FR" b="1" dirty="0" smtClean="0">
              <a:cs typeface="Tahoma" pitchFamily="34" charset="0"/>
            </a:endParaRPr>
          </a:p>
          <a:p>
            <a:pPr algn="just"/>
            <a:r>
              <a:rPr lang="fr-FR" b="1" dirty="0" smtClean="0">
                <a:solidFill>
                  <a:srgbClr val="0066FF"/>
                </a:solidFill>
                <a:cs typeface="Tahoma" pitchFamily="34" charset="0"/>
              </a:rPr>
              <a:t>modificateur </a:t>
            </a:r>
            <a:r>
              <a:rPr lang="fr-FR" b="1" dirty="0" err="1" smtClean="0">
                <a:solidFill>
                  <a:srgbClr val="0066FF"/>
                </a:solidFill>
                <a:cs typeface="Tahoma" pitchFamily="34" charset="0"/>
              </a:rPr>
              <a:t>valeurRetour</a:t>
            </a:r>
            <a:r>
              <a:rPr lang="fr-FR" b="1" dirty="0" smtClean="0">
                <a:solidFill>
                  <a:srgbClr val="0066FF"/>
                </a:solidFill>
                <a:cs typeface="Tahoma" pitchFamily="34" charset="0"/>
              </a:rPr>
              <a:t> </a:t>
            </a:r>
            <a:r>
              <a:rPr lang="fr-FR" b="1" dirty="0" err="1" smtClean="0">
                <a:solidFill>
                  <a:srgbClr val="0066FF"/>
                </a:solidFill>
                <a:cs typeface="Tahoma" pitchFamily="34" charset="0"/>
              </a:rPr>
              <a:t>nomMéthode</a:t>
            </a:r>
            <a:r>
              <a:rPr lang="fr-FR" b="1" dirty="0" smtClean="0">
                <a:solidFill>
                  <a:srgbClr val="0066FF"/>
                </a:solidFill>
                <a:cs typeface="Tahoma" pitchFamily="34" charset="0"/>
              </a:rPr>
              <a:t>(</a:t>
            </a:r>
            <a:r>
              <a:rPr lang="fr-FR" b="1" dirty="0" err="1" smtClean="0">
                <a:solidFill>
                  <a:srgbClr val="0066FF"/>
                </a:solidFill>
                <a:cs typeface="Tahoma" pitchFamily="34" charset="0"/>
              </a:rPr>
              <a:t>listeParametre</a:t>
            </a:r>
            <a:r>
              <a:rPr lang="fr-FR" b="1" dirty="0" smtClean="0">
                <a:solidFill>
                  <a:srgbClr val="0066FF"/>
                </a:solidFill>
                <a:cs typeface="Tahoma" pitchFamily="34" charset="0"/>
              </a:rPr>
              <a:t>) </a:t>
            </a:r>
            <a:r>
              <a:rPr lang="fr-FR" b="1" dirty="0" err="1" smtClean="0">
                <a:solidFill>
                  <a:srgbClr val="0066FF"/>
                </a:solidFill>
                <a:cs typeface="Tahoma" pitchFamily="34" charset="0"/>
              </a:rPr>
              <a:t>throws</a:t>
            </a:r>
            <a:r>
              <a:rPr lang="fr-FR" b="1" dirty="0" smtClean="0">
                <a:solidFill>
                  <a:srgbClr val="0066FF"/>
                </a:solidFill>
                <a:cs typeface="Tahoma" pitchFamily="34" charset="0"/>
              </a:rPr>
              <a:t> Clause </a:t>
            </a:r>
          </a:p>
          <a:p>
            <a:pPr algn="just"/>
            <a:r>
              <a:rPr lang="fr-FR" b="1" dirty="0" smtClean="0">
                <a:solidFill>
                  <a:srgbClr val="0066FF"/>
                </a:solidFill>
                <a:cs typeface="Tahoma" pitchFamily="34" charset="0"/>
              </a:rPr>
              <a:t>{</a:t>
            </a:r>
          </a:p>
          <a:p>
            <a:pPr algn="just"/>
            <a:r>
              <a:rPr lang="fr-FR" b="1" dirty="0" smtClean="0">
                <a:solidFill>
                  <a:srgbClr val="0066FF"/>
                </a:solidFill>
                <a:cs typeface="Tahoma" pitchFamily="34" charset="0"/>
              </a:rPr>
              <a:t>// corps de la méthode</a:t>
            </a:r>
          </a:p>
          <a:p>
            <a:pPr algn="just"/>
            <a:r>
              <a:rPr lang="fr-FR" b="1" dirty="0" smtClean="0">
                <a:solidFill>
                  <a:srgbClr val="0066FF"/>
                </a:solidFill>
                <a:cs typeface="Tahoma" pitchFamily="34" charset="0"/>
              </a:rPr>
              <a:t>      }</a:t>
            </a:r>
          </a:p>
          <a:p>
            <a:pPr algn="just"/>
            <a:r>
              <a:rPr lang="fr-FR" dirty="0" smtClean="0">
                <a:cs typeface="Tahoma" pitchFamily="34" charset="0"/>
              </a:rPr>
              <a:t>Une méthode peut posséder un modificateur d’accès quelconque (</a:t>
            </a:r>
            <a:r>
              <a:rPr lang="fr-FR" dirty="0" smtClean="0">
                <a:solidFill>
                  <a:srgbClr val="C00000"/>
                </a:solidFill>
                <a:cs typeface="Tahoma" pitchFamily="34" charset="0"/>
              </a:rPr>
              <a:t>public, </a:t>
            </a:r>
            <a:r>
              <a:rPr lang="fr-FR" dirty="0" err="1" smtClean="0">
                <a:solidFill>
                  <a:srgbClr val="C00000"/>
                </a:solidFill>
                <a:cs typeface="Tahoma" pitchFamily="34" charset="0"/>
              </a:rPr>
              <a:t>protected</a:t>
            </a:r>
            <a:r>
              <a:rPr lang="fr-FR" dirty="0" smtClean="0">
                <a:solidFill>
                  <a:srgbClr val="C00000"/>
                </a:solidFill>
                <a:cs typeface="Tahoma" pitchFamily="34" charset="0"/>
              </a:rPr>
              <a:t>, </a:t>
            </a:r>
            <a:r>
              <a:rPr lang="fr-FR" dirty="0" err="1" smtClean="0">
                <a:solidFill>
                  <a:srgbClr val="C00000"/>
                </a:solidFill>
                <a:cs typeface="Tahoma" pitchFamily="34" charset="0"/>
              </a:rPr>
              <a:t>private</a:t>
            </a:r>
            <a:r>
              <a:rPr lang="fr-FR" dirty="0" smtClean="0">
                <a:solidFill>
                  <a:srgbClr val="C00000"/>
                </a:solidFill>
                <a:cs typeface="Tahoma" pitchFamily="34" charset="0"/>
              </a:rPr>
              <a:t> ou accès de paquetage</a:t>
            </a:r>
            <a:r>
              <a:rPr lang="fr-FR" dirty="0" smtClean="0">
                <a:cs typeface="Tahoma" pitchFamily="34" charset="0"/>
              </a:rPr>
              <a:t>) ou des modificateurs spéciaux (</a:t>
            </a:r>
            <a:r>
              <a:rPr lang="fr-FR" dirty="0" smtClean="0">
                <a:solidFill>
                  <a:srgbClr val="C00000"/>
                </a:solidFill>
                <a:cs typeface="Tahoma" pitchFamily="34" charset="0"/>
              </a:rPr>
              <a:t>abstract, final, native, </a:t>
            </a:r>
            <a:r>
              <a:rPr lang="fr-FR" dirty="0" err="1" smtClean="0">
                <a:solidFill>
                  <a:srgbClr val="C00000"/>
                </a:solidFill>
                <a:cs typeface="Tahoma" pitchFamily="34" charset="0"/>
              </a:rPr>
              <a:t>static</a:t>
            </a:r>
            <a:r>
              <a:rPr lang="fr-FR" dirty="0" smtClean="0">
                <a:solidFill>
                  <a:srgbClr val="C00000"/>
                </a:solidFill>
                <a:cs typeface="Tahoma" pitchFamily="34" charset="0"/>
              </a:rPr>
              <a:t> ou </a:t>
            </a:r>
            <a:r>
              <a:rPr lang="fr-FR" dirty="0" err="1" smtClean="0">
                <a:solidFill>
                  <a:srgbClr val="C00000"/>
                </a:solidFill>
                <a:cs typeface="Tahoma" pitchFamily="34" charset="0"/>
              </a:rPr>
              <a:t>synchronized</a:t>
            </a:r>
            <a:r>
              <a:rPr lang="fr-FR" dirty="0" smtClean="0">
                <a:cs typeface="Tahoma" pitchFamily="34" charset="0"/>
              </a:rPr>
              <a:t>). </a:t>
            </a:r>
          </a:p>
          <a:p>
            <a:pPr algn="just"/>
            <a:r>
              <a:rPr lang="fr-FR" dirty="0" smtClean="0">
                <a:cs typeface="Tahoma" pitchFamily="34" charset="0"/>
              </a:rPr>
              <a:t>Le type de valeur de retour d’une méthode peut être:</a:t>
            </a:r>
          </a:p>
          <a:p>
            <a:pPr algn="just"/>
            <a:endParaRPr lang="fr-FR" dirty="0" smtClean="0">
              <a:cs typeface="Tahoma" pitchFamily="34" charset="0"/>
            </a:endParaRPr>
          </a:p>
          <a:p>
            <a:pPr algn="just"/>
            <a:r>
              <a:rPr lang="fr-FR" b="1" dirty="0" smtClean="0">
                <a:solidFill>
                  <a:srgbClr val="FF0000"/>
                </a:solidFill>
                <a:cs typeface="Tahoma" pitchFamily="34" charset="0"/>
              </a:rPr>
              <a:t>void</a:t>
            </a:r>
            <a:r>
              <a:rPr lang="fr-FR" dirty="0" smtClean="0">
                <a:cs typeface="Tahoma" pitchFamily="34" charset="0"/>
              </a:rPr>
              <a:t>: la méthode ne renvoie pas de valeur.</a:t>
            </a:r>
          </a:p>
          <a:p>
            <a:pPr algn="just"/>
            <a:endParaRPr lang="fr-FR" sz="1000" b="1" dirty="0" smtClean="0">
              <a:solidFill>
                <a:srgbClr val="FF0000"/>
              </a:solidFill>
              <a:cs typeface="Tahoma" pitchFamily="34" charset="0"/>
            </a:endParaRPr>
          </a:p>
          <a:p>
            <a:pPr algn="just"/>
            <a:r>
              <a:rPr lang="fr-FR" b="1" dirty="0" smtClean="0">
                <a:solidFill>
                  <a:srgbClr val="FF0000"/>
                </a:solidFill>
                <a:cs typeface="Tahoma" pitchFamily="34" charset="0"/>
              </a:rPr>
              <a:t>Type primitif</a:t>
            </a:r>
            <a:r>
              <a:rPr lang="fr-FR" dirty="0" smtClean="0">
                <a:cs typeface="Tahoma" pitchFamily="34" charset="0"/>
              </a:rPr>
              <a:t>: les types primitifs peuvent être utilisés comme type de retour de la méthode.</a:t>
            </a:r>
          </a:p>
          <a:p>
            <a:pPr algn="just"/>
            <a:endParaRPr lang="fr-FR" sz="1000" dirty="0" smtClean="0">
              <a:cs typeface="Tahoma" pitchFamily="34" charset="0"/>
            </a:endParaRPr>
          </a:p>
          <a:p>
            <a:pPr algn="just"/>
            <a:r>
              <a:rPr lang="fr-FR" b="1" dirty="0" smtClean="0">
                <a:solidFill>
                  <a:srgbClr val="FF0000"/>
                </a:solidFill>
                <a:cs typeface="Tahoma" pitchFamily="34" charset="0"/>
              </a:rPr>
              <a:t>Type d’objet</a:t>
            </a:r>
            <a:r>
              <a:rPr lang="fr-FR" dirty="0" smtClean="0">
                <a:cs typeface="Tahoma" pitchFamily="34" charset="0"/>
              </a:rPr>
              <a:t>: une méthode peut renvoyer une référence à un objet d’une classe ou interface quelconque.</a:t>
            </a:r>
          </a:p>
          <a:p>
            <a:pPr algn="just"/>
            <a:endParaRPr lang="fr-FR" sz="1000" dirty="0" smtClean="0">
              <a:cs typeface="Tahoma" pitchFamily="34" charset="0"/>
            </a:endParaRPr>
          </a:p>
          <a:p>
            <a:pPr algn="just"/>
            <a:r>
              <a:rPr lang="fr-FR" b="1" dirty="0" smtClean="0">
                <a:solidFill>
                  <a:srgbClr val="FF0000"/>
                </a:solidFill>
                <a:cs typeface="Tahoma" pitchFamily="34" charset="0"/>
              </a:rPr>
              <a:t>Type de tableau: </a:t>
            </a:r>
            <a:r>
              <a:rPr lang="fr-FR" dirty="0" smtClean="0">
                <a:cs typeface="Tahoma" pitchFamily="34" charset="0"/>
              </a:rPr>
              <a:t>Une méthode peut renvoyer une référence à un tableau Java. Le type renvoyé est spécifié comme le type du tableau.</a:t>
            </a: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r>
              <a:rPr lang="fr-FR" dirty="0" smtClean="0">
                <a:cs typeface="Tahoma" pitchFamily="34" charset="0"/>
              </a:rPr>
              <a:t> </a:t>
            </a:r>
          </a:p>
          <a:p>
            <a:pPr marL="342900" indent="-342900" algn="just"/>
            <a:endParaRPr lang="fr-FR" b="1" dirty="0" smtClean="0">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24</a:t>
            </a:fld>
            <a:endParaRPr lang="it-IT"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Déclaration et Controle d’accés(6)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10064294"/>
          </a:xfrm>
          <a:prstGeom prst="rect">
            <a:avLst/>
          </a:prstGeom>
          <a:noFill/>
        </p:spPr>
        <p:txBody>
          <a:bodyPr wrap="square" rtlCol="0">
            <a:spAutoFit/>
          </a:bodyPr>
          <a:lstStyle/>
          <a:p>
            <a:pPr algn="just"/>
            <a:r>
              <a:rPr lang="fr-FR" b="1" dirty="0" smtClean="0">
                <a:solidFill>
                  <a:srgbClr val="7030A0"/>
                </a:solidFill>
                <a:cs typeface="Tahoma" pitchFamily="34" charset="0"/>
              </a:rPr>
              <a:t>Déclaration et utilisation des méthodes</a:t>
            </a:r>
          </a:p>
          <a:p>
            <a:pPr algn="just"/>
            <a:endParaRPr lang="fr-FR" b="1" dirty="0" smtClean="0">
              <a:solidFill>
                <a:srgbClr val="7030A0"/>
              </a:solidFill>
              <a:cs typeface="Tahoma" pitchFamily="34" charset="0"/>
            </a:endParaRPr>
          </a:p>
          <a:p>
            <a:pPr algn="just"/>
            <a:r>
              <a:rPr lang="fr-FR" b="1" dirty="0" smtClean="0">
                <a:cs typeface="Tahoma" pitchFamily="34" charset="0"/>
              </a:rPr>
              <a:t>Une liste de paramètre de méthode </a:t>
            </a:r>
            <a:r>
              <a:rPr lang="fr-FR" dirty="0" smtClean="0">
                <a:cs typeface="Tahoma" pitchFamily="34" charset="0"/>
              </a:rPr>
              <a:t>est une liste de déclaration de paramètres séparés par des virgules, chaque déclaration identifiant le type du paramètre et un nom de référence.  Un paramètre peut être référencé n’importe ou dans la méthode. </a:t>
            </a:r>
          </a:p>
          <a:p>
            <a:pPr algn="just"/>
            <a:endParaRPr lang="fr-FR" dirty="0" smtClean="0">
              <a:cs typeface="Tahoma" pitchFamily="34" charset="0"/>
            </a:endParaRPr>
          </a:p>
          <a:p>
            <a:pPr algn="just"/>
            <a:r>
              <a:rPr lang="fr-FR" b="1" dirty="0" smtClean="0">
                <a:cs typeface="Tahoma" pitchFamily="34" charset="0"/>
              </a:rPr>
              <a:t>La clause </a:t>
            </a:r>
            <a:r>
              <a:rPr lang="fr-FR" b="1" dirty="0" err="1" smtClean="0">
                <a:cs typeface="Tahoma" pitchFamily="34" charset="0"/>
              </a:rPr>
              <a:t>throws</a:t>
            </a:r>
            <a:r>
              <a:rPr lang="fr-FR" b="1" dirty="0" smtClean="0">
                <a:cs typeface="Tahoma" pitchFamily="34" charset="0"/>
              </a:rPr>
              <a:t> </a:t>
            </a:r>
            <a:r>
              <a:rPr lang="fr-FR" dirty="0" smtClean="0">
                <a:cs typeface="Tahoma" pitchFamily="34" charset="0"/>
              </a:rPr>
              <a:t>d’une méthode identifie tous les types d’exception vérifiées qui peuvent être lancés durant l’exécution d’une méthode. Cela comprend des exceptions lancées par d’autres méthodes appelées par la méthode. Exemple d’appel de méthode:</a:t>
            </a:r>
          </a:p>
          <a:p>
            <a:pPr algn="ctr"/>
            <a:r>
              <a:rPr lang="fr-FR" b="1" dirty="0" err="1" smtClean="0">
                <a:solidFill>
                  <a:srgbClr val="0066FF"/>
                </a:solidFill>
                <a:cs typeface="Tahoma" pitchFamily="34" charset="0"/>
              </a:rPr>
              <a:t>variable.nomMethode</a:t>
            </a:r>
            <a:r>
              <a:rPr lang="fr-FR" b="1" dirty="0" smtClean="0">
                <a:solidFill>
                  <a:srgbClr val="0066FF"/>
                </a:solidFill>
                <a:cs typeface="Tahoma" pitchFamily="34" charset="0"/>
              </a:rPr>
              <a:t>(listeArguments)</a:t>
            </a:r>
          </a:p>
          <a:p>
            <a:pPr algn="just"/>
            <a:r>
              <a:rPr lang="fr-FR" dirty="0" smtClean="0">
                <a:cs typeface="Tahoma" pitchFamily="34" charset="0"/>
              </a:rPr>
              <a:t>Les mots clés</a:t>
            </a:r>
            <a:r>
              <a:rPr lang="fr-FR" dirty="0" smtClean="0">
                <a:solidFill>
                  <a:srgbClr val="0066FF"/>
                </a:solidFill>
                <a:cs typeface="Tahoma" pitchFamily="34" charset="0"/>
              </a:rPr>
              <a:t> </a:t>
            </a:r>
            <a:r>
              <a:rPr lang="fr-FR" b="1" dirty="0" err="1" smtClean="0">
                <a:solidFill>
                  <a:srgbClr val="0066FF"/>
                </a:solidFill>
                <a:cs typeface="Tahoma" pitchFamily="34" charset="0"/>
              </a:rPr>
              <a:t>this</a:t>
            </a:r>
            <a:r>
              <a:rPr lang="fr-FR" b="1" dirty="0" smtClean="0">
                <a:solidFill>
                  <a:srgbClr val="0066FF"/>
                </a:solidFill>
                <a:cs typeface="Tahoma" pitchFamily="34" charset="0"/>
              </a:rPr>
              <a:t> </a:t>
            </a:r>
            <a:r>
              <a:rPr lang="fr-FR" b="1" dirty="0" smtClean="0">
                <a:cs typeface="Tahoma" pitchFamily="34" charset="0"/>
              </a:rPr>
              <a:t>et </a:t>
            </a:r>
            <a:r>
              <a:rPr lang="fr-FR" b="1" dirty="0" smtClean="0">
                <a:solidFill>
                  <a:srgbClr val="0066FF"/>
                </a:solidFill>
                <a:cs typeface="Tahoma" pitchFamily="34" charset="0"/>
              </a:rPr>
              <a:t>super</a:t>
            </a:r>
            <a:r>
              <a:rPr lang="fr-FR" b="1" dirty="0" smtClean="0">
                <a:cs typeface="Tahoma" pitchFamily="34" charset="0"/>
              </a:rPr>
              <a:t> </a:t>
            </a:r>
            <a:r>
              <a:rPr lang="fr-FR" dirty="0" smtClean="0">
                <a:cs typeface="Tahoma" pitchFamily="34" charset="0"/>
              </a:rPr>
              <a:t>peuvent être utilisés à la place d’un nom de variable.</a:t>
            </a:r>
          </a:p>
          <a:p>
            <a:pPr algn="just"/>
            <a:endParaRPr lang="fr-FR" dirty="0" smtClean="0">
              <a:cs typeface="Tahoma" pitchFamily="34" charset="0"/>
            </a:endParaRPr>
          </a:p>
          <a:p>
            <a:pPr algn="just"/>
            <a:r>
              <a:rPr lang="fr-FR" b="1" dirty="0" smtClean="0">
                <a:cs typeface="Tahoma" pitchFamily="34" charset="0"/>
              </a:rPr>
              <a:t>La signature d’une méthode </a:t>
            </a:r>
            <a:r>
              <a:rPr lang="fr-FR" dirty="0" smtClean="0">
                <a:cs typeface="Tahoma" pitchFamily="34" charset="0"/>
              </a:rPr>
              <a:t>se compose du nom de la méthode et de l’ensemble des types de déclarations de ses paramètres. Il est illégal dans une classe de déclarer deux méthodes ayant la même signature.</a:t>
            </a:r>
          </a:p>
          <a:p>
            <a:pPr algn="just"/>
            <a:endParaRPr lang="fr-FR" dirty="0" smtClean="0">
              <a:cs typeface="Tahoma" pitchFamily="34" charset="0"/>
            </a:endParaRPr>
          </a:p>
          <a:p>
            <a:pPr algn="just"/>
            <a:r>
              <a:rPr lang="fr-FR" b="1" dirty="0" smtClean="0">
                <a:cs typeface="Tahoma" pitchFamily="34" charset="0"/>
              </a:rPr>
              <a:t>Les méthodes statiques </a:t>
            </a:r>
            <a:r>
              <a:rPr lang="fr-FR" dirty="0" smtClean="0">
                <a:cs typeface="Tahoma" pitchFamily="34" charset="0"/>
              </a:rPr>
              <a:t>sont des méthodes qui s’appliquent à la classe dans son ensemble et pas simplement à une de ses instances. Les méthodes statiques sont appelées de la même manière que les autres. Mais comme elles ne sont pas associées à une instance de la classe, il est plus logique d’y faire référence en utilisant le nom de la classe au lieu  d’un nom de variable. </a:t>
            </a:r>
          </a:p>
          <a:p>
            <a:pPr algn="just"/>
            <a:endParaRPr lang="fr-FR" dirty="0" smtClean="0">
              <a:cs typeface="Tahoma" pitchFamily="34" charset="0"/>
            </a:endParaRPr>
          </a:p>
          <a:p>
            <a:pPr algn="just"/>
            <a:r>
              <a:rPr lang="fr-FR" dirty="0" smtClean="0">
                <a:cs typeface="Tahoma" pitchFamily="34" charset="0"/>
              </a:rPr>
              <a:t> </a:t>
            </a:r>
          </a:p>
          <a:p>
            <a:pPr marL="342900" indent="-342900" algn="just"/>
            <a:endParaRPr lang="fr-FR" b="1" dirty="0" smtClean="0">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25</a:t>
            </a:fld>
            <a:endParaRPr lang="it-IT"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Déclaration et Controle d’accés(7)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9233297"/>
          </a:xfrm>
          <a:prstGeom prst="rect">
            <a:avLst/>
          </a:prstGeom>
          <a:noFill/>
        </p:spPr>
        <p:txBody>
          <a:bodyPr wrap="square" rtlCol="0">
            <a:spAutoFit/>
          </a:bodyPr>
          <a:lstStyle/>
          <a:p>
            <a:pPr algn="just"/>
            <a:r>
              <a:rPr lang="fr-FR" b="1" dirty="0" smtClean="0">
                <a:solidFill>
                  <a:srgbClr val="7030A0"/>
                </a:solidFill>
                <a:cs typeface="Tahoma" pitchFamily="34" charset="0"/>
              </a:rPr>
              <a:t>Transmission des arguments</a:t>
            </a:r>
          </a:p>
          <a:p>
            <a:pPr algn="just"/>
            <a:r>
              <a:rPr lang="fr-FR" b="1" dirty="0" smtClean="0">
                <a:cs typeface="Tahoma" pitchFamily="34" charset="0"/>
              </a:rPr>
              <a:t>Un argument transmis </a:t>
            </a:r>
            <a:r>
              <a:rPr lang="fr-FR" dirty="0" smtClean="0">
                <a:cs typeface="Tahoma" pitchFamily="34" charset="0"/>
              </a:rPr>
              <a:t>à une méthode peut être une valeur primitive ou une référence à un objet.</a:t>
            </a:r>
          </a:p>
          <a:p>
            <a:pPr algn="just"/>
            <a:r>
              <a:rPr lang="fr-FR" dirty="0" smtClean="0">
                <a:cs typeface="Tahoma" pitchFamily="34" charset="0"/>
              </a:rPr>
              <a:t> dans le  premier cas, une copie de la valeur primitive est effectuée et mise à la disposition de la méthode. La valeur d’origine n’est pas modifiée par les opérations qui peuvent affecter l’argument dans la méthode.</a:t>
            </a:r>
          </a:p>
          <a:p>
            <a:pPr algn="just"/>
            <a:r>
              <a:rPr lang="fr-FR" b="1" dirty="0" smtClean="0">
                <a:cs typeface="Tahoma" pitchFamily="34" charset="0"/>
              </a:rPr>
              <a:t>Exemple:</a:t>
            </a:r>
          </a:p>
          <a:p>
            <a:pPr algn="just"/>
            <a:endParaRPr lang="fr-FR" b="1" dirty="0" smtClean="0">
              <a:cs typeface="Tahoma" pitchFamily="34" charset="0"/>
            </a:endParaRPr>
          </a:p>
          <a:p>
            <a:pPr algn="just"/>
            <a:r>
              <a:rPr lang="fr-FR" b="1" dirty="0" smtClean="0">
                <a:solidFill>
                  <a:srgbClr val="0066FF"/>
                </a:solidFill>
                <a:cs typeface="Tahoma" pitchFamily="34" charset="0"/>
              </a:rPr>
              <a:t>class </a:t>
            </a:r>
            <a:r>
              <a:rPr lang="fr-FR" b="1" dirty="0" err="1" smtClean="0">
                <a:solidFill>
                  <a:srgbClr val="0066FF"/>
                </a:solidFill>
                <a:cs typeface="Tahoma" pitchFamily="34" charset="0"/>
              </a:rPr>
              <a:t>PassedValue</a:t>
            </a:r>
            <a:r>
              <a:rPr lang="fr-FR" b="1" dirty="0" smtClean="0">
                <a:solidFill>
                  <a:srgbClr val="0066FF"/>
                </a:solidFill>
                <a:cs typeface="Tahoma" pitchFamily="34" charset="0"/>
              </a:rPr>
              <a:t>{</a:t>
            </a:r>
          </a:p>
          <a:p>
            <a:pPr algn="just"/>
            <a:endParaRPr lang="fr-FR" b="1" dirty="0" smtClean="0">
              <a:solidFill>
                <a:srgbClr val="0066FF"/>
              </a:solidFill>
              <a:cs typeface="Tahoma" pitchFamily="34" charset="0"/>
            </a:endParaRPr>
          </a:p>
          <a:p>
            <a:pPr algn="just"/>
            <a:r>
              <a:rPr lang="fr-FR" b="1" dirty="0" smtClean="0">
                <a:solidFill>
                  <a:srgbClr val="0066FF"/>
                </a:solidFill>
                <a:cs typeface="Tahoma" pitchFamily="34" charset="0"/>
              </a:rPr>
              <a:t> public </a:t>
            </a:r>
            <a:r>
              <a:rPr lang="fr-FR" b="1" dirty="0" err="1" smtClean="0">
                <a:solidFill>
                  <a:srgbClr val="0066FF"/>
                </a:solidFill>
                <a:cs typeface="Tahoma" pitchFamily="34" charset="0"/>
              </a:rPr>
              <a:t>static</a:t>
            </a:r>
            <a:r>
              <a:rPr lang="fr-FR" b="1" dirty="0" smtClean="0">
                <a:solidFill>
                  <a:srgbClr val="0066FF"/>
                </a:solidFill>
                <a:cs typeface="Tahoma" pitchFamily="34" charset="0"/>
              </a:rPr>
              <a:t> void main(String </a:t>
            </a:r>
            <a:r>
              <a:rPr lang="fr-FR" b="1" dirty="0" err="1" smtClean="0">
                <a:solidFill>
                  <a:srgbClr val="0066FF"/>
                </a:solidFill>
                <a:cs typeface="Tahoma" pitchFamily="34" charset="0"/>
              </a:rPr>
              <a:t>args</a:t>
            </a:r>
            <a:r>
              <a:rPr lang="fr-FR" b="1" dirty="0" smtClean="0">
                <a:solidFill>
                  <a:srgbClr val="0066FF"/>
                </a:solidFill>
                <a:cs typeface="Tahoma" pitchFamily="34" charset="0"/>
              </a:rPr>
              <a:t>[]){</a:t>
            </a:r>
          </a:p>
          <a:p>
            <a:pPr algn="just"/>
            <a:r>
              <a:rPr lang="fr-FR" b="1" dirty="0" err="1" smtClean="0">
                <a:solidFill>
                  <a:srgbClr val="0066FF"/>
                </a:solidFill>
                <a:cs typeface="Tahoma" pitchFamily="34" charset="0"/>
              </a:rPr>
              <a:t>StaticClass.display</a:t>
            </a:r>
            <a:r>
              <a:rPr lang="fr-FR" b="1" dirty="0" smtClean="0">
                <a:solidFill>
                  <a:srgbClr val="0066FF"/>
                </a:solidFill>
                <a:cs typeface="Tahoma" pitchFamily="34" charset="0"/>
              </a:rPr>
              <a:t>(‘Exemple de résultat’);  </a:t>
            </a:r>
          </a:p>
          <a:p>
            <a:pPr algn="just"/>
            <a:r>
              <a:rPr lang="fr-FR" b="1" dirty="0" smtClean="0">
                <a:solidFill>
                  <a:srgbClr val="0066FF"/>
                </a:solidFill>
                <a:cs typeface="Tahoma" pitchFamily="34" charset="0"/>
              </a:rPr>
              <a:t>    }</a:t>
            </a:r>
          </a:p>
          <a:p>
            <a:pPr algn="just"/>
            <a:r>
              <a:rPr lang="fr-FR" b="1" dirty="0" smtClean="0">
                <a:solidFill>
                  <a:srgbClr val="0066FF"/>
                </a:solidFill>
                <a:cs typeface="Tahoma" pitchFamily="34" charset="0"/>
              </a:rPr>
              <a:t>}</a:t>
            </a:r>
          </a:p>
          <a:p>
            <a:pPr algn="just"/>
            <a:endParaRPr lang="fr-FR" b="1" dirty="0" smtClean="0">
              <a:solidFill>
                <a:srgbClr val="0066FF"/>
              </a:solidFill>
              <a:cs typeface="Tahoma" pitchFamily="34" charset="0"/>
            </a:endParaRPr>
          </a:p>
          <a:p>
            <a:pPr algn="just"/>
            <a:r>
              <a:rPr lang="fr-FR" b="1" dirty="0" smtClean="0">
                <a:solidFill>
                  <a:srgbClr val="0066FF"/>
                </a:solidFill>
                <a:cs typeface="Tahoma" pitchFamily="34" charset="0"/>
              </a:rPr>
              <a:t>class </a:t>
            </a:r>
            <a:r>
              <a:rPr lang="fr-FR" b="1" dirty="0" err="1" smtClean="0">
                <a:solidFill>
                  <a:srgbClr val="0066FF"/>
                </a:solidFill>
                <a:cs typeface="Tahoma" pitchFamily="34" charset="0"/>
              </a:rPr>
              <a:t>StaticClass</a:t>
            </a:r>
            <a:r>
              <a:rPr lang="fr-FR" b="1" dirty="0" smtClean="0">
                <a:solidFill>
                  <a:srgbClr val="0066FF"/>
                </a:solidFill>
                <a:cs typeface="Tahoma" pitchFamily="34" charset="0"/>
              </a:rPr>
              <a:t>{</a:t>
            </a:r>
          </a:p>
          <a:p>
            <a:pPr algn="just"/>
            <a:endParaRPr lang="fr-FR" b="1" dirty="0" smtClean="0">
              <a:solidFill>
                <a:srgbClr val="0066FF"/>
              </a:solidFill>
              <a:cs typeface="Tahoma" pitchFamily="34" charset="0"/>
            </a:endParaRPr>
          </a:p>
          <a:p>
            <a:pPr algn="just"/>
            <a:r>
              <a:rPr lang="fr-FR" b="1" dirty="0" err="1" smtClean="0">
                <a:solidFill>
                  <a:srgbClr val="0066FF"/>
                </a:solidFill>
                <a:cs typeface="Tahoma" pitchFamily="34" charset="0"/>
              </a:rPr>
              <a:t>Static</a:t>
            </a:r>
            <a:r>
              <a:rPr lang="fr-FR" b="1" dirty="0" smtClean="0">
                <a:solidFill>
                  <a:srgbClr val="0066FF"/>
                </a:solidFill>
                <a:cs typeface="Tahoma" pitchFamily="34" charset="0"/>
              </a:rPr>
              <a:t> void display(String s){</a:t>
            </a:r>
          </a:p>
          <a:p>
            <a:pPr algn="just"/>
            <a:r>
              <a:rPr lang="fr-FR" b="1" dirty="0" smtClean="0">
                <a:solidFill>
                  <a:srgbClr val="0066FF"/>
                </a:solidFill>
                <a:cs typeface="Tahoma" pitchFamily="34" charset="0"/>
              </a:rPr>
              <a:t>System.out.println(‘</a:t>
            </a:r>
            <a:r>
              <a:rPr lang="fr-FR" b="1" dirty="0" err="1" smtClean="0">
                <a:solidFill>
                  <a:srgbClr val="0066FF"/>
                </a:solidFill>
                <a:cs typeface="Tahoma" pitchFamily="34" charset="0"/>
              </a:rPr>
              <a:t>StaticClass</a:t>
            </a:r>
            <a:r>
              <a:rPr lang="fr-FR" b="1" dirty="0" smtClean="0">
                <a:solidFill>
                  <a:srgbClr val="0066FF"/>
                </a:solidFill>
                <a:cs typeface="Tahoma" pitchFamily="34" charset="0"/>
              </a:rPr>
              <a:t>:  ’ + s);</a:t>
            </a:r>
          </a:p>
          <a:p>
            <a:pPr algn="just"/>
            <a:r>
              <a:rPr lang="fr-FR" b="1" dirty="0" smtClean="0">
                <a:solidFill>
                  <a:srgbClr val="0066FF"/>
                </a:solidFill>
                <a:cs typeface="Tahoma" pitchFamily="34" charset="0"/>
              </a:rPr>
              <a:t>}</a:t>
            </a:r>
          </a:p>
          <a:p>
            <a:pPr algn="just"/>
            <a:r>
              <a:rPr lang="fr-FR" b="1" dirty="0" smtClean="0">
                <a:solidFill>
                  <a:srgbClr val="0066FF"/>
                </a:solidFill>
                <a:cs typeface="Tahoma" pitchFamily="34" charset="0"/>
              </a:rPr>
              <a:t>}</a:t>
            </a: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26</a:t>
            </a:fld>
            <a:endParaRPr lang="it-IT"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Déclaration et Controle d’accés(8)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8956298"/>
          </a:xfrm>
          <a:prstGeom prst="rect">
            <a:avLst/>
          </a:prstGeom>
          <a:noFill/>
        </p:spPr>
        <p:txBody>
          <a:bodyPr wrap="square" rtlCol="0">
            <a:spAutoFit/>
          </a:bodyPr>
          <a:lstStyle/>
          <a:p>
            <a:pPr algn="just"/>
            <a:r>
              <a:rPr lang="fr-FR" b="1" dirty="0" smtClean="0">
                <a:solidFill>
                  <a:srgbClr val="7030A0"/>
                </a:solidFill>
                <a:cs typeface="Tahoma" pitchFamily="34" charset="0"/>
              </a:rPr>
              <a:t>Transmission des arguments(suite)</a:t>
            </a:r>
          </a:p>
          <a:p>
            <a:pPr algn="just"/>
            <a:r>
              <a:rPr lang="fr-FR" b="1" dirty="0" smtClean="0">
                <a:cs typeface="Tahoma" pitchFamily="34" charset="0"/>
              </a:rPr>
              <a:t>Un argument transmis </a:t>
            </a:r>
            <a:r>
              <a:rPr lang="fr-FR" dirty="0" smtClean="0">
                <a:cs typeface="Tahoma" pitchFamily="34" charset="0"/>
              </a:rPr>
              <a:t>à une méthode peut être une valeur primitive ou une référence à un objet.</a:t>
            </a:r>
          </a:p>
          <a:p>
            <a:pPr algn="just"/>
            <a:r>
              <a:rPr lang="fr-FR" dirty="0" smtClean="0">
                <a:cs typeface="Tahoma" pitchFamily="34" charset="0"/>
              </a:rPr>
              <a:t> dans le  deuxième cas, une copie de la référence à l’objet est effectuée. Les modifications à la référence de l’objet se produisant durant l’exécution de la méthode n’affectent pas la référence de l’objet d’origine. Mais les modifications effectuées sur l’objet lui-même dans la méthode affectent l’objet d’origine.</a:t>
            </a:r>
          </a:p>
          <a:p>
            <a:pPr algn="just"/>
            <a:r>
              <a:rPr lang="fr-FR" b="1" dirty="0" smtClean="0">
                <a:cs typeface="Tahoma" pitchFamily="34" charset="0"/>
              </a:rPr>
              <a:t>Exemple:</a:t>
            </a:r>
          </a:p>
          <a:p>
            <a:pPr algn="just"/>
            <a:endParaRPr lang="fr-FR" b="1" dirty="0" smtClean="0">
              <a:cs typeface="Tahoma" pitchFamily="34" charset="0"/>
            </a:endParaRPr>
          </a:p>
          <a:p>
            <a:pPr algn="just"/>
            <a:r>
              <a:rPr lang="fr-FR" b="1" dirty="0" smtClean="0">
                <a:solidFill>
                  <a:srgbClr val="0066FF"/>
                </a:solidFill>
                <a:cs typeface="Tahoma" pitchFamily="34" charset="0"/>
              </a:rPr>
              <a:t>class </a:t>
            </a:r>
            <a:r>
              <a:rPr lang="fr-FR" b="1" dirty="0" err="1" smtClean="0">
                <a:solidFill>
                  <a:srgbClr val="0066FF"/>
                </a:solidFill>
                <a:cs typeface="Tahoma" pitchFamily="34" charset="0"/>
              </a:rPr>
              <a:t>PassedReference</a:t>
            </a:r>
            <a:r>
              <a:rPr lang="fr-FR" b="1" dirty="0" smtClean="0">
                <a:solidFill>
                  <a:srgbClr val="0066FF"/>
                </a:solidFill>
                <a:cs typeface="Tahoma" pitchFamily="34" charset="0"/>
              </a:rPr>
              <a:t>{</a:t>
            </a:r>
          </a:p>
          <a:p>
            <a:pPr algn="just"/>
            <a:r>
              <a:rPr lang="fr-FR" b="1" dirty="0" smtClean="0">
                <a:solidFill>
                  <a:srgbClr val="0066FF"/>
                </a:solidFill>
                <a:cs typeface="Tahoma" pitchFamily="34" charset="0"/>
              </a:rPr>
              <a:t>public </a:t>
            </a:r>
            <a:r>
              <a:rPr lang="fr-FR" b="1" dirty="0" err="1" smtClean="0">
                <a:solidFill>
                  <a:srgbClr val="0066FF"/>
                </a:solidFill>
                <a:cs typeface="Tahoma" pitchFamily="34" charset="0"/>
              </a:rPr>
              <a:t>static</a:t>
            </a:r>
            <a:r>
              <a:rPr lang="fr-FR" b="1" dirty="0" smtClean="0">
                <a:solidFill>
                  <a:srgbClr val="0066FF"/>
                </a:solidFill>
                <a:cs typeface="Tahoma" pitchFamily="34" charset="0"/>
              </a:rPr>
              <a:t> void main(String </a:t>
            </a:r>
            <a:r>
              <a:rPr lang="fr-FR" b="1" dirty="0" err="1" smtClean="0">
                <a:solidFill>
                  <a:srgbClr val="0066FF"/>
                </a:solidFill>
                <a:cs typeface="Tahoma" pitchFamily="34" charset="0"/>
              </a:rPr>
              <a:t>args</a:t>
            </a:r>
            <a:r>
              <a:rPr lang="fr-FR" b="1" dirty="0" smtClean="0">
                <a:solidFill>
                  <a:srgbClr val="0066FF"/>
                </a:solidFill>
                <a:cs typeface="Tahoma" pitchFamily="34" charset="0"/>
              </a:rPr>
              <a:t>[]){</a:t>
            </a:r>
          </a:p>
          <a:p>
            <a:pPr algn="just"/>
            <a:r>
              <a:rPr lang="fr-FR" b="1" dirty="0" err="1" smtClean="0">
                <a:solidFill>
                  <a:srgbClr val="0066FF"/>
                </a:solidFill>
                <a:cs typeface="Tahoma" pitchFamily="34" charset="0"/>
              </a:rPr>
              <a:t>Vector</a:t>
            </a:r>
            <a:r>
              <a:rPr lang="fr-FR" b="1" dirty="0" smtClean="0">
                <a:solidFill>
                  <a:srgbClr val="0066FF"/>
                </a:solidFill>
                <a:cs typeface="Tahoma" pitchFamily="34" charset="0"/>
              </a:rPr>
              <a:t> v = new </a:t>
            </a:r>
            <a:r>
              <a:rPr lang="fr-FR" b="1" dirty="0" err="1" smtClean="0">
                <a:solidFill>
                  <a:srgbClr val="0066FF"/>
                </a:solidFill>
                <a:cs typeface="Tahoma" pitchFamily="34" charset="0"/>
              </a:rPr>
              <a:t>Vector</a:t>
            </a:r>
            <a:r>
              <a:rPr lang="fr-FR" b="1" dirty="0" smtClean="0">
                <a:solidFill>
                  <a:srgbClr val="0066FF"/>
                </a:solidFill>
                <a:cs typeface="Tahoma" pitchFamily="34" charset="0"/>
              </a:rPr>
              <a:t>();</a:t>
            </a:r>
          </a:p>
          <a:p>
            <a:pPr algn="just"/>
            <a:r>
              <a:rPr lang="fr-FR" b="1" dirty="0" smtClean="0">
                <a:solidFill>
                  <a:srgbClr val="0066FF"/>
                </a:solidFill>
                <a:cs typeface="Tahoma" pitchFamily="34" charset="0"/>
              </a:rPr>
              <a:t>v.add(new String(‘a’));</a:t>
            </a:r>
          </a:p>
          <a:p>
            <a:pPr algn="just"/>
            <a:r>
              <a:rPr lang="fr-FR" b="1" dirty="0" smtClean="0">
                <a:solidFill>
                  <a:srgbClr val="0066FF"/>
                </a:solidFill>
                <a:cs typeface="Tahoma" pitchFamily="34" charset="0"/>
              </a:rPr>
              <a:t>v.add(new String(‘b’));</a:t>
            </a:r>
          </a:p>
          <a:p>
            <a:pPr algn="just"/>
            <a:r>
              <a:rPr lang="fr-FR" b="1" dirty="0" smtClean="0">
                <a:solidFill>
                  <a:srgbClr val="0066FF"/>
                </a:solidFill>
                <a:cs typeface="Tahoma" pitchFamily="34" charset="0"/>
              </a:rPr>
              <a:t>System.out.println(v);</a:t>
            </a:r>
          </a:p>
          <a:p>
            <a:pPr algn="just"/>
            <a:r>
              <a:rPr lang="fr-FR" b="1" dirty="0" err="1" smtClean="0">
                <a:solidFill>
                  <a:srgbClr val="0066FF"/>
                </a:solidFill>
                <a:cs typeface="Tahoma" pitchFamily="34" charset="0"/>
              </a:rPr>
              <a:t>modifyReference</a:t>
            </a:r>
            <a:r>
              <a:rPr lang="fr-FR" b="1" dirty="0" smtClean="0">
                <a:solidFill>
                  <a:srgbClr val="0066FF"/>
                </a:solidFill>
                <a:cs typeface="Tahoma" pitchFamily="34" charset="0"/>
              </a:rPr>
              <a:t>(v);</a:t>
            </a:r>
          </a:p>
          <a:p>
            <a:pPr algn="just"/>
            <a:r>
              <a:rPr lang="fr-FR" b="1" dirty="0" smtClean="0">
                <a:solidFill>
                  <a:srgbClr val="0066FF"/>
                </a:solidFill>
                <a:cs typeface="Tahoma" pitchFamily="34" charset="0"/>
              </a:rPr>
              <a:t>System.out.println(v);</a:t>
            </a:r>
          </a:p>
          <a:p>
            <a:pPr algn="just"/>
            <a:r>
              <a:rPr lang="fr-FR" b="1" dirty="0" err="1" smtClean="0">
                <a:solidFill>
                  <a:srgbClr val="0066FF"/>
                </a:solidFill>
                <a:cs typeface="Tahoma" pitchFamily="34" charset="0"/>
              </a:rPr>
              <a:t>modifyReferenceObject</a:t>
            </a:r>
            <a:r>
              <a:rPr lang="fr-FR" b="1" dirty="0" smtClean="0">
                <a:solidFill>
                  <a:srgbClr val="0066FF"/>
                </a:solidFill>
                <a:cs typeface="Tahoma" pitchFamily="34" charset="0"/>
              </a:rPr>
              <a:t>(v);</a:t>
            </a:r>
          </a:p>
          <a:p>
            <a:pPr algn="just"/>
            <a:r>
              <a:rPr lang="fr-FR" b="1" dirty="0" smtClean="0">
                <a:solidFill>
                  <a:srgbClr val="0066FF"/>
                </a:solidFill>
                <a:cs typeface="Tahoma" pitchFamily="34" charset="0"/>
              </a:rPr>
              <a:t>System.out.println(v);</a:t>
            </a:r>
          </a:p>
          <a:p>
            <a:pPr algn="just"/>
            <a:r>
              <a:rPr lang="fr-FR" b="1" dirty="0" smtClean="0">
                <a:solidFill>
                  <a:srgbClr val="0066FF"/>
                </a:solidFill>
                <a:cs typeface="Tahoma" pitchFamily="34" charset="0"/>
              </a:rPr>
              <a:t>    }</a:t>
            </a:r>
          </a:p>
          <a:p>
            <a:pPr algn="just"/>
            <a:r>
              <a:rPr lang="fr-FR" b="1" dirty="0" smtClean="0">
                <a:solidFill>
                  <a:srgbClr val="0066FF"/>
                </a:solidFill>
                <a:cs typeface="Tahoma" pitchFamily="34" charset="0"/>
              </a:rPr>
              <a:t>// suite de la </a:t>
            </a:r>
            <a:r>
              <a:rPr lang="fr-FR" b="1" dirty="0" err="1" smtClean="0">
                <a:solidFill>
                  <a:srgbClr val="0066FF"/>
                </a:solidFill>
                <a:cs typeface="Tahoma" pitchFamily="34" charset="0"/>
              </a:rPr>
              <a:t>definition</a:t>
            </a:r>
            <a:r>
              <a:rPr lang="fr-FR" b="1" dirty="0" smtClean="0">
                <a:solidFill>
                  <a:srgbClr val="0066FF"/>
                </a:solidFill>
                <a:cs typeface="Tahoma" pitchFamily="34" charset="0"/>
              </a:rPr>
              <a:t> de la classe à la page </a:t>
            </a:r>
            <a:r>
              <a:rPr lang="fr-FR" b="1" dirty="0" err="1" smtClean="0">
                <a:solidFill>
                  <a:srgbClr val="0066FF"/>
                </a:solidFill>
                <a:cs typeface="Tahoma" pitchFamily="34" charset="0"/>
              </a:rPr>
              <a:t>sivante</a:t>
            </a:r>
            <a:endParaRPr lang="fr-FR" b="1" dirty="0" smtClean="0">
              <a:solidFill>
                <a:srgbClr val="0066FF"/>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27</a:t>
            </a:fld>
            <a:endParaRPr lang="it-IT"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Déclaration et Controle d’accés(9)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8679299"/>
          </a:xfrm>
          <a:prstGeom prst="rect">
            <a:avLst/>
          </a:prstGeom>
          <a:noFill/>
        </p:spPr>
        <p:txBody>
          <a:bodyPr wrap="square" rtlCol="0">
            <a:spAutoFit/>
          </a:bodyPr>
          <a:lstStyle/>
          <a:p>
            <a:pPr algn="just"/>
            <a:r>
              <a:rPr lang="fr-FR" b="1" dirty="0" smtClean="0">
                <a:solidFill>
                  <a:srgbClr val="7030A0"/>
                </a:solidFill>
                <a:cs typeface="Tahoma" pitchFamily="34" charset="0"/>
              </a:rPr>
              <a:t>Transmission des arguments(suite)</a:t>
            </a:r>
          </a:p>
          <a:p>
            <a:pPr algn="just"/>
            <a:endParaRPr lang="fr-FR" b="1" dirty="0" smtClean="0">
              <a:solidFill>
                <a:srgbClr val="0066FF"/>
              </a:solidFill>
              <a:cs typeface="Tahoma" pitchFamily="34" charset="0"/>
            </a:endParaRPr>
          </a:p>
          <a:p>
            <a:pPr algn="just"/>
            <a:r>
              <a:rPr lang="fr-FR" b="1" dirty="0" err="1" smtClean="0">
                <a:solidFill>
                  <a:srgbClr val="0066FF"/>
                </a:solidFill>
                <a:cs typeface="Tahoma" pitchFamily="34" charset="0"/>
              </a:rPr>
              <a:t>static</a:t>
            </a:r>
            <a:r>
              <a:rPr lang="fr-FR" b="1" dirty="0" smtClean="0">
                <a:solidFill>
                  <a:srgbClr val="0066FF"/>
                </a:solidFill>
                <a:cs typeface="Tahoma" pitchFamily="34" charset="0"/>
              </a:rPr>
              <a:t> void </a:t>
            </a:r>
            <a:r>
              <a:rPr lang="fr-FR" b="1" dirty="0" err="1" smtClean="0">
                <a:solidFill>
                  <a:srgbClr val="0066FF"/>
                </a:solidFill>
                <a:cs typeface="Tahoma" pitchFamily="34" charset="0"/>
              </a:rPr>
              <a:t>modifyReference</a:t>
            </a:r>
            <a:r>
              <a:rPr lang="fr-FR" b="1" dirty="0" smtClean="0">
                <a:solidFill>
                  <a:srgbClr val="0066FF"/>
                </a:solidFill>
                <a:cs typeface="Tahoma" pitchFamily="34" charset="0"/>
              </a:rPr>
              <a:t>(</a:t>
            </a:r>
            <a:r>
              <a:rPr lang="fr-FR" b="1" dirty="0" err="1" smtClean="0">
                <a:solidFill>
                  <a:srgbClr val="0066FF"/>
                </a:solidFill>
                <a:cs typeface="Tahoma" pitchFamily="34" charset="0"/>
              </a:rPr>
              <a:t>Vector</a:t>
            </a:r>
            <a:r>
              <a:rPr lang="fr-FR" b="1" dirty="0" smtClean="0">
                <a:solidFill>
                  <a:srgbClr val="0066FF"/>
                </a:solidFill>
                <a:cs typeface="Tahoma" pitchFamily="34" charset="0"/>
              </a:rPr>
              <a:t> v) {</a:t>
            </a:r>
          </a:p>
          <a:p>
            <a:pPr algn="just"/>
            <a:endParaRPr lang="fr-FR" b="1" dirty="0" smtClean="0">
              <a:solidFill>
                <a:srgbClr val="0066FF"/>
              </a:solidFill>
              <a:cs typeface="Tahoma" pitchFamily="34" charset="0"/>
            </a:endParaRPr>
          </a:p>
          <a:p>
            <a:pPr algn="just"/>
            <a:r>
              <a:rPr lang="fr-FR" b="1" dirty="0" smtClean="0">
                <a:solidFill>
                  <a:srgbClr val="0066FF"/>
                </a:solidFill>
                <a:cs typeface="Tahoma" pitchFamily="34" charset="0"/>
              </a:rPr>
              <a:t>v = new </a:t>
            </a:r>
            <a:r>
              <a:rPr lang="fr-FR" b="1" dirty="0" err="1" smtClean="0">
                <a:solidFill>
                  <a:srgbClr val="0066FF"/>
                </a:solidFill>
                <a:cs typeface="Tahoma" pitchFamily="34" charset="0"/>
              </a:rPr>
              <a:t>Vector</a:t>
            </a:r>
            <a:r>
              <a:rPr lang="fr-FR" b="1" dirty="0" smtClean="0">
                <a:solidFill>
                  <a:srgbClr val="0066FF"/>
                </a:solidFill>
                <a:cs typeface="Tahoma" pitchFamily="34" charset="0"/>
              </a:rPr>
              <a:t>();</a:t>
            </a:r>
          </a:p>
          <a:p>
            <a:pPr algn="just"/>
            <a:r>
              <a:rPr lang="fr-FR" b="1" dirty="0" smtClean="0">
                <a:solidFill>
                  <a:srgbClr val="0066FF"/>
                </a:solidFill>
                <a:cs typeface="Tahoma" pitchFamily="34" charset="0"/>
              </a:rPr>
              <a:t>v.add(new String(‘1’));</a:t>
            </a:r>
          </a:p>
          <a:p>
            <a:pPr algn="just"/>
            <a:r>
              <a:rPr lang="fr-FR" b="1" dirty="0" smtClean="0">
                <a:solidFill>
                  <a:srgbClr val="0066FF"/>
                </a:solidFill>
                <a:cs typeface="Tahoma" pitchFamily="34" charset="0"/>
              </a:rPr>
              <a:t>v.add(new String(‘2’));</a:t>
            </a:r>
          </a:p>
          <a:p>
            <a:pPr algn="just"/>
            <a:endParaRPr lang="fr-FR" b="1" dirty="0" smtClean="0">
              <a:solidFill>
                <a:srgbClr val="0066FF"/>
              </a:solidFill>
              <a:cs typeface="Tahoma" pitchFamily="34" charset="0"/>
            </a:endParaRPr>
          </a:p>
          <a:p>
            <a:pPr algn="just"/>
            <a:r>
              <a:rPr lang="fr-FR" b="1" dirty="0" smtClean="0">
                <a:solidFill>
                  <a:srgbClr val="0066FF"/>
                </a:solidFill>
                <a:cs typeface="Tahoma" pitchFamily="34" charset="0"/>
              </a:rPr>
              <a:t>    </a:t>
            </a:r>
          </a:p>
          <a:p>
            <a:pPr algn="just"/>
            <a:r>
              <a:rPr lang="fr-FR" b="1" dirty="0" smtClean="0">
                <a:solidFill>
                  <a:srgbClr val="0066FF"/>
                </a:solidFill>
                <a:cs typeface="Tahoma" pitchFamily="34" charset="0"/>
              </a:rPr>
              <a:t>}</a:t>
            </a:r>
          </a:p>
          <a:p>
            <a:pPr algn="just"/>
            <a:endParaRPr lang="fr-FR" b="1" dirty="0" smtClean="0">
              <a:solidFill>
                <a:srgbClr val="0066FF"/>
              </a:solidFill>
              <a:cs typeface="Tahoma" pitchFamily="34" charset="0"/>
            </a:endParaRPr>
          </a:p>
          <a:p>
            <a:pPr algn="just"/>
            <a:r>
              <a:rPr lang="fr-FR" b="1" dirty="0" err="1" smtClean="0">
                <a:solidFill>
                  <a:srgbClr val="0066FF"/>
                </a:solidFill>
                <a:cs typeface="Tahoma" pitchFamily="34" charset="0"/>
              </a:rPr>
              <a:t>static</a:t>
            </a:r>
            <a:r>
              <a:rPr lang="fr-FR" b="1" dirty="0" smtClean="0">
                <a:solidFill>
                  <a:srgbClr val="0066FF"/>
                </a:solidFill>
                <a:cs typeface="Tahoma" pitchFamily="34" charset="0"/>
              </a:rPr>
              <a:t> void </a:t>
            </a:r>
            <a:r>
              <a:rPr lang="fr-FR" b="1" dirty="0" err="1" smtClean="0">
                <a:solidFill>
                  <a:srgbClr val="0066FF"/>
                </a:solidFill>
                <a:cs typeface="Tahoma" pitchFamily="34" charset="0"/>
              </a:rPr>
              <a:t>modifyReferenceObject</a:t>
            </a:r>
            <a:r>
              <a:rPr lang="fr-FR" b="1" dirty="0" smtClean="0">
                <a:solidFill>
                  <a:srgbClr val="0066FF"/>
                </a:solidFill>
                <a:cs typeface="Tahoma" pitchFamily="34" charset="0"/>
              </a:rPr>
              <a:t>(</a:t>
            </a:r>
            <a:r>
              <a:rPr lang="fr-FR" b="1" dirty="0" err="1" smtClean="0">
                <a:solidFill>
                  <a:srgbClr val="0066FF"/>
                </a:solidFill>
                <a:cs typeface="Tahoma" pitchFamily="34" charset="0"/>
              </a:rPr>
              <a:t>Vector</a:t>
            </a:r>
            <a:r>
              <a:rPr lang="fr-FR" b="1" dirty="0" smtClean="0">
                <a:solidFill>
                  <a:srgbClr val="0066FF"/>
                </a:solidFill>
                <a:cs typeface="Tahoma" pitchFamily="34" charset="0"/>
              </a:rPr>
              <a:t> v) {</a:t>
            </a:r>
          </a:p>
          <a:p>
            <a:pPr algn="just"/>
            <a:endParaRPr lang="fr-FR" b="1" dirty="0" smtClean="0">
              <a:solidFill>
                <a:srgbClr val="0066FF"/>
              </a:solidFill>
              <a:cs typeface="Tahoma" pitchFamily="34" charset="0"/>
            </a:endParaRPr>
          </a:p>
          <a:p>
            <a:pPr algn="just"/>
            <a:r>
              <a:rPr lang="fr-FR" b="1" dirty="0" err="1" smtClean="0">
                <a:solidFill>
                  <a:srgbClr val="0066FF"/>
                </a:solidFill>
                <a:cs typeface="Tahoma" pitchFamily="34" charset="0"/>
              </a:rPr>
              <a:t>v.removeAllElements</a:t>
            </a:r>
            <a:r>
              <a:rPr lang="fr-FR" b="1" dirty="0" smtClean="0">
                <a:solidFill>
                  <a:srgbClr val="0066FF"/>
                </a:solidFill>
                <a:cs typeface="Tahoma" pitchFamily="34" charset="0"/>
              </a:rPr>
              <a:t>();</a:t>
            </a:r>
          </a:p>
          <a:p>
            <a:pPr algn="just"/>
            <a:r>
              <a:rPr lang="fr-FR" b="1" dirty="0" smtClean="0">
                <a:solidFill>
                  <a:srgbClr val="0066FF"/>
                </a:solidFill>
                <a:cs typeface="Tahoma" pitchFamily="34" charset="0"/>
              </a:rPr>
              <a:t>v = new </a:t>
            </a:r>
            <a:r>
              <a:rPr lang="fr-FR" b="1" dirty="0" err="1" smtClean="0">
                <a:solidFill>
                  <a:srgbClr val="0066FF"/>
                </a:solidFill>
                <a:cs typeface="Tahoma" pitchFamily="34" charset="0"/>
              </a:rPr>
              <a:t>Vector</a:t>
            </a:r>
            <a:r>
              <a:rPr lang="fr-FR" b="1" dirty="0" smtClean="0">
                <a:solidFill>
                  <a:srgbClr val="0066FF"/>
                </a:solidFill>
                <a:cs typeface="Tahoma" pitchFamily="34" charset="0"/>
              </a:rPr>
              <a:t>();</a:t>
            </a:r>
          </a:p>
          <a:p>
            <a:pPr algn="just"/>
            <a:r>
              <a:rPr lang="fr-FR" b="1" dirty="0" smtClean="0">
                <a:solidFill>
                  <a:srgbClr val="0066FF"/>
                </a:solidFill>
                <a:cs typeface="Tahoma" pitchFamily="34" charset="0"/>
              </a:rPr>
              <a:t>v.add(new String(‘n’));</a:t>
            </a:r>
          </a:p>
          <a:p>
            <a:pPr algn="just"/>
            <a:r>
              <a:rPr lang="fr-FR" b="1" dirty="0" smtClean="0">
                <a:solidFill>
                  <a:srgbClr val="0066FF"/>
                </a:solidFill>
                <a:cs typeface="Tahoma" pitchFamily="34" charset="0"/>
              </a:rPr>
              <a:t>v.add(new String(‘m’));</a:t>
            </a:r>
          </a:p>
          <a:p>
            <a:pPr algn="just"/>
            <a:r>
              <a:rPr lang="fr-FR" b="1" dirty="0" smtClean="0">
                <a:solidFill>
                  <a:srgbClr val="0066FF"/>
                </a:solidFill>
                <a:cs typeface="Tahoma" pitchFamily="34" charset="0"/>
              </a:rPr>
              <a:t> </a:t>
            </a:r>
          </a:p>
          <a:p>
            <a:pPr algn="just"/>
            <a:r>
              <a:rPr lang="fr-FR" b="1" dirty="0" smtClean="0">
                <a:solidFill>
                  <a:srgbClr val="0066FF"/>
                </a:solidFill>
                <a:cs typeface="Tahoma" pitchFamily="34" charset="0"/>
              </a:rPr>
              <a:t>}</a:t>
            </a:r>
          </a:p>
          <a:p>
            <a:pPr algn="just"/>
            <a:r>
              <a:rPr lang="fr-FR" b="1" dirty="0" smtClean="0">
                <a:solidFill>
                  <a:srgbClr val="0066FF"/>
                </a:solidFill>
                <a:cs typeface="Tahoma" pitchFamily="34" charset="0"/>
              </a:rPr>
              <a:t>} // fin de la définition de la classe</a:t>
            </a:r>
          </a:p>
          <a:p>
            <a:pPr algn="just"/>
            <a:endParaRPr lang="fr-FR" b="1" dirty="0" smtClean="0">
              <a:solidFill>
                <a:srgbClr val="0066FF"/>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28</a:t>
            </a:fld>
            <a:endParaRPr lang="it-IT"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Déclaration et Controle d’accés(10)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10064294"/>
          </a:xfrm>
          <a:prstGeom prst="rect">
            <a:avLst/>
          </a:prstGeom>
          <a:noFill/>
        </p:spPr>
        <p:txBody>
          <a:bodyPr wrap="square" rtlCol="0">
            <a:spAutoFit/>
          </a:bodyPr>
          <a:lstStyle/>
          <a:p>
            <a:pPr algn="just"/>
            <a:r>
              <a:rPr lang="fr-FR" b="1" dirty="0" smtClean="0">
                <a:solidFill>
                  <a:srgbClr val="7030A0"/>
                </a:solidFill>
                <a:cs typeface="Tahoma" pitchFamily="34" charset="0"/>
              </a:rPr>
              <a:t>Modificateurs d’accès</a:t>
            </a:r>
          </a:p>
          <a:p>
            <a:pPr algn="just"/>
            <a:r>
              <a:rPr lang="fr-FR" dirty="0" smtClean="0">
                <a:cs typeface="Tahoma" pitchFamily="34" charset="0"/>
              </a:rPr>
              <a:t>Java propose trois modificateurs d’accès(public , </a:t>
            </a:r>
            <a:r>
              <a:rPr lang="fr-FR" dirty="0" err="1" smtClean="0">
                <a:cs typeface="Tahoma" pitchFamily="34" charset="0"/>
              </a:rPr>
              <a:t>protected</a:t>
            </a:r>
            <a:r>
              <a:rPr lang="fr-FR" dirty="0" smtClean="0">
                <a:cs typeface="Tahoma" pitchFamily="34" charset="0"/>
              </a:rPr>
              <a:t> et </a:t>
            </a:r>
            <a:r>
              <a:rPr lang="fr-FR" dirty="0" err="1" smtClean="0">
                <a:cs typeface="Tahoma" pitchFamily="34" charset="0"/>
              </a:rPr>
              <a:t>private</a:t>
            </a:r>
            <a:r>
              <a:rPr lang="fr-FR" dirty="0" smtClean="0">
                <a:cs typeface="Tahoma" pitchFamily="34" charset="0"/>
              </a:rPr>
              <a:t>) et un accès par défaut (accès de paquetage) .</a:t>
            </a:r>
          </a:p>
          <a:p>
            <a:pPr algn="just"/>
            <a:endParaRPr lang="fr-FR" dirty="0" smtClean="0">
              <a:cs typeface="Tahoma" pitchFamily="34" charset="0"/>
            </a:endParaRPr>
          </a:p>
          <a:p>
            <a:pPr algn="just"/>
            <a:r>
              <a:rPr lang="fr-FR" b="1" dirty="0" smtClean="0">
                <a:cs typeface="Tahoma" pitchFamily="34" charset="0"/>
              </a:rPr>
              <a:t>public </a:t>
            </a:r>
            <a:r>
              <a:rPr lang="fr-FR" dirty="0" smtClean="0">
                <a:cs typeface="Tahoma" pitchFamily="34" charset="0"/>
              </a:rPr>
              <a:t>permet l’accès à une classe ou à une interface en dehors de son paquetage. Il permet aussi l’accès à une variable, une méthode ou un constructeur à partir de tout emplacement d’où l’on peut accéder à sa classe.</a:t>
            </a:r>
          </a:p>
          <a:p>
            <a:pPr algn="just"/>
            <a:endParaRPr lang="fr-FR" dirty="0" smtClean="0">
              <a:cs typeface="Tahoma" pitchFamily="34" charset="0"/>
            </a:endParaRPr>
          </a:p>
          <a:p>
            <a:pPr algn="just"/>
            <a:r>
              <a:rPr lang="fr-FR" b="1" dirty="0" err="1" smtClean="0">
                <a:cs typeface="Tahoma" pitchFamily="34" charset="0"/>
              </a:rPr>
              <a:t>protected</a:t>
            </a:r>
            <a:r>
              <a:rPr lang="fr-FR" b="1" dirty="0" smtClean="0">
                <a:cs typeface="Tahoma" pitchFamily="34" charset="0"/>
              </a:rPr>
              <a:t> </a:t>
            </a:r>
            <a:r>
              <a:rPr lang="fr-FR" dirty="0" smtClean="0">
                <a:cs typeface="Tahoma" pitchFamily="34" charset="0"/>
              </a:rPr>
              <a:t>permet l’accès à une variable, une méthode ou un constructeur à partir de classes ou d’interface du même paquetage ou de sous-classes de la classe dans laquelle il est déclaré.</a:t>
            </a:r>
          </a:p>
          <a:p>
            <a:pPr algn="just"/>
            <a:endParaRPr lang="fr-FR" dirty="0" smtClean="0">
              <a:cs typeface="Tahoma" pitchFamily="34" charset="0"/>
            </a:endParaRPr>
          </a:p>
          <a:p>
            <a:pPr algn="just"/>
            <a:r>
              <a:rPr lang="fr-FR" b="1" dirty="0" err="1" smtClean="0">
                <a:cs typeface="Tahoma" pitchFamily="34" charset="0"/>
              </a:rPr>
              <a:t>private</a:t>
            </a:r>
            <a:r>
              <a:rPr lang="fr-FR" b="1" dirty="0" smtClean="0">
                <a:cs typeface="Tahoma" pitchFamily="34" charset="0"/>
              </a:rPr>
              <a:t> </a:t>
            </a:r>
            <a:r>
              <a:rPr lang="fr-FR" dirty="0" smtClean="0">
                <a:cs typeface="Tahoma" pitchFamily="34" charset="0"/>
              </a:rPr>
              <a:t>interdit l’accès à une variable, une méthode ou un constructeur à partir d’autres classes que celle ou il est déclaré.</a:t>
            </a:r>
          </a:p>
          <a:p>
            <a:pPr algn="just"/>
            <a:endParaRPr lang="fr-FR" dirty="0" smtClean="0">
              <a:cs typeface="Tahoma" pitchFamily="34" charset="0"/>
            </a:endParaRPr>
          </a:p>
          <a:p>
            <a:pPr algn="just"/>
            <a:r>
              <a:rPr lang="fr-FR" b="1" dirty="0" smtClean="0">
                <a:cs typeface="Tahoma" pitchFamily="34" charset="0"/>
              </a:rPr>
              <a:t>Accès de paquetage </a:t>
            </a:r>
            <a:r>
              <a:rPr lang="fr-FR" dirty="0" smtClean="0">
                <a:cs typeface="Tahoma" pitchFamily="34" charset="0"/>
              </a:rPr>
              <a:t>il se produit lorsque public , </a:t>
            </a:r>
            <a:r>
              <a:rPr lang="fr-FR" dirty="0" err="1" smtClean="0">
                <a:cs typeface="Tahoma" pitchFamily="34" charset="0"/>
              </a:rPr>
              <a:t>protected</a:t>
            </a:r>
            <a:r>
              <a:rPr lang="fr-FR" dirty="0" smtClean="0">
                <a:cs typeface="Tahoma" pitchFamily="34" charset="0"/>
              </a:rPr>
              <a:t> ou </a:t>
            </a:r>
            <a:r>
              <a:rPr lang="fr-FR" dirty="0" err="1" smtClean="0">
                <a:cs typeface="Tahoma" pitchFamily="34" charset="0"/>
              </a:rPr>
              <a:t>private</a:t>
            </a:r>
            <a:r>
              <a:rPr lang="fr-FR" dirty="0" smtClean="0">
                <a:cs typeface="Tahoma" pitchFamily="34" charset="0"/>
              </a:rPr>
              <a:t> ne sont pas spécifiés. Il s’applique aux classes, interfaces, variables, méthodes et constructeurs. Il permet l’accès à l’élément déclaré à partir de toute classe ou interface </a:t>
            </a:r>
            <a:r>
              <a:rPr lang="fr-FR" smtClean="0">
                <a:cs typeface="Tahoma" pitchFamily="34" charset="0"/>
              </a:rPr>
              <a:t>du même </a:t>
            </a:r>
            <a:r>
              <a:rPr lang="fr-FR" dirty="0" smtClean="0">
                <a:cs typeface="Tahoma" pitchFamily="34" charset="0"/>
              </a:rPr>
              <a:t>paquetage.</a:t>
            </a: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r>
              <a:rPr lang="fr-FR" dirty="0" smtClean="0">
                <a:cs typeface="Tahoma" pitchFamily="34" charset="0"/>
              </a:rPr>
              <a:t> </a:t>
            </a:r>
          </a:p>
          <a:p>
            <a:pPr marL="342900" indent="-342900" algn="just"/>
            <a:endParaRPr lang="fr-FR" b="1" dirty="0" smtClean="0">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29</a:t>
            </a:fld>
            <a:endParaRPr lang="it-I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0"/>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Using JDBC in General</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4" name="Segnaposto data 73"/>
          <p:cNvSpPr>
            <a:spLocks noGrp="1"/>
          </p:cNvSpPr>
          <p:nvPr>
            <p:ph type="dt" sz="half" idx="10"/>
          </p:nvPr>
        </p:nvSpPr>
        <p:spPr/>
        <p:txBody>
          <a:bodyPr/>
          <a:lstStyle/>
          <a:p>
            <a:fld id="{E5D9B520-2765-47C8-B0CC-C0E5D0F85599}" type="datetime1">
              <a:rPr lang="it-IT" smtClean="0"/>
              <a:pPr/>
              <a:t>02/11/2017</a:t>
            </a:fld>
            <a:endParaRPr lang="it-IT" dirty="0"/>
          </a:p>
        </p:txBody>
      </p:sp>
      <p:sp>
        <p:nvSpPr>
          <p:cNvPr id="75" name="Segnaposto numero diapositiva 74"/>
          <p:cNvSpPr>
            <a:spLocks noGrp="1"/>
          </p:cNvSpPr>
          <p:nvPr>
            <p:ph type="sldNum" sz="quarter" idx="12"/>
          </p:nvPr>
        </p:nvSpPr>
        <p:spPr/>
        <p:txBody>
          <a:bodyPr/>
          <a:lstStyle/>
          <a:p>
            <a:fld id="{FBEC05B0-ED66-4742-ACBB-72A93C204E17}" type="slidenum">
              <a:rPr lang="it-IT" smtClean="0"/>
              <a:pPr/>
              <a:t>3</a:t>
            </a:fld>
            <a:endParaRPr lang="it-IT" dirty="0"/>
          </a:p>
        </p:txBody>
      </p:sp>
      <p:sp>
        <p:nvSpPr>
          <p:cNvPr id="29" name="CasellaDiTesto 28"/>
          <p:cNvSpPr txBox="1"/>
          <p:nvPr/>
        </p:nvSpPr>
        <p:spPr>
          <a:xfrm>
            <a:off x="214282" y="500042"/>
            <a:ext cx="8572560" cy="6063198"/>
          </a:xfrm>
          <a:prstGeom prst="rect">
            <a:avLst/>
          </a:prstGeom>
          <a:noFill/>
        </p:spPr>
        <p:txBody>
          <a:bodyPr wrap="square" rtlCol="0">
            <a:spAutoFit/>
          </a:bodyPr>
          <a:lstStyle/>
          <a:p>
            <a:pPr algn="just"/>
            <a:endParaRPr lang="en-US" sz="1600" dirty="0" smtClean="0"/>
          </a:p>
          <a:p>
            <a:pPr algn="just"/>
            <a:r>
              <a:rPr lang="en-US" sz="1600" dirty="0" smtClean="0"/>
              <a:t> By using the JDBC API, you can access a wide variety of SQL databases with exactly the same  Java syntax. It is important to note that although the JDBC API standardizes the approach for connecting to databases, the syntax for sending queries and committing transactions, and the data structure representing the result, JDBC does not attempt to standardize the SQL syntax. So, you can use any SQL extensions your database vendor supports. In this section we present </a:t>
            </a:r>
            <a:r>
              <a:rPr lang="en-US" sz="1600" b="1" dirty="0" smtClean="0"/>
              <a:t>the seven standard steps for querying databases</a:t>
            </a:r>
            <a:r>
              <a:rPr lang="en-US" sz="1600" dirty="0" smtClean="0"/>
              <a:t>. </a:t>
            </a:r>
          </a:p>
          <a:p>
            <a:pPr algn="just"/>
            <a:endParaRPr lang="en-US" sz="1400" dirty="0" smtClean="0"/>
          </a:p>
          <a:p>
            <a:pPr marL="342900" indent="-342900" algn="just">
              <a:buFont typeface="+mj-lt"/>
              <a:buAutoNum type="arabicPeriod"/>
            </a:pPr>
            <a:r>
              <a:rPr lang="en-US" dirty="0" smtClean="0">
                <a:solidFill>
                  <a:srgbClr val="C00000"/>
                </a:solidFill>
              </a:rPr>
              <a:t> </a:t>
            </a:r>
            <a:r>
              <a:rPr lang="en-US" sz="1600" b="1" dirty="0" smtClean="0"/>
              <a:t>Load the JDBC driver. </a:t>
            </a:r>
            <a:r>
              <a:rPr lang="en-US" sz="1600" dirty="0" smtClean="0"/>
              <a:t>To load a driver, you specify the </a:t>
            </a:r>
            <a:r>
              <a:rPr lang="en-US" sz="1600" dirty="0" err="1" smtClean="0"/>
              <a:t>classname</a:t>
            </a:r>
            <a:r>
              <a:rPr lang="en-US" sz="1600" dirty="0" smtClean="0"/>
              <a:t> of the database driver in the </a:t>
            </a:r>
            <a:r>
              <a:rPr lang="en-US" sz="1600" dirty="0" err="1" smtClean="0"/>
              <a:t>Class.forName</a:t>
            </a:r>
            <a:r>
              <a:rPr lang="en-US" sz="1600" dirty="0" smtClean="0"/>
              <a:t> method. By doing so, you automatically create a driver instance and register it with the  JDBC driver manager. </a:t>
            </a:r>
          </a:p>
          <a:p>
            <a:pPr marL="342900" indent="-342900" algn="just">
              <a:buFont typeface="+mj-lt"/>
              <a:buAutoNum type="arabicPeriod"/>
            </a:pPr>
            <a:endParaRPr lang="en-US" sz="1600" b="1" dirty="0" smtClean="0"/>
          </a:p>
          <a:p>
            <a:pPr marL="342900" indent="-342900" algn="just">
              <a:buFont typeface="+mj-lt"/>
              <a:buAutoNum type="arabicPeriod"/>
            </a:pPr>
            <a:r>
              <a:rPr lang="en-US" sz="1600" b="1" dirty="0" smtClean="0">
                <a:solidFill>
                  <a:srgbClr val="C00000"/>
                </a:solidFill>
              </a:rPr>
              <a:t> </a:t>
            </a:r>
            <a:r>
              <a:rPr lang="en-US" sz="1600" b="1" dirty="0" smtClean="0"/>
              <a:t>Define the connection URL. </a:t>
            </a:r>
            <a:r>
              <a:rPr lang="en-US" sz="1600" dirty="0" smtClean="0"/>
              <a:t>In JDBC, a connection URL specifies the server host, port, and database name with which to establish a connection</a:t>
            </a:r>
            <a:r>
              <a:rPr lang="en-US" sz="1600" b="1" dirty="0" smtClean="0"/>
              <a:t>. </a:t>
            </a:r>
          </a:p>
          <a:p>
            <a:pPr marL="342900" indent="-342900" algn="just">
              <a:buFont typeface="+mj-lt"/>
              <a:buAutoNum type="arabicPeriod"/>
            </a:pPr>
            <a:endParaRPr lang="en-US" sz="1600" b="1" dirty="0" smtClean="0"/>
          </a:p>
          <a:p>
            <a:pPr marL="342900" indent="-342900" algn="just">
              <a:buFont typeface="+mj-lt"/>
              <a:buAutoNum type="arabicPeriod"/>
            </a:pPr>
            <a:r>
              <a:rPr lang="en-US" sz="1600" b="1" dirty="0" smtClean="0">
                <a:solidFill>
                  <a:srgbClr val="C00000"/>
                </a:solidFill>
              </a:rPr>
              <a:t> </a:t>
            </a:r>
            <a:r>
              <a:rPr lang="en-US" sz="1600" b="1" dirty="0" smtClean="0"/>
              <a:t>Establish the connection. </a:t>
            </a:r>
            <a:r>
              <a:rPr lang="en-US" sz="1600" dirty="0" smtClean="0"/>
              <a:t>With the connection URL, username, and password, a network connection to the database can be established. Once the connection is established, database queries can be performed until the connection is closed.</a:t>
            </a:r>
          </a:p>
          <a:p>
            <a:pPr marL="342900" indent="-342900" algn="just">
              <a:buFont typeface="+mj-lt"/>
              <a:buAutoNum type="arabicPeriod"/>
            </a:pPr>
            <a:endParaRPr lang="en-US" sz="1600" dirty="0" smtClean="0"/>
          </a:p>
          <a:p>
            <a:pPr marL="342900" indent="-342900" algn="just">
              <a:buFont typeface="+mj-lt"/>
              <a:buAutoNum type="arabicPeriod"/>
            </a:pPr>
            <a:r>
              <a:rPr lang="en-US" sz="1600" b="1" dirty="0" smtClean="0">
                <a:solidFill>
                  <a:srgbClr val="C00000"/>
                </a:solidFill>
              </a:rPr>
              <a:t> </a:t>
            </a:r>
            <a:r>
              <a:rPr lang="en-US" sz="1600" b="1" dirty="0" smtClean="0"/>
              <a:t>Create a Statement object. </a:t>
            </a:r>
            <a:r>
              <a:rPr lang="en-US" sz="1600" dirty="0" smtClean="0"/>
              <a:t>Creating a Statement object enables you to send queries and commands to the database. </a:t>
            </a:r>
          </a:p>
          <a:p>
            <a:pPr marL="342900" indent="-342900" algn="just">
              <a:buFont typeface="+mj-lt"/>
              <a:buAutoNum type="arabicPeriod"/>
            </a:pPr>
            <a:endParaRPr lang="en-US" sz="1600" dirty="0" smtClean="0"/>
          </a:p>
          <a:p>
            <a:pPr marL="342900" indent="-342900" algn="just">
              <a:buFont typeface="+mj-lt"/>
              <a:buAutoNum type="arabicPeriod"/>
            </a:pPr>
            <a:r>
              <a:rPr lang="en-US" sz="1600" b="1" dirty="0" smtClean="0">
                <a:solidFill>
                  <a:srgbClr val="C00000"/>
                </a:solidFill>
              </a:rPr>
              <a:t>  </a:t>
            </a:r>
            <a:r>
              <a:rPr lang="en-US" sz="1600" b="1" dirty="0" smtClean="0"/>
              <a:t>Execute a query or update. </a:t>
            </a:r>
            <a:r>
              <a:rPr lang="en-US" sz="1600" dirty="0" smtClean="0"/>
              <a:t>Given a Statement object, you can send SQL statements to the database by using the execute, </a:t>
            </a:r>
            <a:r>
              <a:rPr lang="en-US" sz="1600" dirty="0" err="1" smtClean="0"/>
              <a:t>executeQuery</a:t>
            </a:r>
            <a:r>
              <a:rPr lang="en-US" sz="1600" dirty="0" smtClean="0"/>
              <a:t>, </a:t>
            </a:r>
            <a:r>
              <a:rPr lang="en-US" sz="1600" dirty="0" err="1" smtClean="0"/>
              <a:t>executeUpdate</a:t>
            </a:r>
            <a:r>
              <a:rPr lang="en-US" sz="1600" dirty="0" smtClean="0"/>
              <a:t>, or </a:t>
            </a:r>
            <a:r>
              <a:rPr lang="en-US" sz="1600" dirty="0" err="1" smtClean="0"/>
              <a:t>executeBatch</a:t>
            </a:r>
            <a:r>
              <a:rPr lang="en-US" sz="1600" dirty="0" smtClean="0"/>
              <a:t> methods. </a:t>
            </a:r>
            <a:endParaRPr lang="it-IT" sz="1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Déclaration et Controle d’accés(11)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10064294"/>
          </a:xfrm>
          <a:prstGeom prst="rect">
            <a:avLst/>
          </a:prstGeom>
          <a:noFill/>
        </p:spPr>
        <p:txBody>
          <a:bodyPr wrap="square" rtlCol="0">
            <a:spAutoFit/>
          </a:bodyPr>
          <a:lstStyle/>
          <a:p>
            <a:pPr algn="just"/>
            <a:r>
              <a:rPr lang="fr-FR" b="1" dirty="0" smtClean="0">
                <a:solidFill>
                  <a:srgbClr val="7030A0"/>
                </a:solidFill>
                <a:cs typeface="Tahoma" pitchFamily="34" charset="0"/>
              </a:rPr>
              <a:t>Modificateurs d’accès</a:t>
            </a:r>
          </a:p>
          <a:p>
            <a:pPr algn="just"/>
            <a:endParaRPr lang="fr-FR" dirty="0" smtClean="0">
              <a:cs typeface="Tahoma" pitchFamily="34" charset="0"/>
            </a:endParaRPr>
          </a:p>
          <a:p>
            <a:pPr algn="just"/>
            <a:r>
              <a:rPr lang="fr-FR" b="1" dirty="0" smtClean="0">
                <a:cs typeface="Tahoma" pitchFamily="34" charset="0"/>
              </a:rPr>
              <a:t>Abstract </a:t>
            </a:r>
            <a:r>
              <a:rPr lang="fr-FR" dirty="0" smtClean="0">
                <a:cs typeface="Tahoma" pitchFamily="34" charset="0"/>
              </a:rPr>
              <a:t>le modificateur abstract est utilisé pour identifier des classes et des méthodes abstraites. Une classe abstraite reporte son implémentation dans ses sous-classes et ne peut pas avoir d’instances.  Les classes abstraites peuvent définir des méthodes abstraites. Une méthode abstraite est une méthode dont l’implémentation est différée</a:t>
            </a:r>
          </a:p>
          <a:p>
            <a:pPr algn="just"/>
            <a:endParaRPr lang="fr-FR" dirty="0" smtClean="0">
              <a:cs typeface="Tahoma" pitchFamily="34" charset="0"/>
            </a:endParaRPr>
          </a:p>
          <a:p>
            <a:pPr algn="just"/>
            <a:r>
              <a:rPr lang="fr-FR" dirty="0" smtClean="0">
                <a:cs typeface="Tahoma" pitchFamily="34" charset="0"/>
              </a:rPr>
              <a:t>Abstract class Meeting{</a:t>
            </a:r>
          </a:p>
          <a:p>
            <a:pPr algn="just"/>
            <a:endParaRPr lang="fr-FR" dirty="0" smtClean="0">
              <a:cs typeface="Tahoma" pitchFamily="34" charset="0"/>
            </a:endParaRPr>
          </a:p>
          <a:p>
            <a:pPr algn="just"/>
            <a:r>
              <a:rPr lang="fr-FR" dirty="0" smtClean="0">
                <a:cs typeface="Tahoma" pitchFamily="34" charset="0"/>
              </a:rPr>
              <a:t>abstract </a:t>
            </a:r>
            <a:r>
              <a:rPr lang="fr-FR" dirty="0" err="1" smtClean="0">
                <a:cs typeface="Tahoma" pitchFamily="34" charset="0"/>
              </a:rPr>
              <a:t>void</a:t>
            </a:r>
            <a:r>
              <a:rPr lang="fr-FR" dirty="0" smtClean="0">
                <a:cs typeface="Tahoma" pitchFamily="34" charset="0"/>
              </a:rPr>
              <a:t> </a:t>
            </a:r>
            <a:r>
              <a:rPr lang="fr-FR" dirty="0" err="1" smtClean="0">
                <a:cs typeface="Tahoma" pitchFamily="34" charset="0"/>
              </a:rPr>
              <a:t>formatDate</a:t>
            </a:r>
            <a:r>
              <a:rPr lang="fr-FR" dirty="0" smtClean="0">
                <a:cs typeface="Tahoma" pitchFamily="34" charset="0"/>
              </a:rPr>
              <a:t>();</a:t>
            </a:r>
          </a:p>
          <a:p>
            <a:pPr algn="just"/>
            <a:endParaRPr lang="fr-FR" dirty="0" smtClean="0">
              <a:cs typeface="Tahoma" pitchFamily="34" charset="0"/>
            </a:endParaRPr>
          </a:p>
          <a:p>
            <a:pPr algn="just"/>
            <a:r>
              <a:rPr lang="fr-FR" dirty="0" smtClean="0">
                <a:cs typeface="Tahoma" pitchFamily="34" charset="0"/>
              </a:rPr>
              <a:t>}</a:t>
            </a:r>
          </a:p>
          <a:p>
            <a:pPr algn="just"/>
            <a:endParaRPr lang="fr-FR" dirty="0" smtClean="0">
              <a:cs typeface="Tahoma" pitchFamily="34" charset="0"/>
            </a:endParaRPr>
          </a:p>
          <a:p>
            <a:pPr algn="just"/>
            <a:r>
              <a:rPr lang="fr-FR" b="1" dirty="0" smtClean="0">
                <a:cs typeface="Tahoma" pitchFamily="34" charset="0"/>
              </a:rPr>
              <a:t>final,</a:t>
            </a:r>
            <a:r>
              <a:rPr lang="fr-FR" dirty="0" smtClean="0">
                <a:cs typeface="Tahoma" pitchFamily="34" charset="0"/>
              </a:rPr>
              <a:t> il est utilisé pour indiquer qu’un élément déclaré ne peut pas être changé. Quand il est utilisé sur une classe, il empêche toute extension de la classe. Utilisé sur une variable de champ , il indique qu’elle ne peut pas être modifiée une fois qu’une valeur lui a été attribuée. </a:t>
            </a:r>
            <a:r>
              <a:rPr lang="fr-FR" b="1" dirty="0" smtClean="0">
                <a:cs typeface="Tahoma" pitchFamily="34" charset="0"/>
              </a:rPr>
              <a:t>Les variables de type final servent à créer des constantes.</a:t>
            </a:r>
          </a:p>
          <a:p>
            <a:pPr algn="just"/>
            <a:endParaRPr lang="fr-FR" b="1" dirty="0" smtClean="0">
              <a:cs typeface="Tahoma" pitchFamily="34" charset="0"/>
            </a:endParaRPr>
          </a:p>
          <a:p>
            <a:pPr algn="just"/>
            <a:r>
              <a:rPr lang="fr-FR" b="1" dirty="0" err="1" smtClean="0">
                <a:cs typeface="Tahoma" pitchFamily="34" charset="0"/>
              </a:rPr>
              <a:t>static</a:t>
            </a:r>
            <a:r>
              <a:rPr lang="fr-FR" b="1" dirty="0" smtClean="0">
                <a:cs typeface="Tahoma" pitchFamily="34" charset="0"/>
              </a:rPr>
              <a:t>, </a:t>
            </a:r>
            <a:r>
              <a:rPr lang="fr-FR" dirty="0" smtClean="0">
                <a:cs typeface="Tahoma" pitchFamily="34" charset="0"/>
              </a:rPr>
              <a:t>il est utilisé pour indiquer qu’une variable, une méthode s’applique à une classe dans son ensemble.</a:t>
            </a:r>
          </a:p>
          <a:p>
            <a:pPr algn="just"/>
            <a:endParaRPr lang="fr-FR" b="1" dirty="0" smtClean="0">
              <a:cs typeface="Tahoma" pitchFamily="34" charset="0"/>
            </a:endParaRPr>
          </a:p>
          <a:p>
            <a:pPr algn="just"/>
            <a:endParaRPr lang="fr-FR" dirty="0" smtClean="0">
              <a:cs typeface="Tahoma" pitchFamily="34" charset="0"/>
            </a:endParaRPr>
          </a:p>
          <a:p>
            <a:pPr algn="just"/>
            <a:r>
              <a:rPr lang="fr-FR" dirty="0" smtClean="0">
                <a:cs typeface="Tahoma" pitchFamily="34" charset="0"/>
              </a:rPr>
              <a:t> </a:t>
            </a:r>
          </a:p>
          <a:p>
            <a:pPr marL="342900" indent="-342900" algn="just"/>
            <a:endParaRPr lang="fr-FR" b="1" dirty="0" smtClean="0">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30</a:t>
            </a:fld>
            <a:endParaRPr lang="it-IT"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POO: Déclaration et Controle d’accés(12) </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9787295"/>
          </a:xfrm>
          <a:prstGeom prst="rect">
            <a:avLst/>
          </a:prstGeom>
          <a:noFill/>
        </p:spPr>
        <p:txBody>
          <a:bodyPr wrap="square" rtlCol="0">
            <a:spAutoFit/>
          </a:bodyPr>
          <a:lstStyle/>
          <a:p>
            <a:pPr algn="just"/>
            <a:r>
              <a:rPr lang="fr-FR" b="1" dirty="0" smtClean="0">
                <a:cs typeface="Tahoma" pitchFamily="34" charset="0"/>
              </a:rPr>
              <a:t>Exemple:</a:t>
            </a:r>
          </a:p>
          <a:p>
            <a:pPr algn="just"/>
            <a:endParaRPr lang="fr-FR" b="1" dirty="0" smtClean="0">
              <a:cs typeface="Tahoma" pitchFamily="34" charset="0"/>
            </a:endParaRPr>
          </a:p>
          <a:p>
            <a:pPr algn="just"/>
            <a:r>
              <a:rPr lang="fr-FR" b="1" dirty="0" smtClean="0">
                <a:cs typeface="Tahoma" pitchFamily="34" charset="0"/>
              </a:rPr>
              <a:t>class </a:t>
            </a:r>
            <a:r>
              <a:rPr lang="fr-FR" b="1" dirty="0" err="1" smtClean="0">
                <a:cs typeface="Tahoma" pitchFamily="34" charset="0"/>
              </a:rPr>
              <a:t>StaticApp</a:t>
            </a:r>
            <a:r>
              <a:rPr lang="fr-FR" b="1" dirty="0" smtClean="0">
                <a:cs typeface="Tahoma" pitchFamily="34" charset="0"/>
              </a:rPr>
              <a:t>{</a:t>
            </a:r>
          </a:p>
          <a:p>
            <a:pPr algn="just"/>
            <a:endParaRPr lang="fr-FR" b="1" dirty="0" smtClean="0">
              <a:cs typeface="Tahoma" pitchFamily="34" charset="0"/>
            </a:endParaRPr>
          </a:p>
          <a:p>
            <a:pPr algn="just"/>
            <a:r>
              <a:rPr lang="fr-FR" b="1" dirty="0" err="1" smtClean="0">
                <a:cs typeface="Tahoma" pitchFamily="34" charset="0"/>
              </a:rPr>
              <a:t>static</a:t>
            </a:r>
            <a:r>
              <a:rPr lang="fr-FR" b="1" dirty="0" smtClean="0">
                <a:cs typeface="Tahoma" pitchFamily="34" charset="0"/>
              </a:rPr>
              <a:t> String s = ‘ce code est partout’;</a:t>
            </a:r>
          </a:p>
          <a:p>
            <a:pPr algn="just"/>
            <a:r>
              <a:rPr lang="fr-FR" b="1" dirty="0" smtClean="0">
                <a:cs typeface="Tahoma" pitchFamily="34" charset="0"/>
              </a:rPr>
              <a:t>String t= ‘ce code est  limité’;</a:t>
            </a:r>
          </a:p>
          <a:p>
            <a:pPr algn="just"/>
            <a:r>
              <a:rPr lang="fr-FR" b="1" dirty="0" smtClean="0">
                <a:cs typeface="Tahoma" pitchFamily="34" charset="0"/>
              </a:rPr>
              <a:t>}</a:t>
            </a:r>
          </a:p>
          <a:p>
            <a:pPr algn="just"/>
            <a:endParaRPr lang="fr-FR" b="1" dirty="0" smtClean="0">
              <a:cs typeface="Tahoma" pitchFamily="34" charset="0"/>
            </a:endParaRPr>
          </a:p>
          <a:p>
            <a:pPr algn="just"/>
            <a:r>
              <a:rPr lang="fr-FR" b="1" dirty="0" smtClean="0">
                <a:cs typeface="Tahoma" pitchFamily="34" charset="0"/>
              </a:rPr>
              <a:t>p</a:t>
            </a:r>
            <a:r>
              <a:rPr lang="fr-FR" b="1" smtClean="0">
                <a:cs typeface="Tahoma" pitchFamily="34" charset="0"/>
              </a:rPr>
              <a:t>ublic </a:t>
            </a:r>
            <a:r>
              <a:rPr lang="fr-FR" b="1" dirty="0" err="1" smtClean="0">
                <a:cs typeface="Tahoma" pitchFamily="34" charset="0"/>
              </a:rPr>
              <a:t>static</a:t>
            </a:r>
            <a:r>
              <a:rPr lang="fr-FR" b="1" dirty="0" smtClean="0">
                <a:cs typeface="Tahoma" pitchFamily="34" charset="0"/>
              </a:rPr>
              <a:t> </a:t>
            </a:r>
            <a:r>
              <a:rPr lang="fr-FR" b="1" dirty="0" err="1" smtClean="0">
                <a:cs typeface="Tahoma" pitchFamily="34" charset="0"/>
              </a:rPr>
              <a:t>void</a:t>
            </a:r>
            <a:r>
              <a:rPr lang="fr-FR" b="1" dirty="0" smtClean="0">
                <a:cs typeface="Tahoma" pitchFamily="34" charset="0"/>
              </a:rPr>
              <a:t> main(String[] </a:t>
            </a:r>
            <a:r>
              <a:rPr lang="fr-FR" b="1" dirty="0" err="1" smtClean="0">
                <a:cs typeface="Tahoma" pitchFamily="34" charset="0"/>
              </a:rPr>
              <a:t>args</a:t>
            </a:r>
            <a:r>
              <a:rPr lang="fr-FR" b="1" dirty="0" smtClean="0">
                <a:cs typeface="Tahoma" pitchFamily="34" charset="0"/>
              </a:rPr>
              <a:t>){</a:t>
            </a:r>
          </a:p>
          <a:p>
            <a:pPr algn="just"/>
            <a:endParaRPr lang="fr-FR" b="1" dirty="0" smtClean="0">
              <a:cs typeface="Tahoma" pitchFamily="34" charset="0"/>
            </a:endParaRPr>
          </a:p>
          <a:p>
            <a:pPr algn="just"/>
            <a:r>
              <a:rPr lang="fr-FR" b="1" dirty="0" smtClean="0">
                <a:cs typeface="Tahoma" pitchFamily="34" charset="0"/>
              </a:rPr>
              <a:t>display(s);</a:t>
            </a:r>
          </a:p>
          <a:p>
            <a:pPr algn="just"/>
            <a:r>
              <a:rPr lang="fr-FR" b="1" dirty="0" err="1" smtClean="0">
                <a:cs typeface="Tahoma" pitchFamily="34" charset="0"/>
              </a:rPr>
              <a:t>StaticApp</a:t>
            </a:r>
            <a:r>
              <a:rPr lang="fr-FR" b="1" dirty="0" smtClean="0">
                <a:cs typeface="Tahoma" pitchFamily="34" charset="0"/>
              </a:rPr>
              <a:t> </a:t>
            </a:r>
            <a:r>
              <a:rPr lang="fr-FR" b="1" dirty="0" err="1" smtClean="0">
                <a:cs typeface="Tahoma" pitchFamily="34" charset="0"/>
              </a:rPr>
              <a:t>app</a:t>
            </a:r>
            <a:r>
              <a:rPr lang="fr-FR" b="1" dirty="0" smtClean="0">
                <a:cs typeface="Tahoma" pitchFamily="34" charset="0"/>
              </a:rPr>
              <a:t> = new </a:t>
            </a:r>
            <a:r>
              <a:rPr lang="fr-FR" b="1" dirty="0" err="1" smtClean="0">
                <a:cs typeface="Tahoma" pitchFamily="34" charset="0"/>
              </a:rPr>
              <a:t>staticApp</a:t>
            </a:r>
            <a:r>
              <a:rPr lang="fr-FR" b="1" dirty="0" smtClean="0">
                <a:cs typeface="Tahoma" pitchFamily="34" charset="0"/>
              </a:rPr>
              <a:t>();</a:t>
            </a:r>
          </a:p>
          <a:p>
            <a:pPr algn="just"/>
            <a:r>
              <a:rPr lang="fr-FR" b="1" dirty="0" err="1" smtClean="0">
                <a:cs typeface="Tahoma" pitchFamily="34" charset="0"/>
              </a:rPr>
              <a:t>App.display</a:t>
            </a:r>
            <a:r>
              <a:rPr lang="fr-FR" b="1" dirty="0" smtClean="0">
                <a:cs typeface="Tahoma" pitchFamily="34" charset="0"/>
              </a:rPr>
              <a:t>(</a:t>
            </a:r>
            <a:r>
              <a:rPr lang="fr-FR" b="1" dirty="0" err="1" smtClean="0">
                <a:cs typeface="Tahoma" pitchFamily="34" charset="0"/>
              </a:rPr>
              <a:t>app.t</a:t>
            </a:r>
            <a:r>
              <a:rPr lang="fr-FR" b="1" dirty="0" smtClean="0">
                <a:cs typeface="Tahoma" pitchFamily="34" charset="0"/>
              </a:rPr>
              <a:t>)</a:t>
            </a:r>
          </a:p>
          <a:p>
            <a:pPr algn="just"/>
            <a:r>
              <a:rPr lang="fr-FR" b="1" dirty="0" smtClean="0">
                <a:cs typeface="Tahoma" pitchFamily="34" charset="0"/>
              </a:rPr>
              <a:t>}</a:t>
            </a:r>
          </a:p>
          <a:p>
            <a:pPr algn="just"/>
            <a:endParaRPr lang="fr-FR" b="1" dirty="0" smtClean="0">
              <a:cs typeface="Tahoma" pitchFamily="34" charset="0"/>
            </a:endParaRPr>
          </a:p>
          <a:p>
            <a:pPr algn="just"/>
            <a:r>
              <a:rPr lang="fr-FR" b="1" dirty="0" err="1" smtClean="0">
                <a:cs typeface="Tahoma" pitchFamily="34" charset="0"/>
              </a:rPr>
              <a:t>static</a:t>
            </a:r>
            <a:r>
              <a:rPr lang="fr-FR" b="1" dirty="0" smtClean="0">
                <a:cs typeface="Tahoma" pitchFamily="34" charset="0"/>
              </a:rPr>
              <a:t> </a:t>
            </a:r>
            <a:r>
              <a:rPr lang="fr-FR" b="1" dirty="0" err="1" smtClean="0">
                <a:cs typeface="Tahoma" pitchFamily="34" charset="0"/>
              </a:rPr>
              <a:t>void</a:t>
            </a:r>
            <a:r>
              <a:rPr lang="fr-FR" b="1" dirty="0" smtClean="0">
                <a:cs typeface="Tahoma" pitchFamily="34" charset="0"/>
              </a:rPr>
              <a:t> display(String s){</a:t>
            </a:r>
          </a:p>
          <a:p>
            <a:pPr algn="just"/>
            <a:r>
              <a:rPr lang="fr-FR" b="1" dirty="0" smtClean="0">
                <a:cs typeface="Tahoma" pitchFamily="34" charset="0"/>
              </a:rPr>
              <a:t>System.out.println(s);</a:t>
            </a:r>
          </a:p>
          <a:p>
            <a:pPr algn="just"/>
            <a:r>
              <a:rPr lang="fr-FR" b="1" dirty="0" smtClean="0">
                <a:cs typeface="Tahoma" pitchFamily="34" charset="0"/>
              </a:rPr>
              <a:t>}</a:t>
            </a:r>
          </a:p>
          <a:p>
            <a:pPr algn="just"/>
            <a:endParaRPr lang="fr-FR" b="1" dirty="0" smtClean="0">
              <a:cs typeface="Tahoma" pitchFamily="34" charset="0"/>
            </a:endParaRPr>
          </a:p>
          <a:p>
            <a:pPr algn="just"/>
            <a:r>
              <a:rPr lang="fr-FR" b="1" dirty="0" smtClean="0">
                <a:cs typeface="Tahoma" pitchFamily="34" charset="0"/>
              </a:rPr>
              <a:t>}</a:t>
            </a:r>
          </a:p>
          <a:p>
            <a:pPr algn="just"/>
            <a:endParaRPr lang="fr-FR" dirty="0" smtClean="0">
              <a:cs typeface="Tahoma" pitchFamily="34" charset="0"/>
            </a:endParaRPr>
          </a:p>
          <a:p>
            <a:pPr algn="just"/>
            <a:r>
              <a:rPr lang="fr-FR" dirty="0" smtClean="0">
                <a:cs typeface="Tahoma" pitchFamily="34" charset="0"/>
              </a:rPr>
              <a:t> </a:t>
            </a:r>
          </a:p>
          <a:p>
            <a:pPr marL="342900" indent="-342900" algn="just"/>
            <a:endParaRPr lang="fr-FR" b="1" dirty="0" smtClean="0">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dirty="0" smtClean="0">
              <a:solidFill>
                <a:srgbClr val="FF000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b="1" dirty="0" smtClean="0">
              <a:solidFill>
                <a:srgbClr val="7030A0"/>
              </a:solidFill>
              <a:cs typeface="Tahoma" pitchFamily="34" charset="0"/>
            </a:endParaRPr>
          </a:p>
          <a:p>
            <a:pPr algn="just"/>
            <a:endParaRPr lang="fr-FR" dirty="0" smtClean="0">
              <a:cs typeface="Tahoma" pitchFamily="34" charset="0"/>
            </a:endParaRPr>
          </a:p>
          <a:p>
            <a:pPr algn="just"/>
            <a:endParaRPr lang="fr-FR" dirty="0" smtClean="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31</a:t>
            </a:fld>
            <a:endParaRPr lang="it-IT"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0"/>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Using JDBC in General(2)</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4" name="Segnaposto data 73"/>
          <p:cNvSpPr>
            <a:spLocks noGrp="1"/>
          </p:cNvSpPr>
          <p:nvPr>
            <p:ph type="dt" sz="half" idx="10"/>
          </p:nvPr>
        </p:nvSpPr>
        <p:spPr/>
        <p:txBody>
          <a:bodyPr/>
          <a:lstStyle/>
          <a:p>
            <a:fld id="{E5D9B520-2765-47C8-B0CC-C0E5D0F85599}" type="datetime1">
              <a:rPr lang="it-IT" smtClean="0"/>
              <a:pPr/>
              <a:t>02/11/2017</a:t>
            </a:fld>
            <a:endParaRPr lang="it-IT" dirty="0"/>
          </a:p>
        </p:txBody>
      </p:sp>
      <p:sp>
        <p:nvSpPr>
          <p:cNvPr id="75" name="Segnaposto numero diapositiva 74"/>
          <p:cNvSpPr>
            <a:spLocks noGrp="1"/>
          </p:cNvSpPr>
          <p:nvPr>
            <p:ph type="sldNum" sz="quarter" idx="12"/>
          </p:nvPr>
        </p:nvSpPr>
        <p:spPr/>
        <p:txBody>
          <a:bodyPr/>
          <a:lstStyle/>
          <a:p>
            <a:fld id="{FBEC05B0-ED66-4742-ACBB-72A93C204E17}" type="slidenum">
              <a:rPr lang="it-IT" smtClean="0"/>
              <a:pPr/>
              <a:t>4</a:t>
            </a:fld>
            <a:endParaRPr lang="it-IT" dirty="0"/>
          </a:p>
        </p:txBody>
      </p:sp>
      <p:sp>
        <p:nvSpPr>
          <p:cNvPr id="29" name="CasellaDiTesto 28"/>
          <p:cNvSpPr txBox="1"/>
          <p:nvPr/>
        </p:nvSpPr>
        <p:spPr>
          <a:xfrm>
            <a:off x="214282" y="500042"/>
            <a:ext cx="8572560" cy="6063198"/>
          </a:xfrm>
          <a:prstGeom prst="rect">
            <a:avLst/>
          </a:prstGeom>
          <a:noFill/>
        </p:spPr>
        <p:txBody>
          <a:bodyPr wrap="square" rtlCol="0">
            <a:spAutoFit/>
          </a:bodyPr>
          <a:lstStyle/>
          <a:p>
            <a:pPr marL="342900" indent="-342900" algn="just"/>
            <a:endParaRPr lang="en-US" sz="1600" dirty="0" smtClean="0"/>
          </a:p>
          <a:p>
            <a:pPr marL="342900" indent="-342900" algn="just">
              <a:buFont typeface="+mj-lt"/>
              <a:buAutoNum type="arabicPeriod" startAt="6"/>
            </a:pPr>
            <a:r>
              <a:rPr lang="en-US" sz="1600" b="1" dirty="0" smtClean="0">
                <a:solidFill>
                  <a:srgbClr val="C00000"/>
                </a:solidFill>
              </a:rPr>
              <a:t>  </a:t>
            </a:r>
            <a:r>
              <a:rPr lang="en-US" sz="1600" b="1" dirty="0" smtClean="0"/>
              <a:t>Process the results.</a:t>
            </a:r>
            <a:r>
              <a:rPr lang="en-US" sz="1600" b="1" dirty="0" smtClean="0">
                <a:solidFill>
                  <a:srgbClr val="C00000"/>
                </a:solidFill>
              </a:rPr>
              <a:t> </a:t>
            </a:r>
            <a:r>
              <a:rPr lang="en-US" sz="1600" dirty="0" smtClean="0"/>
              <a:t>When a database query is executed, a </a:t>
            </a:r>
            <a:r>
              <a:rPr lang="en-US" sz="1600" dirty="0" err="1" smtClean="0"/>
              <a:t>ResultSet</a:t>
            </a:r>
            <a:r>
              <a:rPr lang="en-US" sz="1600" dirty="0" smtClean="0"/>
              <a:t> is returned. The </a:t>
            </a:r>
            <a:r>
              <a:rPr lang="en-US" sz="1600" dirty="0" err="1" smtClean="0"/>
              <a:t>ResultSet</a:t>
            </a:r>
            <a:r>
              <a:rPr lang="en-US" sz="1600" dirty="0" smtClean="0"/>
              <a:t> represents a set of rows and columns that you can process by calls to next and various </a:t>
            </a:r>
            <a:r>
              <a:rPr lang="en-US" sz="1600" dirty="0" err="1" smtClean="0"/>
              <a:t>getXxx</a:t>
            </a:r>
            <a:r>
              <a:rPr lang="en-US" sz="1600" dirty="0" smtClean="0"/>
              <a:t> methods.</a:t>
            </a:r>
          </a:p>
          <a:p>
            <a:pPr marL="342900" indent="-342900" algn="just">
              <a:buFont typeface="+mj-lt"/>
              <a:buAutoNum type="arabicPeriod" startAt="6"/>
            </a:pPr>
            <a:endParaRPr lang="en-US" sz="1600" dirty="0" smtClean="0"/>
          </a:p>
          <a:p>
            <a:pPr marL="342900" indent="-342900" algn="just">
              <a:buFont typeface="+mj-lt"/>
              <a:buAutoNum type="arabicPeriod" startAt="6"/>
            </a:pPr>
            <a:r>
              <a:rPr lang="en-US" sz="1600" b="1" dirty="0" smtClean="0">
                <a:solidFill>
                  <a:srgbClr val="C00000"/>
                </a:solidFill>
              </a:rPr>
              <a:t>  </a:t>
            </a:r>
            <a:r>
              <a:rPr lang="en-US" sz="1600" b="1" dirty="0" smtClean="0"/>
              <a:t>Close the connection. </a:t>
            </a:r>
            <a:r>
              <a:rPr lang="en-US" sz="1600" dirty="0" smtClean="0"/>
              <a:t>When you are finished performing queries and processing results, you should close the connection, releasing resources to the database.</a:t>
            </a:r>
          </a:p>
          <a:p>
            <a:pPr marL="342900" indent="-342900" algn="just"/>
            <a:endParaRPr lang="en-US" sz="1600" dirty="0" smtClean="0"/>
          </a:p>
          <a:p>
            <a:pPr marL="342900" indent="-342900" algn="ctr"/>
            <a:r>
              <a:rPr lang="it-IT" b="1" dirty="0" smtClean="0">
                <a:solidFill>
                  <a:srgbClr val="0066FF"/>
                </a:solidFill>
              </a:rPr>
              <a:t>Load the JDBC Driver</a:t>
            </a:r>
          </a:p>
          <a:p>
            <a:pPr marL="342900" indent="-342900" algn="just"/>
            <a:r>
              <a:rPr lang="en-US" sz="1600" dirty="0" smtClean="0"/>
              <a:t>The driver is the piece of software that knows how to talk to the actual database server. To load the</a:t>
            </a:r>
          </a:p>
          <a:p>
            <a:pPr marL="342900" indent="-342900" algn="just"/>
            <a:r>
              <a:rPr lang="en-US" sz="1600" dirty="0" smtClean="0"/>
              <a:t>driver, you just load the appropriate class; a static block in the driver class itself automatically makes a</a:t>
            </a:r>
          </a:p>
          <a:p>
            <a:pPr marL="342900" indent="-342900" algn="just"/>
            <a:r>
              <a:rPr lang="en-US" sz="1600" dirty="0" smtClean="0"/>
              <a:t>driver instance and registers it with the JDBC driver manager. </a:t>
            </a:r>
            <a:endParaRPr lang="en-US" sz="1600" dirty="0" smtClean="0">
              <a:solidFill>
                <a:srgbClr val="7030A0"/>
              </a:solidFill>
            </a:endParaRPr>
          </a:p>
          <a:p>
            <a:pPr marL="342900" indent="-342900" algn="just"/>
            <a:r>
              <a:rPr lang="it-IT" sz="1600" dirty="0" smtClean="0">
                <a:solidFill>
                  <a:srgbClr val="7030A0"/>
                </a:solidFill>
              </a:rPr>
              <a:t>try {</a:t>
            </a:r>
          </a:p>
          <a:p>
            <a:pPr marL="342900" indent="-342900" algn="just"/>
            <a:endParaRPr lang="it-IT" sz="1600" dirty="0" smtClean="0">
              <a:solidFill>
                <a:srgbClr val="7030A0"/>
              </a:solidFill>
            </a:endParaRPr>
          </a:p>
          <a:p>
            <a:pPr marL="342900" indent="-342900" algn="just"/>
            <a:r>
              <a:rPr lang="it-IT" sz="1600" dirty="0" smtClean="0">
                <a:solidFill>
                  <a:srgbClr val="7030A0"/>
                </a:solidFill>
              </a:rPr>
              <a:t>Class.forName("connect.microsoft.MicrosoftDriver");</a:t>
            </a:r>
          </a:p>
          <a:p>
            <a:pPr marL="342900" indent="-342900" algn="just"/>
            <a:r>
              <a:rPr lang="it-IT" sz="1600" dirty="0" smtClean="0">
                <a:solidFill>
                  <a:srgbClr val="7030A0"/>
                </a:solidFill>
              </a:rPr>
              <a:t>Class.forName("oracle.jdbc.driver.OracleDriver");</a:t>
            </a:r>
          </a:p>
          <a:p>
            <a:pPr marL="342900" indent="-342900" algn="just"/>
            <a:r>
              <a:rPr lang="it-IT" sz="1600" dirty="0" smtClean="0">
                <a:solidFill>
                  <a:srgbClr val="7030A0"/>
                </a:solidFill>
              </a:rPr>
              <a:t>Class.forName("com.sybase.jdbc.SybDriver");</a:t>
            </a:r>
          </a:p>
          <a:p>
            <a:pPr marL="342900" indent="-342900" algn="just"/>
            <a:endParaRPr lang="it-IT" sz="1600" dirty="0" smtClean="0">
              <a:solidFill>
                <a:srgbClr val="7030A0"/>
              </a:solidFill>
            </a:endParaRPr>
          </a:p>
          <a:p>
            <a:pPr marL="342900" indent="-342900" algn="just"/>
            <a:r>
              <a:rPr lang="it-IT" sz="1600" dirty="0" smtClean="0">
                <a:solidFill>
                  <a:srgbClr val="7030A0"/>
                </a:solidFill>
              </a:rPr>
              <a:t>} catch(ClassNotFoundException cnfe) {</a:t>
            </a:r>
          </a:p>
          <a:p>
            <a:pPr marL="342900" indent="-342900" algn="just"/>
            <a:endParaRPr lang="it-IT" sz="1600" dirty="0" smtClean="0">
              <a:solidFill>
                <a:srgbClr val="7030A0"/>
              </a:solidFill>
            </a:endParaRPr>
          </a:p>
          <a:p>
            <a:pPr marL="342900" indent="-342900" algn="just"/>
            <a:r>
              <a:rPr lang="it-IT" sz="1600" dirty="0" smtClean="0">
                <a:solidFill>
                  <a:srgbClr val="7030A0"/>
                </a:solidFill>
              </a:rPr>
              <a:t>System.err.println("Error loading driver: " + cnfe);</a:t>
            </a:r>
          </a:p>
          <a:p>
            <a:pPr marL="342900" indent="-342900" algn="just"/>
            <a:endParaRPr lang="it-IT" sz="1600" dirty="0" smtClean="0">
              <a:solidFill>
                <a:srgbClr val="7030A0"/>
              </a:solidFill>
            </a:endParaRPr>
          </a:p>
          <a:p>
            <a:pPr marL="342900" indent="-342900" algn="just"/>
            <a:r>
              <a:rPr lang="it-IT" sz="1600" dirty="0" smtClean="0">
                <a:solidFill>
                  <a:srgbClr val="7030A0"/>
                </a:solidFill>
              </a:rPr>
              <a:t>}</a:t>
            </a:r>
          </a:p>
          <a:p>
            <a:pPr marL="342900" indent="-342900" algn="just"/>
            <a:endParaRPr lang="it-IT" b="1" dirty="0">
              <a:solidFill>
                <a:srgbClr val="0066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Using JDBC in General(3)</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570629"/>
            <a:ext cx="8429684" cy="6063198"/>
          </a:xfrm>
          <a:prstGeom prst="rect">
            <a:avLst/>
          </a:prstGeom>
          <a:noFill/>
        </p:spPr>
        <p:txBody>
          <a:bodyPr wrap="square" rtlCol="0">
            <a:spAutoFit/>
          </a:bodyPr>
          <a:lstStyle/>
          <a:p>
            <a:pPr algn="just"/>
            <a:r>
              <a:rPr lang="en-US" sz="1600" dirty="0" smtClean="0">
                <a:latin typeface="Tahoma" pitchFamily="34" charset="0"/>
                <a:cs typeface="Tahoma" pitchFamily="34" charset="0"/>
              </a:rPr>
              <a:t>In principle, you can use </a:t>
            </a:r>
            <a:r>
              <a:rPr lang="en-US" sz="1600" b="1" dirty="0" err="1" smtClean="0">
                <a:latin typeface="Tahoma" pitchFamily="34" charset="0"/>
                <a:cs typeface="Tahoma" pitchFamily="34" charset="0"/>
              </a:rPr>
              <a:t>Class.forName</a:t>
            </a:r>
            <a:r>
              <a:rPr lang="en-US" sz="1600" dirty="0" smtClean="0">
                <a:latin typeface="Tahoma" pitchFamily="34" charset="0"/>
                <a:cs typeface="Tahoma" pitchFamily="34" charset="0"/>
              </a:rPr>
              <a:t> for any class in your </a:t>
            </a:r>
            <a:r>
              <a:rPr lang="en-US" sz="1600" b="1" dirty="0" smtClean="0">
                <a:latin typeface="Tahoma" pitchFamily="34" charset="0"/>
                <a:cs typeface="Tahoma" pitchFamily="34" charset="0"/>
              </a:rPr>
              <a:t>CLASSPATH.</a:t>
            </a:r>
            <a:r>
              <a:rPr lang="en-US" sz="1600" dirty="0" smtClean="0">
                <a:latin typeface="Tahoma" pitchFamily="34" charset="0"/>
                <a:cs typeface="Tahoma" pitchFamily="34" charset="0"/>
              </a:rPr>
              <a:t> In practice, however, most JDBC driver vendors distribute their drivers inside JAR files. So, during development be sure to include the path to the driver JAR file in your CLASSPATH setting. For deployment on a Web server, put the JAR file in the </a:t>
            </a:r>
            <a:r>
              <a:rPr lang="en-US" sz="1600" b="1" dirty="0" smtClean="0">
                <a:latin typeface="Tahoma" pitchFamily="34" charset="0"/>
                <a:cs typeface="Tahoma" pitchFamily="34" charset="0"/>
              </a:rPr>
              <a:t>WEB-INF/lib</a:t>
            </a:r>
            <a:r>
              <a:rPr lang="en-US" sz="1600" dirty="0" smtClean="0">
                <a:latin typeface="Tahoma" pitchFamily="34" charset="0"/>
                <a:cs typeface="Tahoma" pitchFamily="34" charset="0"/>
              </a:rPr>
              <a:t> directory of your Web application. Check with your Web server administrator, though. Often, if multiple Web applications are using the same database drivers, the administrator will place the JAR file in a common directory used by the server. For example, in Apache Tomcat, JAR files common to multiple applications can be placed in </a:t>
            </a:r>
            <a:r>
              <a:rPr lang="en-US" sz="1600" b="1" dirty="0" err="1" smtClean="0">
                <a:latin typeface="Tahoma" pitchFamily="34" charset="0"/>
                <a:cs typeface="Tahoma" pitchFamily="34" charset="0"/>
              </a:rPr>
              <a:t>install_dir</a:t>
            </a:r>
            <a:r>
              <a:rPr lang="en-US" sz="1600" b="1" dirty="0" smtClean="0">
                <a:latin typeface="Tahoma" pitchFamily="34" charset="0"/>
                <a:cs typeface="Tahoma" pitchFamily="34" charset="0"/>
              </a:rPr>
              <a:t>/common/lib</a:t>
            </a:r>
            <a:r>
              <a:rPr lang="en-US" sz="1600" dirty="0" smtClean="0">
                <a:latin typeface="Tahoma" pitchFamily="34" charset="0"/>
                <a:cs typeface="Tahoma" pitchFamily="34" charset="0"/>
              </a:rPr>
              <a:t>.</a:t>
            </a:r>
          </a:p>
          <a:p>
            <a:pPr algn="just"/>
            <a:endParaRPr lang="en-US" sz="1000" dirty="0" smtClean="0">
              <a:latin typeface="Tahoma" pitchFamily="34" charset="0"/>
              <a:cs typeface="Tahoma" pitchFamily="34" charset="0"/>
            </a:endParaRPr>
          </a:p>
          <a:p>
            <a:pPr algn="ctr"/>
            <a:r>
              <a:rPr lang="en-US" sz="1600" b="1" dirty="0" smtClean="0">
                <a:solidFill>
                  <a:srgbClr val="0066FF"/>
                </a:solidFill>
                <a:latin typeface="Tahoma" pitchFamily="34" charset="0"/>
                <a:cs typeface="Tahoma" pitchFamily="34" charset="0"/>
              </a:rPr>
              <a:t>Define the Connection URL</a:t>
            </a:r>
          </a:p>
          <a:p>
            <a:pPr algn="just"/>
            <a:r>
              <a:rPr lang="en-US" sz="1600" dirty="0" smtClean="0">
                <a:latin typeface="Tahoma" pitchFamily="34" charset="0"/>
                <a:cs typeface="Tahoma" pitchFamily="34" charset="0"/>
              </a:rPr>
              <a:t>Once you have loaded the JDBC driver, you must specify the location of the database server. URLs referring to databases use the </a:t>
            </a:r>
            <a:r>
              <a:rPr lang="en-US" sz="1600" dirty="0" err="1" smtClean="0">
                <a:latin typeface="Tahoma" pitchFamily="34" charset="0"/>
                <a:cs typeface="Tahoma" pitchFamily="34" charset="0"/>
              </a:rPr>
              <a:t>jdbc</a:t>
            </a:r>
            <a:r>
              <a:rPr lang="en-US" sz="1600" dirty="0" smtClean="0">
                <a:latin typeface="Tahoma" pitchFamily="34" charset="0"/>
                <a:cs typeface="Tahoma" pitchFamily="34" charset="0"/>
              </a:rPr>
              <a:t>: protocol and embed the server host, port, and database name (or reference) within the URL. </a:t>
            </a:r>
            <a:r>
              <a:rPr lang="en-US" sz="1600" b="1" dirty="0" smtClean="0">
                <a:latin typeface="Tahoma" pitchFamily="34" charset="0"/>
                <a:cs typeface="Tahoma" pitchFamily="34" charset="0"/>
              </a:rPr>
              <a:t>The exact format is defined in the documentation that comes with the particular driver,</a:t>
            </a:r>
            <a:r>
              <a:rPr lang="en-US" sz="1600" dirty="0" smtClean="0">
                <a:latin typeface="Tahoma" pitchFamily="34" charset="0"/>
                <a:cs typeface="Tahoma" pitchFamily="34" charset="0"/>
              </a:rPr>
              <a:t> but here are a few representative examples.</a:t>
            </a:r>
          </a:p>
          <a:p>
            <a:pPr algn="just"/>
            <a:endParaRPr lang="en-US" sz="1000" dirty="0" smtClean="0">
              <a:latin typeface="Tahoma" pitchFamily="34" charset="0"/>
              <a:cs typeface="Tahoma" pitchFamily="34" charset="0"/>
            </a:endParaRPr>
          </a:p>
          <a:p>
            <a:pPr algn="just"/>
            <a:r>
              <a:rPr lang="en-US" sz="1600" dirty="0" smtClean="0">
                <a:solidFill>
                  <a:srgbClr val="7030A0"/>
                </a:solidFill>
                <a:latin typeface="Tahoma" pitchFamily="34" charset="0"/>
                <a:cs typeface="Tahoma" pitchFamily="34" charset="0"/>
              </a:rPr>
              <a:t>String host = "dbhost.yourcompany.com";</a:t>
            </a:r>
          </a:p>
          <a:p>
            <a:pPr algn="just"/>
            <a:r>
              <a:rPr lang="en-US" sz="1600" dirty="0" smtClean="0">
                <a:solidFill>
                  <a:srgbClr val="7030A0"/>
                </a:solidFill>
                <a:latin typeface="Tahoma" pitchFamily="34" charset="0"/>
                <a:cs typeface="Tahoma" pitchFamily="34" charset="0"/>
              </a:rPr>
              <a:t>String </a:t>
            </a:r>
            <a:r>
              <a:rPr lang="en-US" sz="1600" dirty="0" err="1" smtClean="0">
                <a:solidFill>
                  <a:srgbClr val="7030A0"/>
                </a:solidFill>
                <a:latin typeface="Tahoma" pitchFamily="34" charset="0"/>
                <a:cs typeface="Tahoma" pitchFamily="34" charset="0"/>
              </a:rPr>
              <a:t>dbName</a:t>
            </a:r>
            <a:r>
              <a:rPr lang="en-US" sz="1600" dirty="0" smtClean="0">
                <a:solidFill>
                  <a:srgbClr val="7030A0"/>
                </a:solidFill>
                <a:latin typeface="Tahoma" pitchFamily="34" charset="0"/>
                <a:cs typeface="Tahoma" pitchFamily="34" charset="0"/>
              </a:rPr>
              <a:t> = "</a:t>
            </a:r>
            <a:r>
              <a:rPr lang="en-US" sz="1600" dirty="0" err="1" smtClean="0">
                <a:solidFill>
                  <a:srgbClr val="7030A0"/>
                </a:solidFill>
                <a:latin typeface="Tahoma" pitchFamily="34" charset="0"/>
                <a:cs typeface="Tahoma" pitchFamily="34" charset="0"/>
              </a:rPr>
              <a:t>someName</a:t>
            </a:r>
            <a:r>
              <a:rPr lang="en-US" sz="1600" dirty="0" smtClean="0">
                <a:solidFill>
                  <a:srgbClr val="7030A0"/>
                </a:solidFill>
                <a:latin typeface="Tahoma" pitchFamily="34" charset="0"/>
                <a:cs typeface="Tahoma" pitchFamily="34" charset="0"/>
              </a:rPr>
              <a:t>";</a:t>
            </a:r>
          </a:p>
          <a:p>
            <a:pPr algn="just"/>
            <a:r>
              <a:rPr lang="en-US" sz="1600" dirty="0" err="1" smtClean="0">
                <a:solidFill>
                  <a:srgbClr val="7030A0"/>
                </a:solidFill>
                <a:latin typeface="Tahoma" pitchFamily="34" charset="0"/>
                <a:cs typeface="Tahoma" pitchFamily="34" charset="0"/>
              </a:rPr>
              <a:t>int</a:t>
            </a:r>
            <a:r>
              <a:rPr lang="en-US" sz="1600" dirty="0" smtClean="0">
                <a:solidFill>
                  <a:srgbClr val="7030A0"/>
                </a:solidFill>
                <a:latin typeface="Tahoma" pitchFamily="34" charset="0"/>
                <a:cs typeface="Tahoma" pitchFamily="34" charset="0"/>
              </a:rPr>
              <a:t> port = 1234;</a:t>
            </a:r>
          </a:p>
          <a:p>
            <a:pPr algn="just"/>
            <a:endParaRPr lang="en-US" sz="1000" dirty="0" smtClean="0">
              <a:solidFill>
                <a:srgbClr val="7030A0"/>
              </a:solidFill>
              <a:latin typeface="Tahoma" pitchFamily="34" charset="0"/>
              <a:cs typeface="Tahoma" pitchFamily="34" charset="0"/>
            </a:endParaRPr>
          </a:p>
          <a:p>
            <a:pPr algn="just"/>
            <a:r>
              <a:rPr lang="en-US" sz="1600" dirty="0" smtClean="0">
                <a:solidFill>
                  <a:srgbClr val="7030A0"/>
                </a:solidFill>
                <a:latin typeface="Tahoma" pitchFamily="34" charset="0"/>
                <a:cs typeface="Tahoma" pitchFamily="34" charset="0"/>
              </a:rPr>
              <a:t>String </a:t>
            </a:r>
            <a:r>
              <a:rPr lang="en-US" sz="1600" dirty="0" err="1" smtClean="0">
                <a:solidFill>
                  <a:srgbClr val="7030A0"/>
                </a:solidFill>
                <a:latin typeface="Tahoma" pitchFamily="34" charset="0"/>
                <a:cs typeface="Tahoma" pitchFamily="34" charset="0"/>
              </a:rPr>
              <a:t>oracleURL</a:t>
            </a:r>
            <a:r>
              <a:rPr lang="en-US" sz="1600" dirty="0" smtClean="0">
                <a:solidFill>
                  <a:srgbClr val="7030A0"/>
                </a:solidFill>
                <a:latin typeface="Tahoma" pitchFamily="34" charset="0"/>
                <a:cs typeface="Tahoma" pitchFamily="34" charset="0"/>
              </a:rPr>
              <a:t> = "</a:t>
            </a:r>
            <a:r>
              <a:rPr lang="en-US" sz="1600" dirty="0" err="1" smtClean="0">
                <a:solidFill>
                  <a:srgbClr val="7030A0"/>
                </a:solidFill>
                <a:latin typeface="Tahoma" pitchFamily="34" charset="0"/>
                <a:cs typeface="Tahoma" pitchFamily="34" charset="0"/>
              </a:rPr>
              <a:t>jdbc:oracle:thin</a:t>
            </a:r>
            <a:r>
              <a:rPr lang="en-US" sz="1600" dirty="0" smtClean="0">
                <a:solidFill>
                  <a:srgbClr val="7030A0"/>
                </a:solidFill>
                <a:latin typeface="Tahoma" pitchFamily="34" charset="0"/>
                <a:cs typeface="Tahoma" pitchFamily="34" charset="0"/>
              </a:rPr>
              <a:t>:@" + host + ":" + port + ":" + </a:t>
            </a:r>
            <a:r>
              <a:rPr lang="en-US" sz="1600" dirty="0" err="1" smtClean="0">
                <a:solidFill>
                  <a:srgbClr val="7030A0"/>
                </a:solidFill>
                <a:latin typeface="Tahoma" pitchFamily="34" charset="0"/>
                <a:cs typeface="Tahoma" pitchFamily="34" charset="0"/>
              </a:rPr>
              <a:t>dbName</a:t>
            </a:r>
            <a:r>
              <a:rPr lang="en-US" sz="1600" dirty="0" smtClean="0">
                <a:solidFill>
                  <a:srgbClr val="7030A0"/>
                </a:solidFill>
                <a:latin typeface="Tahoma" pitchFamily="34" charset="0"/>
                <a:cs typeface="Tahoma" pitchFamily="34" charset="0"/>
              </a:rPr>
              <a:t>;</a:t>
            </a:r>
          </a:p>
          <a:p>
            <a:pPr algn="just"/>
            <a:r>
              <a:rPr lang="en-US" sz="1600" dirty="0" smtClean="0">
                <a:solidFill>
                  <a:srgbClr val="7030A0"/>
                </a:solidFill>
                <a:latin typeface="Tahoma" pitchFamily="34" charset="0"/>
                <a:cs typeface="Tahoma" pitchFamily="34" charset="0"/>
              </a:rPr>
              <a:t>String </a:t>
            </a:r>
            <a:r>
              <a:rPr lang="en-US" sz="1600" dirty="0" err="1" smtClean="0">
                <a:solidFill>
                  <a:srgbClr val="7030A0"/>
                </a:solidFill>
                <a:latin typeface="Tahoma" pitchFamily="34" charset="0"/>
                <a:cs typeface="Tahoma" pitchFamily="34" charset="0"/>
              </a:rPr>
              <a:t>sybaseURL</a:t>
            </a:r>
            <a:r>
              <a:rPr lang="en-US" sz="1600" dirty="0" smtClean="0">
                <a:solidFill>
                  <a:srgbClr val="7030A0"/>
                </a:solidFill>
                <a:latin typeface="Tahoma" pitchFamily="34" charset="0"/>
                <a:cs typeface="Tahoma" pitchFamily="34" charset="0"/>
              </a:rPr>
              <a:t> = "</a:t>
            </a:r>
            <a:r>
              <a:rPr lang="en-US" sz="1600" dirty="0" err="1" smtClean="0">
                <a:solidFill>
                  <a:srgbClr val="7030A0"/>
                </a:solidFill>
                <a:latin typeface="Tahoma" pitchFamily="34" charset="0"/>
                <a:cs typeface="Tahoma" pitchFamily="34" charset="0"/>
              </a:rPr>
              <a:t>jdbc:sybase:Tds</a:t>
            </a:r>
            <a:r>
              <a:rPr lang="en-US" sz="1600" dirty="0" smtClean="0">
                <a:solidFill>
                  <a:srgbClr val="7030A0"/>
                </a:solidFill>
                <a:latin typeface="Tahoma" pitchFamily="34" charset="0"/>
                <a:cs typeface="Tahoma" pitchFamily="34" charset="0"/>
              </a:rPr>
              <a:t>:" + host + ":" + port + ":" + "?SERVICENAME=" + </a:t>
            </a:r>
            <a:r>
              <a:rPr lang="en-US" sz="1600" dirty="0" err="1" smtClean="0">
                <a:solidFill>
                  <a:srgbClr val="7030A0"/>
                </a:solidFill>
                <a:latin typeface="Tahoma" pitchFamily="34" charset="0"/>
                <a:cs typeface="Tahoma" pitchFamily="34" charset="0"/>
              </a:rPr>
              <a:t>dbName</a:t>
            </a:r>
            <a:r>
              <a:rPr lang="en-US" sz="1600" dirty="0" smtClean="0">
                <a:solidFill>
                  <a:srgbClr val="7030A0"/>
                </a:solidFill>
                <a:latin typeface="Tahoma" pitchFamily="34" charset="0"/>
                <a:cs typeface="Tahoma" pitchFamily="34" charset="0"/>
              </a:rPr>
              <a:t>;</a:t>
            </a:r>
          </a:p>
          <a:p>
            <a:pPr algn="just"/>
            <a:endParaRPr lang="en-US" sz="1000" dirty="0" smtClean="0">
              <a:solidFill>
                <a:srgbClr val="7030A0"/>
              </a:solidFill>
              <a:latin typeface="Tahoma" pitchFamily="34" charset="0"/>
              <a:cs typeface="Tahoma" pitchFamily="34" charset="0"/>
            </a:endParaRPr>
          </a:p>
          <a:p>
            <a:pPr algn="just"/>
            <a:r>
              <a:rPr lang="en-US" sz="1600" dirty="0" smtClean="0">
                <a:solidFill>
                  <a:srgbClr val="7030A0"/>
                </a:solidFill>
                <a:latin typeface="Tahoma" pitchFamily="34" charset="0"/>
                <a:cs typeface="Tahoma" pitchFamily="34" charset="0"/>
              </a:rPr>
              <a:t>String </a:t>
            </a:r>
            <a:r>
              <a:rPr lang="en-US" sz="1600" dirty="0" err="1" smtClean="0">
                <a:solidFill>
                  <a:srgbClr val="7030A0"/>
                </a:solidFill>
                <a:latin typeface="Tahoma" pitchFamily="34" charset="0"/>
                <a:cs typeface="Tahoma" pitchFamily="34" charset="0"/>
              </a:rPr>
              <a:t>msAccessURL</a:t>
            </a:r>
            <a:r>
              <a:rPr lang="en-US" sz="1600" dirty="0" smtClean="0">
                <a:solidFill>
                  <a:srgbClr val="7030A0"/>
                </a:solidFill>
                <a:latin typeface="Tahoma" pitchFamily="34" charset="0"/>
                <a:cs typeface="Tahoma" pitchFamily="34" charset="0"/>
              </a:rPr>
              <a:t> = "</a:t>
            </a:r>
            <a:r>
              <a:rPr lang="en-US" sz="1600" dirty="0" err="1" smtClean="0">
                <a:solidFill>
                  <a:srgbClr val="7030A0"/>
                </a:solidFill>
                <a:latin typeface="Tahoma" pitchFamily="34" charset="0"/>
                <a:cs typeface="Tahoma" pitchFamily="34" charset="0"/>
              </a:rPr>
              <a:t>jdbc:odbc</a:t>
            </a:r>
            <a:r>
              <a:rPr lang="en-US" sz="1600" dirty="0" smtClean="0">
                <a:solidFill>
                  <a:srgbClr val="7030A0"/>
                </a:solidFill>
                <a:latin typeface="Tahoma" pitchFamily="34" charset="0"/>
                <a:cs typeface="Tahoma" pitchFamily="34" charset="0"/>
              </a:rPr>
              <a:t>:" + </a:t>
            </a:r>
            <a:r>
              <a:rPr lang="en-US" sz="1600" dirty="0" err="1" smtClean="0">
                <a:solidFill>
                  <a:srgbClr val="7030A0"/>
                </a:solidFill>
                <a:latin typeface="Tahoma" pitchFamily="34" charset="0"/>
                <a:cs typeface="Tahoma" pitchFamily="34" charset="0"/>
              </a:rPr>
              <a:t>dbName</a:t>
            </a:r>
            <a:r>
              <a:rPr lang="en-US" sz="1600" dirty="0" smtClean="0">
                <a:solidFill>
                  <a:srgbClr val="7030A0"/>
                </a:solidFill>
                <a:latin typeface="Tahoma" pitchFamily="34" charset="0"/>
                <a:cs typeface="Tahoma" pitchFamily="34" charset="0"/>
              </a:rPr>
              <a:t>;</a:t>
            </a:r>
            <a:endParaRPr lang="it-IT" sz="1600" dirty="0" smtClean="0">
              <a:solidFill>
                <a:srgbClr val="7030A0"/>
              </a:solidFill>
              <a:latin typeface="Tahoma" pitchFamily="34" charset="0"/>
              <a:cs typeface="Tahoma" pitchFamily="34" charset="0"/>
            </a:endParaRPr>
          </a:p>
        </p:txBody>
      </p:sp>
      <p:sp>
        <p:nvSpPr>
          <p:cNvPr id="6" name="Segnaposto data 5"/>
          <p:cNvSpPr>
            <a:spLocks noGrp="1"/>
          </p:cNvSpPr>
          <p:nvPr>
            <p:ph type="dt" sz="half" idx="10"/>
          </p:nvPr>
        </p:nvSpPr>
        <p:spPr/>
        <p:txBody>
          <a:bodyPr/>
          <a:lstStyle/>
          <a:p>
            <a:fld id="{DFD4B84E-1106-4794-833C-47BC20829BAD}" type="datetime1">
              <a:rPr lang="it-IT" smtClean="0"/>
              <a:pPr/>
              <a:t>02/11/2017</a:t>
            </a:fld>
            <a:endParaRPr lang="it-IT" dirty="0"/>
          </a:p>
        </p:txBody>
      </p:sp>
      <p:sp>
        <p:nvSpPr>
          <p:cNvPr id="8" name="Segnaposto numero diapositiva 7"/>
          <p:cNvSpPr>
            <a:spLocks noGrp="1"/>
          </p:cNvSpPr>
          <p:nvPr>
            <p:ph type="sldNum" sz="quarter" idx="12"/>
          </p:nvPr>
        </p:nvSpPr>
        <p:spPr/>
        <p:txBody>
          <a:bodyPr/>
          <a:lstStyle/>
          <a:p>
            <a:fld id="{FBEC05B0-ED66-4742-ACBB-72A93C204E17}" type="slidenum">
              <a:rPr lang="it-IT" smtClean="0"/>
              <a:pPr/>
              <a:t>5</a:t>
            </a:fld>
            <a:endParaRPr lang="it-I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Using JDBC in General(4)</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857232"/>
            <a:ext cx="8572560" cy="3416320"/>
          </a:xfrm>
          <a:prstGeom prst="rect">
            <a:avLst/>
          </a:prstGeom>
          <a:noFill/>
        </p:spPr>
        <p:txBody>
          <a:bodyPr wrap="square" rtlCol="0">
            <a:spAutoFit/>
          </a:bodyPr>
          <a:lstStyle/>
          <a:p>
            <a:pPr algn="ctr"/>
            <a:r>
              <a:rPr lang="en-US" b="1" dirty="0" smtClean="0">
                <a:solidFill>
                  <a:srgbClr val="0066FF"/>
                </a:solidFill>
              </a:rPr>
              <a:t>Establish the Connection</a:t>
            </a:r>
          </a:p>
          <a:p>
            <a:pPr algn="just"/>
            <a:endParaRPr lang="en-US" b="1" dirty="0" smtClean="0">
              <a:solidFill>
                <a:srgbClr val="0066FF"/>
              </a:solidFill>
            </a:endParaRPr>
          </a:p>
          <a:p>
            <a:pPr algn="just"/>
            <a:r>
              <a:rPr lang="en-US" dirty="0" smtClean="0"/>
              <a:t>To make the actual network connection, pass the URL, database username, and database password to the </a:t>
            </a:r>
            <a:r>
              <a:rPr lang="en-US" b="1" dirty="0" err="1" smtClean="0"/>
              <a:t>getConnection</a:t>
            </a:r>
            <a:r>
              <a:rPr lang="en-US" b="1" dirty="0" smtClean="0"/>
              <a:t> method of the </a:t>
            </a:r>
            <a:r>
              <a:rPr lang="en-US" b="1" dirty="0" err="1" smtClean="0"/>
              <a:t>DriverManager</a:t>
            </a:r>
            <a:r>
              <a:rPr lang="en-US" b="1" dirty="0" smtClean="0"/>
              <a:t> class</a:t>
            </a:r>
            <a:r>
              <a:rPr lang="en-US" dirty="0" smtClean="0"/>
              <a:t>, as illustrated in the following example. Note that </a:t>
            </a:r>
            <a:r>
              <a:rPr lang="en-US" dirty="0" err="1" smtClean="0"/>
              <a:t>getConnection</a:t>
            </a:r>
            <a:r>
              <a:rPr lang="en-US" dirty="0" smtClean="0"/>
              <a:t> throws an </a:t>
            </a:r>
            <a:r>
              <a:rPr lang="en-US" b="1" dirty="0" err="1" smtClean="0"/>
              <a:t>SQLException</a:t>
            </a:r>
            <a:r>
              <a:rPr lang="en-US" dirty="0" smtClean="0"/>
              <a:t>, so you need to use a try/catch block. We’re omitting this block from the following example since the methods in the following steps throw the same exception, and thus you typically use a single try/catch block for all of them.</a:t>
            </a:r>
          </a:p>
          <a:p>
            <a:pPr algn="just"/>
            <a:endParaRPr lang="en-US" dirty="0" smtClean="0"/>
          </a:p>
          <a:p>
            <a:pPr algn="just"/>
            <a:r>
              <a:rPr lang="en-US" dirty="0" smtClean="0">
                <a:solidFill>
                  <a:srgbClr val="7030A0"/>
                </a:solidFill>
              </a:rPr>
              <a:t>String username = "</a:t>
            </a:r>
            <a:r>
              <a:rPr lang="en-US" dirty="0" err="1" smtClean="0">
                <a:solidFill>
                  <a:srgbClr val="7030A0"/>
                </a:solidFill>
              </a:rPr>
              <a:t>jay_debesee</a:t>
            </a:r>
            <a:r>
              <a:rPr lang="en-US" dirty="0" smtClean="0">
                <a:solidFill>
                  <a:srgbClr val="7030A0"/>
                </a:solidFill>
              </a:rPr>
              <a:t>";</a:t>
            </a:r>
          </a:p>
          <a:p>
            <a:pPr algn="just"/>
            <a:r>
              <a:rPr lang="en-US" dirty="0" smtClean="0">
                <a:solidFill>
                  <a:srgbClr val="7030A0"/>
                </a:solidFill>
              </a:rPr>
              <a:t>String password = "secret";</a:t>
            </a:r>
          </a:p>
          <a:p>
            <a:pPr algn="just"/>
            <a:r>
              <a:rPr lang="en-US" dirty="0" smtClean="0">
                <a:solidFill>
                  <a:srgbClr val="7030A0"/>
                </a:solidFill>
              </a:rPr>
              <a:t>Connection </a:t>
            </a:r>
            <a:r>
              <a:rPr lang="en-US" dirty="0" err="1" smtClean="0">
                <a:solidFill>
                  <a:srgbClr val="7030A0"/>
                </a:solidFill>
              </a:rPr>
              <a:t>connection</a:t>
            </a:r>
            <a:r>
              <a:rPr lang="en-US" dirty="0" smtClean="0">
                <a:solidFill>
                  <a:srgbClr val="7030A0"/>
                </a:solidFill>
              </a:rPr>
              <a:t> = </a:t>
            </a:r>
            <a:r>
              <a:rPr lang="en-US" dirty="0" err="1" smtClean="0">
                <a:solidFill>
                  <a:srgbClr val="7030A0"/>
                </a:solidFill>
              </a:rPr>
              <a:t>DriverManager.getConnection</a:t>
            </a:r>
            <a:r>
              <a:rPr lang="en-US" dirty="0" smtClean="0">
                <a:solidFill>
                  <a:srgbClr val="7030A0"/>
                </a:solidFill>
              </a:rPr>
              <a:t>(</a:t>
            </a:r>
            <a:r>
              <a:rPr lang="en-US" dirty="0" err="1" smtClean="0">
                <a:solidFill>
                  <a:srgbClr val="7030A0"/>
                </a:solidFill>
              </a:rPr>
              <a:t>oracleURL,username</a:t>
            </a:r>
            <a:r>
              <a:rPr lang="en-US" dirty="0" smtClean="0">
                <a:solidFill>
                  <a:srgbClr val="7030A0"/>
                </a:solidFill>
              </a:rPr>
              <a:t>, password);</a:t>
            </a:r>
            <a:endParaRPr lang="it-IT" b="1" dirty="0" smtClean="0">
              <a:solidFill>
                <a:srgbClr val="7030A0"/>
              </a:solidFill>
              <a:latin typeface="Tahoma" pitchFamily="34" charset="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6</a:t>
            </a:fld>
            <a:endParaRPr lang="it-IT"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Using JDBC in General(5)</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5447645"/>
          </a:xfrm>
          <a:prstGeom prst="rect">
            <a:avLst/>
          </a:prstGeom>
          <a:noFill/>
        </p:spPr>
        <p:txBody>
          <a:bodyPr wrap="square" rtlCol="0">
            <a:spAutoFit/>
          </a:bodyPr>
          <a:lstStyle/>
          <a:p>
            <a:pPr algn="just"/>
            <a:r>
              <a:rPr lang="en-US" dirty="0" smtClean="0"/>
              <a:t>The </a:t>
            </a:r>
            <a:r>
              <a:rPr lang="en-US" b="1" dirty="0" smtClean="0"/>
              <a:t>Connection</a:t>
            </a:r>
            <a:r>
              <a:rPr lang="en-US" dirty="0" smtClean="0"/>
              <a:t> class includes other useful methods, which we briefly describe below.</a:t>
            </a:r>
          </a:p>
          <a:p>
            <a:pPr algn="just"/>
            <a:endParaRPr lang="en-US" dirty="0" smtClean="0"/>
          </a:p>
          <a:p>
            <a:pPr algn="just"/>
            <a:r>
              <a:rPr lang="en-US" dirty="0" smtClean="0"/>
              <a:t>• </a:t>
            </a:r>
            <a:r>
              <a:rPr lang="en-US" b="1" dirty="0" err="1" smtClean="0"/>
              <a:t>prepareStatement</a:t>
            </a:r>
            <a:r>
              <a:rPr lang="en-US" dirty="0" smtClean="0"/>
              <a:t>. Creates precompiled queries for submission to the database. </a:t>
            </a:r>
          </a:p>
          <a:p>
            <a:pPr algn="just"/>
            <a:endParaRPr lang="en-US" sz="1000" dirty="0" smtClean="0"/>
          </a:p>
          <a:p>
            <a:pPr algn="just"/>
            <a:r>
              <a:rPr lang="en-US" dirty="0" smtClean="0"/>
              <a:t>• </a:t>
            </a:r>
            <a:r>
              <a:rPr lang="en-US" b="1" dirty="0" err="1" smtClean="0"/>
              <a:t>prepareCall</a:t>
            </a:r>
            <a:r>
              <a:rPr lang="en-US" dirty="0" smtClean="0"/>
              <a:t>. Accesses stored procedures in the database. </a:t>
            </a:r>
          </a:p>
          <a:p>
            <a:pPr algn="just"/>
            <a:endParaRPr lang="en-US" sz="1000" dirty="0" smtClean="0"/>
          </a:p>
          <a:p>
            <a:pPr algn="just"/>
            <a:r>
              <a:rPr lang="en-US" dirty="0" smtClean="0"/>
              <a:t>• </a:t>
            </a:r>
            <a:r>
              <a:rPr lang="en-US" b="1" dirty="0" smtClean="0"/>
              <a:t>rollback/commit. </a:t>
            </a:r>
            <a:r>
              <a:rPr lang="en-US" dirty="0" smtClean="0"/>
              <a:t>Controls transaction management. </a:t>
            </a:r>
          </a:p>
          <a:p>
            <a:pPr algn="just"/>
            <a:endParaRPr lang="en-US" sz="1000" dirty="0" smtClean="0"/>
          </a:p>
          <a:p>
            <a:pPr algn="just"/>
            <a:r>
              <a:rPr lang="en-US" dirty="0" smtClean="0"/>
              <a:t>• </a:t>
            </a:r>
            <a:r>
              <a:rPr lang="en-US" b="1" dirty="0" smtClean="0"/>
              <a:t>close</a:t>
            </a:r>
            <a:r>
              <a:rPr lang="en-US" dirty="0" smtClean="0"/>
              <a:t>. Terminates the open connection. </a:t>
            </a:r>
          </a:p>
          <a:p>
            <a:pPr algn="just"/>
            <a:endParaRPr lang="en-US" sz="1000" dirty="0" smtClean="0"/>
          </a:p>
          <a:p>
            <a:pPr algn="just"/>
            <a:r>
              <a:rPr lang="en-US" dirty="0" smtClean="0"/>
              <a:t>• </a:t>
            </a:r>
            <a:r>
              <a:rPr lang="en-US" b="1" dirty="0" err="1" smtClean="0"/>
              <a:t>isClosed</a:t>
            </a:r>
            <a:r>
              <a:rPr lang="en-US" dirty="0" smtClean="0"/>
              <a:t>. Determines whether the connection timed out or was explicitly closed.</a:t>
            </a:r>
          </a:p>
          <a:p>
            <a:pPr algn="just"/>
            <a:endParaRPr lang="en-US" sz="1400" dirty="0" smtClean="0"/>
          </a:p>
          <a:p>
            <a:pPr algn="just"/>
            <a:r>
              <a:rPr lang="en-US" sz="1400" dirty="0" smtClean="0">
                <a:latin typeface="Tahoma" pitchFamily="34" charset="0"/>
                <a:cs typeface="Tahoma" pitchFamily="34" charset="0"/>
              </a:rPr>
              <a:t>An optional part of establishing the connection is to look up information about the database with the </a:t>
            </a:r>
            <a:r>
              <a:rPr lang="en-US" sz="1400" dirty="0" err="1" smtClean="0">
                <a:latin typeface="Tahoma" pitchFamily="34" charset="0"/>
                <a:cs typeface="Tahoma" pitchFamily="34" charset="0"/>
              </a:rPr>
              <a:t>getMetaData</a:t>
            </a:r>
            <a:r>
              <a:rPr lang="en-US" sz="1400" dirty="0" smtClean="0">
                <a:latin typeface="Tahoma" pitchFamily="34" charset="0"/>
                <a:cs typeface="Tahoma" pitchFamily="34" charset="0"/>
              </a:rPr>
              <a:t> method. This method returns a </a:t>
            </a:r>
            <a:r>
              <a:rPr lang="en-US" sz="1400" dirty="0" err="1" smtClean="0">
                <a:latin typeface="Tahoma" pitchFamily="34" charset="0"/>
                <a:cs typeface="Tahoma" pitchFamily="34" charset="0"/>
              </a:rPr>
              <a:t>DatabaseMetaData</a:t>
            </a:r>
            <a:r>
              <a:rPr lang="en-US" sz="1400" dirty="0" smtClean="0">
                <a:latin typeface="Tahoma" pitchFamily="34" charset="0"/>
                <a:cs typeface="Tahoma" pitchFamily="34" charset="0"/>
              </a:rPr>
              <a:t> object that has methods with which you can discover the name and version of the database itself (</a:t>
            </a:r>
            <a:r>
              <a:rPr lang="en-US" sz="1400" dirty="0" err="1" smtClean="0">
                <a:latin typeface="Tahoma" pitchFamily="34" charset="0"/>
                <a:cs typeface="Tahoma" pitchFamily="34" charset="0"/>
              </a:rPr>
              <a:t>getDatabaseProductName</a:t>
            </a:r>
            <a:r>
              <a:rPr lang="en-US" sz="1400" dirty="0" smtClean="0">
                <a:latin typeface="Tahoma" pitchFamily="34" charset="0"/>
                <a:cs typeface="Tahoma" pitchFamily="34" charset="0"/>
              </a:rPr>
              <a:t>, </a:t>
            </a:r>
            <a:r>
              <a:rPr lang="en-US" sz="1400" dirty="0" err="1" smtClean="0">
                <a:latin typeface="Tahoma" pitchFamily="34" charset="0"/>
                <a:cs typeface="Tahoma" pitchFamily="34" charset="0"/>
              </a:rPr>
              <a:t>getDatabaseProductVersion</a:t>
            </a:r>
            <a:r>
              <a:rPr lang="en-US" sz="1400" dirty="0" smtClean="0">
                <a:latin typeface="Tahoma" pitchFamily="34" charset="0"/>
                <a:cs typeface="Tahoma" pitchFamily="34" charset="0"/>
              </a:rPr>
              <a:t>) or of the JDBC driver (</a:t>
            </a:r>
            <a:r>
              <a:rPr lang="en-US" sz="1400" dirty="0" err="1" smtClean="0">
                <a:latin typeface="Tahoma" pitchFamily="34" charset="0"/>
                <a:cs typeface="Tahoma" pitchFamily="34" charset="0"/>
              </a:rPr>
              <a:t>getDriverName</a:t>
            </a:r>
            <a:r>
              <a:rPr lang="en-US" sz="1400" dirty="0" smtClean="0">
                <a:latin typeface="Tahoma" pitchFamily="34" charset="0"/>
                <a:cs typeface="Tahoma" pitchFamily="34" charset="0"/>
              </a:rPr>
              <a:t>, </a:t>
            </a:r>
            <a:r>
              <a:rPr lang="en-US" sz="1400" dirty="0" err="1" smtClean="0">
                <a:latin typeface="Tahoma" pitchFamily="34" charset="0"/>
                <a:cs typeface="Tahoma" pitchFamily="34" charset="0"/>
              </a:rPr>
              <a:t>getDriverVersion</a:t>
            </a:r>
            <a:r>
              <a:rPr lang="en-US" sz="1400" dirty="0" smtClean="0">
                <a:latin typeface="Tahoma" pitchFamily="34" charset="0"/>
                <a:cs typeface="Tahoma" pitchFamily="34" charset="0"/>
              </a:rPr>
              <a:t>). Here is an example.</a:t>
            </a:r>
          </a:p>
          <a:p>
            <a:pPr algn="just"/>
            <a:endParaRPr lang="en-US" dirty="0" smtClean="0">
              <a:latin typeface="Tahoma" pitchFamily="34" charset="0"/>
              <a:cs typeface="Tahoma" pitchFamily="34" charset="0"/>
            </a:endParaRPr>
          </a:p>
          <a:p>
            <a:pPr algn="just"/>
            <a:r>
              <a:rPr lang="it-IT" sz="1600" dirty="0" smtClean="0">
                <a:solidFill>
                  <a:srgbClr val="7030A0"/>
                </a:solidFill>
                <a:latin typeface="Tahoma" pitchFamily="34" charset="0"/>
                <a:cs typeface="Tahoma" pitchFamily="34" charset="0"/>
              </a:rPr>
              <a:t>DatabaseMetaData dbMetaData = connection.getMetaData();</a:t>
            </a:r>
          </a:p>
          <a:p>
            <a:pPr algn="just"/>
            <a:r>
              <a:rPr lang="it-IT" sz="1600" dirty="0" smtClean="0">
                <a:solidFill>
                  <a:srgbClr val="7030A0"/>
                </a:solidFill>
                <a:latin typeface="Tahoma" pitchFamily="34" charset="0"/>
                <a:cs typeface="Tahoma" pitchFamily="34" charset="0"/>
              </a:rPr>
              <a:t>String productName = dbMetaData.getDatabaseProductName();</a:t>
            </a:r>
          </a:p>
          <a:p>
            <a:pPr algn="just"/>
            <a:r>
              <a:rPr lang="it-IT" sz="1600" dirty="0" smtClean="0">
                <a:solidFill>
                  <a:srgbClr val="7030A0"/>
                </a:solidFill>
                <a:latin typeface="Tahoma" pitchFamily="34" charset="0"/>
                <a:cs typeface="Tahoma" pitchFamily="34" charset="0"/>
              </a:rPr>
              <a:t>System.out.println("Database: " + productName);</a:t>
            </a:r>
          </a:p>
          <a:p>
            <a:pPr algn="just"/>
            <a:r>
              <a:rPr lang="it-IT" sz="1600" dirty="0" smtClean="0">
                <a:solidFill>
                  <a:srgbClr val="7030A0"/>
                </a:solidFill>
                <a:latin typeface="Tahoma" pitchFamily="34" charset="0"/>
                <a:cs typeface="Tahoma" pitchFamily="34" charset="0"/>
              </a:rPr>
              <a:t>String productVersion = dbMetaData.getDatabaseProductVersion();</a:t>
            </a:r>
          </a:p>
          <a:p>
            <a:pPr algn="just"/>
            <a:r>
              <a:rPr lang="it-IT" sz="1600" dirty="0" smtClean="0">
                <a:solidFill>
                  <a:srgbClr val="7030A0"/>
                </a:solidFill>
                <a:latin typeface="Tahoma" pitchFamily="34" charset="0"/>
                <a:cs typeface="Tahoma" pitchFamily="34" charset="0"/>
              </a:rPr>
              <a:t>System.out.println("Version: " + productVersion);</a:t>
            </a: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7</a:t>
            </a:fld>
            <a:endParaRPr lang="it-IT"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Using JDBC in General(6)</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4339650"/>
          </a:xfrm>
          <a:prstGeom prst="rect">
            <a:avLst/>
          </a:prstGeom>
          <a:noFill/>
        </p:spPr>
        <p:txBody>
          <a:bodyPr wrap="square" rtlCol="0">
            <a:spAutoFit/>
          </a:bodyPr>
          <a:lstStyle/>
          <a:p>
            <a:pPr algn="ctr"/>
            <a:r>
              <a:rPr lang="en-US" b="1" dirty="0" smtClean="0">
                <a:solidFill>
                  <a:srgbClr val="0066FF"/>
                </a:solidFill>
                <a:latin typeface="Tahoma" pitchFamily="34" charset="0"/>
                <a:cs typeface="Tahoma" pitchFamily="34" charset="0"/>
              </a:rPr>
              <a:t>Create a Statement Object</a:t>
            </a:r>
          </a:p>
          <a:p>
            <a:pPr algn="ctr"/>
            <a:endParaRPr lang="en-US" b="1" dirty="0" smtClean="0">
              <a:solidFill>
                <a:srgbClr val="0066FF"/>
              </a:solidFill>
            </a:endParaRPr>
          </a:p>
          <a:p>
            <a:pPr algn="just"/>
            <a:r>
              <a:rPr lang="en-US" dirty="0" smtClean="0"/>
              <a:t>A Statement object is used to send queries and commands to the database. It is created from the Connection using </a:t>
            </a:r>
            <a:r>
              <a:rPr lang="en-US" dirty="0" err="1" smtClean="0"/>
              <a:t>createStatement</a:t>
            </a:r>
            <a:r>
              <a:rPr lang="en-US" dirty="0" smtClean="0"/>
              <a:t> as follows.</a:t>
            </a:r>
          </a:p>
          <a:p>
            <a:pPr algn="just"/>
            <a:endParaRPr lang="en-US" dirty="0" smtClean="0"/>
          </a:p>
          <a:p>
            <a:pPr algn="just"/>
            <a:r>
              <a:rPr lang="en-US" dirty="0" smtClean="0">
                <a:solidFill>
                  <a:srgbClr val="7030A0"/>
                </a:solidFill>
              </a:rPr>
              <a:t>Statement </a:t>
            </a:r>
            <a:r>
              <a:rPr lang="en-US" dirty="0" err="1" smtClean="0">
                <a:solidFill>
                  <a:srgbClr val="7030A0"/>
                </a:solidFill>
              </a:rPr>
              <a:t>statement</a:t>
            </a:r>
            <a:r>
              <a:rPr lang="en-US" dirty="0" smtClean="0">
                <a:solidFill>
                  <a:srgbClr val="7030A0"/>
                </a:solidFill>
              </a:rPr>
              <a:t> = </a:t>
            </a:r>
            <a:r>
              <a:rPr lang="en-US" dirty="0" err="1" smtClean="0">
                <a:solidFill>
                  <a:srgbClr val="7030A0"/>
                </a:solidFill>
              </a:rPr>
              <a:t>connection.createStatement</a:t>
            </a:r>
            <a:r>
              <a:rPr lang="en-US" dirty="0" smtClean="0">
                <a:solidFill>
                  <a:srgbClr val="7030A0"/>
                </a:solidFill>
              </a:rPr>
              <a:t>();</a:t>
            </a:r>
          </a:p>
          <a:p>
            <a:pPr algn="just"/>
            <a:endParaRPr lang="en-US" dirty="0" smtClean="0"/>
          </a:p>
          <a:p>
            <a:pPr algn="just"/>
            <a:r>
              <a:rPr lang="en-US" dirty="0" smtClean="0"/>
              <a:t>Most, but not all, database drivers permit multiple concurrent Statement objects to be open on the same connection. </a:t>
            </a:r>
          </a:p>
          <a:p>
            <a:pPr algn="just"/>
            <a:endParaRPr lang="en-US" sz="1600" dirty="0" smtClean="0">
              <a:latin typeface="Tahoma" pitchFamily="34" charset="0"/>
              <a:cs typeface="Tahoma" pitchFamily="34" charset="0"/>
            </a:endParaRPr>
          </a:p>
          <a:p>
            <a:pPr algn="ctr"/>
            <a:r>
              <a:rPr lang="en-US" b="1" dirty="0" smtClean="0">
                <a:solidFill>
                  <a:srgbClr val="0066FF"/>
                </a:solidFill>
                <a:latin typeface="Tahoma" pitchFamily="34" charset="0"/>
                <a:cs typeface="Tahoma" pitchFamily="34" charset="0"/>
              </a:rPr>
              <a:t>Execute a Query or Update</a:t>
            </a:r>
          </a:p>
          <a:p>
            <a:pPr algn="just"/>
            <a:r>
              <a:rPr lang="en-US" sz="1600" dirty="0" smtClean="0">
                <a:latin typeface="Tahoma" pitchFamily="34" charset="0"/>
                <a:cs typeface="Tahoma" pitchFamily="34" charset="0"/>
              </a:rPr>
              <a:t>Once you have a Statement object, you can use it to send SQL queries by using the </a:t>
            </a:r>
            <a:r>
              <a:rPr lang="en-US" sz="1600" dirty="0" err="1" smtClean="0">
                <a:latin typeface="Tahoma" pitchFamily="34" charset="0"/>
                <a:cs typeface="Tahoma" pitchFamily="34" charset="0"/>
              </a:rPr>
              <a:t>executeQuery</a:t>
            </a:r>
            <a:r>
              <a:rPr lang="en-US" sz="1600" dirty="0" smtClean="0">
                <a:latin typeface="Tahoma" pitchFamily="34" charset="0"/>
                <a:cs typeface="Tahoma" pitchFamily="34" charset="0"/>
              </a:rPr>
              <a:t> method, which returns an object of type </a:t>
            </a:r>
            <a:r>
              <a:rPr lang="en-US" sz="1600" dirty="0" err="1" smtClean="0">
                <a:latin typeface="Tahoma" pitchFamily="34" charset="0"/>
                <a:cs typeface="Tahoma" pitchFamily="34" charset="0"/>
              </a:rPr>
              <a:t>ResultSet</a:t>
            </a:r>
            <a:r>
              <a:rPr lang="en-US" sz="1600" dirty="0" smtClean="0">
                <a:latin typeface="Tahoma" pitchFamily="34" charset="0"/>
                <a:cs typeface="Tahoma" pitchFamily="34" charset="0"/>
              </a:rPr>
              <a:t>. Here is an example.</a:t>
            </a:r>
          </a:p>
          <a:p>
            <a:pPr algn="just"/>
            <a:endParaRPr lang="en-US" sz="1600" dirty="0" smtClean="0">
              <a:latin typeface="Tahoma" pitchFamily="34" charset="0"/>
              <a:cs typeface="Tahoma" pitchFamily="34" charset="0"/>
            </a:endParaRPr>
          </a:p>
          <a:p>
            <a:pPr algn="just"/>
            <a:r>
              <a:rPr lang="en-US" sz="1600" dirty="0" smtClean="0">
                <a:solidFill>
                  <a:srgbClr val="7030A0"/>
                </a:solidFill>
                <a:latin typeface="Tahoma" pitchFamily="34" charset="0"/>
                <a:cs typeface="Tahoma" pitchFamily="34" charset="0"/>
              </a:rPr>
              <a:t>String query = "SELECT col1, col2, col3 FROM </a:t>
            </a:r>
            <a:r>
              <a:rPr lang="en-US" sz="1600" dirty="0" err="1" smtClean="0">
                <a:solidFill>
                  <a:srgbClr val="7030A0"/>
                </a:solidFill>
                <a:latin typeface="Tahoma" pitchFamily="34" charset="0"/>
                <a:cs typeface="Tahoma" pitchFamily="34" charset="0"/>
              </a:rPr>
              <a:t>sometable</a:t>
            </a:r>
            <a:r>
              <a:rPr lang="en-US" sz="1600" dirty="0" smtClean="0">
                <a:solidFill>
                  <a:srgbClr val="7030A0"/>
                </a:solidFill>
                <a:latin typeface="Tahoma" pitchFamily="34" charset="0"/>
                <a:cs typeface="Tahoma" pitchFamily="34" charset="0"/>
              </a:rPr>
              <a:t>";</a:t>
            </a:r>
          </a:p>
          <a:p>
            <a:pPr algn="just"/>
            <a:r>
              <a:rPr lang="en-US" sz="1600" dirty="0" err="1" smtClean="0">
                <a:solidFill>
                  <a:srgbClr val="7030A0"/>
                </a:solidFill>
                <a:latin typeface="Tahoma" pitchFamily="34" charset="0"/>
                <a:cs typeface="Tahoma" pitchFamily="34" charset="0"/>
              </a:rPr>
              <a:t>ResultSet</a:t>
            </a:r>
            <a:r>
              <a:rPr lang="en-US" sz="1600" dirty="0" smtClean="0">
                <a:solidFill>
                  <a:srgbClr val="7030A0"/>
                </a:solidFill>
                <a:latin typeface="Tahoma" pitchFamily="34" charset="0"/>
                <a:cs typeface="Tahoma" pitchFamily="34" charset="0"/>
              </a:rPr>
              <a:t> </a:t>
            </a:r>
            <a:r>
              <a:rPr lang="en-US" sz="1600" dirty="0" err="1" smtClean="0">
                <a:solidFill>
                  <a:srgbClr val="7030A0"/>
                </a:solidFill>
                <a:latin typeface="Tahoma" pitchFamily="34" charset="0"/>
                <a:cs typeface="Tahoma" pitchFamily="34" charset="0"/>
              </a:rPr>
              <a:t>resultSet</a:t>
            </a:r>
            <a:r>
              <a:rPr lang="en-US" sz="1600" dirty="0" smtClean="0">
                <a:solidFill>
                  <a:srgbClr val="7030A0"/>
                </a:solidFill>
                <a:latin typeface="Tahoma" pitchFamily="34" charset="0"/>
                <a:cs typeface="Tahoma" pitchFamily="34" charset="0"/>
              </a:rPr>
              <a:t> = </a:t>
            </a:r>
            <a:r>
              <a:rPr lang="en-US" sz="1600" dirty="0" err="1" smtClean="0">
                <a:solidFill>
                  <a:srgbClr val="7030A0"/>
                </a:solidFill>
                <a:latin typeface="Tahoma" pitchFamily="34" charset="0"/>
                <a:cs typeface="Tahoma" pitchFamily="34" charset="0"/>
              </a:rPr>
              <a:t>statement.executeQuery</a:t>
            </a:r>
            <a:r>
              <a:rPr lang="en-US" sz="1600" dirty="0" smtClean="0">
                <a:solidFill>
                  <a:srgbClr val="7030A0"/>
                </a:solidFill>
                <a:latin typeface="Tahoma" pitchFamily="34" charset="0"/>
                <a:cs typeface="Tahoma" pitchFamily="34" charset="0"/>
              </a:rPr>
              <a:t>(query);</a:t>
            </a:r>
            <a:endParaRPr lang="it-IT" sz="1600" dirty="0" smtClean="0">
              <a:solidFill>
                <a:srgbClr val="7030A0"/>
              </a:solidFill>
              <a:latin typeface="Tahoma" pitchFamily="34" charset="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8</a:t>
            </a:fld>
            <a:endParaRPr lang="it-IT"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32" y="-24"/>
            <a:ext cx="9144032" cy="609600"/>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400" dirty="0" smtClean="0">
                <a:solidFill>
                  <a:srgbClr val="CC3300"/>
                </a:solidFill>
                <a:effectLst>
                  <a:outerShdw blurRad="38100" dist="38100" dir="2700000" algn="tl">
                    <a:srgbClr val="C0C0C0"/>
                  </a:outerShdw>
                </a:effectLst>
                <a:latin typeface="Tahoma" pitchFamily="32" charset="0"/>
                <a:ea typeface="DejaVu Sans" charset="0"/>
                <a:cs typeface="DejaVu Sans" charset="0"/>
              </a:rPr>
              <a:t>Using JDBC in General(7)</a:t>
            </a:r>
            <a:endParaRPr lang="it-IT" sz="2400" dirty="0">
              <a:solidFill>
                <a:srgbClr val="CC3300"/>
              </a:solidFill>
              <a:effectLst>
                <a:outerShdw blurRad="38100" dist="38100" dir="2700000" algn="tl">
                  <a:srgbClr val="C0C0C0"/>
                </a:outerShdw>
              </a:effectLst>
              <a:latin typeface="Tahoma" pitchFamily="32" charset="0"/>
              <a:ea typeface="DejaVu Sans" charset="0"/>
              <a:cs typeface="DejaVu Sans" charset="0"/>
            </a:endParaRPr>
          </a:p>
        </p:txBody>
      </p:sp>
      <p:sp>
        <p:nvSpPr>
          <p:cNvPr id="34" name="Text Box 1"/>
          <p:cNvSpPr txBox="1">
            <a:spLocks noChangeArrowheads="1"/>
          </p:cNvSpPr>
          <p:nvPr/>
        </p:nvSpPr>
        <p:spPr bwMode="auto">
          <a:xfrm>
            <a:off x="0" y="6429396"/>
            <a:ext cx="9144032" cy="428628"/>
          </a:xfrm>
          <a:prstGeom prst="rect">
            <a:avLst/>
          </a:prstGeom>
          <a:gradFill rotWithShape="0">
            <a:gsLst>
              <a:gs pos="0">
                <a:srgbClr val="FFFFAD"/>
              </a:gs>
              <a:gs pos="100000">
                <a:srgbClr val="FFFFFF"/>
              </a:gs>
            </a:gsLst>
            <a:lin ang="0" scaled="1"/>
          </a:gradFill>
          <a:ln w="9525">
            <a:noFill/>
            <a:round/>
            <a:headEnd/>
            <a:tailEnd/>
          </a:ln>
          <a:effectLst/>
        </p:spPr>
        <p:txBody>
          <a:bodyPr anchor="b"/>
          <a:lstStyle>
            <a:defPPr>
              <a:defRPr lang="en-GB"/>
            </a:defPPr>
            <a:lvl1pPr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1400" kern="1200">
                <a:solidFill>
                  <a:schemeClr val="bg1"/>
                </a:solidFill>
                <a:latin typeface="Courier New" pitchFamily="49" charset="0"/>
                <a:ea typeface="+mn-ea"/>
                <a:cs typeface="+mn-cs"/>
              </a:defRPr>
            </a:lvl5pPr>
            <a:lvl6pPr marL="2286000" algn="l" defTabSz="914400" rtl="0" eaLnBrk="1" latinLnBrk="0" hangingPunct="1">
              <a:defRPr sz="1400" kern="1200">
                <a:solidFill>
                  <a:schemeClr val="bg1"/>
                </a:solidFill>
                <a:latin typeface="Courier New" pitchFamily="49" charset="0"/>
                <a:ea typeface="+mn-ea"/>
                <a:cs typeface="+mn-cs"/>
              </a:defRPr>
            </a:lvl6pPr>
            <a:lvl7pPr marL="2743200" algn="l" defTabSz="914400" rtl="0" eaLnBrk="1" latinLnBrk="0" hangingPunct="1">
              <a:defRPr sz="1400" kern="1200">
                <a:solidFill>
                  <a:schemeClr val="bg1"/>
                </a:solidFill>
                <a:latin typeface="Courier New" pitchFamily="49" charset="0"/>
                <a:ea typeface="+mn-ea"/>
                <a:cs typeface="+mn-cs"/>
              </a:defRPr>
            </a:lvl7pPr>
            <a:lvl8pPr marL="3200400" algn="l" defTabSz="914400" rtl="0" eaLnBrk="1" latinLnBrk="0" hangingPunct="1">
              <a:defRPr sz="1400" kern="1200">
                <a:solidFill>
                  <a:schemeClr val="bg1"/>
                </a:solidFill>
                <a:latin typeface="Courier New" pitchFamily="49" charset="0"/>
                <a:ea typeface="+mn-ea"/>
                <a:cs typeface="+mn-cs"/>
              </a:defRPr>
            </a:lvl8pPr>
            <a:lvl9pPr marL="3657600" algn="l" defTabSz="914400" rtl="0" eaLnBrk="1" latinLnBrk="0" hangingPunct="1">
              <a:defRPr sz="1400" kern="1200">
                <a:solidFill>
                  <a:schemeClr val="bg1"/>
                </a:solidFill>
                <a:latin typeface="Courier New" pitchFamily="49" charset="0"/>
                <a:ea typeface="+mn-ea"/>
                <a:cs typeface="+mn-cs"/>
              </a:defRPr>
            </a:lvl9p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chemeClr val="tx1"/>
                </a:solidFill>
                <a:effectLst>
                  <a:outerShdw blurRad="38100" dist="38100" dir="2700000" algn="tl">
                    <a:srgbClr val="C0C0C0"/>
                  </a:outerShdw>
                </a:effectLst>
                <a:latin typeface="Tahoma" pitchFamily="32" charset="0"/>
                <a:ea typeface="DejaVu Sans" charset="0"/>
                <a:cs typeface="DejaVu Sans" charset="0"/>
              </a:rPr>
              <a:t>PhD. Ing. Rodrigue Carlos Nana Mbinkeu</a:t>
            </a:r>
            <a:endParaRPr lang="it-IT" sz="1600" dirty="0">
              <a:solidFill>
                <a:schemeClr val="tx1"/>
              </a:solidFill>
              <a:effectLst>
                <a:outerShdw blurRad="38100" dist="38100" dir="2700000" algn="tl">
                  <a:srgbClr val="C0C0C0"/>
                </a:outerShdw>
              </a:effectLst>
              <a:latin typeface="Tahoma" pitchFamily="32" charset="0"/>
              <a:ea typeface="DejaVu Sans" charset="0"/>
              <a:cs typeface="DejaVu Sans" charset="0"/>
            </a:endParaRPr>
          </a:p>
        </p:txBody>
      </p:sp>
      <p:sp>
        <p:nvSpPr>
          <p:cNvPr id="7" name="CasellaDiTesto 6"/>
          <p:cNvSpPr txBox="1"/>
          <p:nvPr/>
        </p:nvSpPr>
        <p:spPr>
          <a:xfrm>
            <a:off x="428596" y="642918"/>
            <a:ext cx="8358246" cy="4770537"/>
          </a:xfrm>
          <a:prstGeom prst="rect">
            <a:avLst/>
          </a:prstGeom>
          <a:noFill/>
        </p:spPr>
        <p:txBody>
          <a:bodyPr wrap="square" rtlCol="0">
            <a:spAutoFit/>
          </a:bodyPr>
          <a:lstStyle/>
          <a:p>
            <a:pPr algn="just"/>
            <a:r>
              <a:rPr lang="en-US" sz="1600" dirty="0" smtClean="0">
                <a:latin typeface="Tahoma" pitchFamily="34" charset="0"/>
                <a:cs typeface="Tahoma" pitchFamily="34" charset="0"/>
              </a:rPr>
              <a:t>The following list summarizes commonly used methods in the </a:t>
            </a:r>
            <a:r>
              <a:rPr lang="en-US" sz="1600" b="1" dirty="0" smtClean="0">
                <a:latin typeface="Tahoma" pitchFamily="34" charset="0"/>
                <a:cs typeface="Tahoma" pitchFamily="34" charset="0"/>
              </a:rPr>
              <a:t>Statement</a:t>
            </a:r>
            <a:r>
              <a:rPr lang="en-US" sz="1600" dirty="0" smtClean="0">
                <a:latin typeface="Tahoma" pitchFamily="34" charset="0"/>
                <a:cs typeface="Tahoma" pitchFamily="34" charset="0"/>
              </a:rPr>
              <a:t> class.</a:t>
            </a:r>
          </a:p>
          <a:p>
            <a:pPr algn="just"/>
            <a:endParaRPr lang="en-US" sz="1600" dirty="0" smtClean="0">
              <a:latin typeface="Tahoma" pitchFamily="34" charset="0"/>
              <a:cs typeface="Tahoma" pitchFamily="34" charset="0"/>
            </a:endParaRPr>
          </a:p>
          <a:p>
            <a:pPr algn="just"/>
            <a:r>
              <a:rPr lang="en-US" sz="1600" dirty="0" smtClean="0">
                <a:latin typeface="Tahoma" pitchFamily="34" charset="0"/>
                <a:cs typeface="Tahoma" pitchFamily="34" charset="0"/>
              </a:rPr>
              <a:t>• </a:t>
            </a:r>
            <a:r>
              <a:rPr lang="en-US" sz="1600" b="1" dirty="0" err="1" smtClean="0">
                <a:latin typeface="Tahoma" pitchFamily="34" charset="0"/>
                <a:cs typeface="Tahoma" pitchFamily="34" charset="0"/>
              </a:rPr>
              <a:t>executeQuery</a:t>
            </a:r>
            <a:r>
              <a:rPr lang="en-US" sz="1600" dirty="0" smtClean="0">
                <a:latin typeface="Tahoma" pitchFamily="34" charset="0"/>
                <a:cs typeface="Tahoma" pitchFamily="34" charset="0"/>
              </a:rPr>
              <a:t>. Executes an SQL query and </a:t>
            </a:r>
            <a:r>
              <a:rPr lang="en-US" sz="1600" dirty="0" smtClean="0">
                <a:solidFill>
                  <a:srgbClr val="7030A0"/>
                </a:solidFill>
                <a:latin typeface="Tahoma" pitchFamily="34" charset="0"/>
                <a:cs typeface="Tahoma" pitchFamily="34" charset="0"/>
              </a:rPr>
              <a:t>returns the data in a </a:t>
            </a:r>
            <a:r>
              <a:rPr lang="en-US" sz="1600" b="1" dirty="0" err="1" smtClean="0">
                <a:latin typeface="Tahoma" pitchFamily="34" charset="0"/>
                <a:cs typeface="Tahoma" pitchFamily="34" charset="0"/>
              </a:rPr>
              <a:t>ResultSet</a:t>
            </a:r>
            <a:r>
              <a:rPr lang="en-US" sz="1600" dirty="0" smtClean="0">
                <a:latin typeface="Tahoma" pitchFamily="34" charset="0"/>
                <a:cs typeface="Tahoma" pitchFamily="34" charset="0"/>
              </a:rPr>
              <a:t>. The </a:t>
            </a:r>
            <a:r>
              <a:rPr lang="en-US" sz="1600" dirty="0" err="1" smtClean="0">
                <a:latin typeface="Tahoma" pitchFamily="34" charset="0"/>
                <a:cs typeface="Tahoma" pitchFamily="34" charset="0"/>
              </a:rPr>
              <a:t>ResultSet</a:t>
            </a:r>
            <a:r>
              <a:rPr lang="en-US" sz="1600" dirty="0" smtClean="0">
                <a:latin typeface="Tahoma" pitchFamily="34" charset="0"/>
                <a:cs typeface="Tahoma" pitchFamily="34" charset="0"/>
              </a:rPr>
              <a:t> may be empty, but never null. </a:t>
            </a:r>
          </a:p>
          <a:p>
            <a:pPr algn="just"/>
            <a:endParaRPr lang="en-US" sz="1600" dirty="0" smtClean="0">
              <a:latin typeface="Tahoma" pitchFamily="34" charset="0"/>
              <a:cs typeface="Tahoma" pitchFamily="34" charset="0"/>
            </a:endParaRPr>
          </a:p>
          <a:p>
            <a:pPr algn="just"/>
            <a:r>
              <a:rPr lang="en-US" sz="1600" dirty="0" smtClean="0">
                <a:latin typeface="Tahoma" pitchFamily="34" charset="0"/>
                <a:cs typeface="Tahoma" pitchFamily="34" charset="0"/>
              </a:rPr>
              <a:t>• </a:t>
            </a:r>
            <a:r>
              <a:rPr lang="en-US" sz="1600" b="1" dirty="0" err="1" smtClean="0">
                <a:latin typeface="Tahoma" pitchFamily="34" charset="0"/>
                <a:cs typeface="Tahoma" pitchFamily="34" charset="0"/>
              </a:rPr>
              <a:t>executeUpdate</a:t>
            </a:r>
            <a:r>
              <a:rPr lang="en-US" sz="1600" dirty="0" smtClean="0">
                <a:latin typeface="Tahoma" pitchFamily="34" charset="0"/>
                <a:cs typeface="Tahoma" pitchFamily="34" charset="0"/>
              </a:rPr>
              <a:t>. Used for UPDATE, INSERT, or DELETE commands. </a:t>
            </a:r>
            <a:r>
              <a:rPr lang="en-US" sz="1600" dirty="0" smtClean="0">
                <a:solidFill>
                  <a:srgbClr val="7030A0"/>
                </a:solidFill>
                <a:latin typeface="Tahoma" pitchFamily="34" charset="0"/>
                <a:cs typeface="Tahoma" pitchFamily="34" charset="0"/>
              </a:rPr>
              <a:t>Returns the number of rows affected</a:t>
            </a:r>
            <a:r>
              <a:rPr lang="en-US" sz="1600" dirty="0" smtClean="0">
                <a:latin typeface="Tahoma" pitchFamily="34" charset="0"/>
                <a:cs typeface="Tahoma" pitchFamily="34" charset="0"/>
              </a:rPr>
              <a:t>, which could be zero. Also provides support for Data Definition Language (DDL) commands, for example, CREATE TABLE, DROP TABLE, and ALTER TABLE. </a:t>
            </a:r>
          </a:p>
          <a:p>
            <a:pPr algn="just"/>
            <a:endParaRPr lang="en-US" sz="1600" dirty="0" smtClean="0">
              <a:latin typeface="Tahoma" pitchFamily="34" charset="0"/>
              <a:cs typeface="Tahoma" pitchFamily="34" charset="0"/>
            </a:endParaRPr>
          </a:p>
          <a:p>
            <a:pPr algn="just"/>
            <a:r>
              <a:rPr lang="en-US" sz="1600" dirty="0" smtClean="0">
                <a:latin typeface="Tahoma" pitchFamily="34" charset="0"/>
                <a:cs typeface="Tahoma" pitchFamily="34" charset="0"/>
              </a:rPr>
              <a:t>• </a:t>
            </a:r>
            <a:r>
              <a:rPr lang="en-US" sz="1600" b="1" dirty="0" err="1" smtClean="0">
                <a:latin typeface="Tahoma" pitchFamily="34" charset="0"/>
                <a:cs typeface="Tahoma" pitchFamily="34" charset="0"/>
              </a:rPr>
              <a:t>executeBatch</a:t>
            </a:r>
            <a:r>
              <a:rPr lang="en-US" sz="1600" dirty="0" smtClean="0">
                <a:latin typeface="Tahoma" pitchFamily="34" charset="0"/>
                <a:cs typeface="Tahoma" pitchFamily="34" charset="0"/>
              </a:rPr>
              <a:t>. Executes a group of commands as a unit, returning an array with the update counts for each command. Use </a:t>
            </a:r>
            <a:r>
              <a:rPr lang="en-US" sz="1600" dirty="0" err="1" smtClean="0">
                <a:latin typeface="Tahoma" pitchFamily="34" charset="0"/>
                <a:cs typeface="Tahoma" pitchFamily="34" charset="0"/>
              </a:rPr>
              <a:t>addBatch</a:t>
            </a:r>
            <a:r>
              <a:rPr lang="en-US" sz="1600" dirty="0" smtClean="0">
                <a:latin typeface="Tahoma" pitchFamily="34" charset="0"/>
                <a:cs typeface="Tahoma" pitchFamily="34" charset="0"/>
              </a:rPr>
              <a:t> to add a command to the batch group. Note that vendors are not required to implement this method in their driver to be JDBC </a:t>
            </a:r>
          </a:p>
          <a:p>
            <a:pPr algn="just"/>
            <a:r>
              <a:rPr lang="en-US" sz="1600" dirty="0" smtClean="0">
                <a:latin typeface="Tahoma" pitchFamily="34" charset="0"/>
                <a:cs typeface="Tahoma" pitchFamily="34" charset="0"/>
              </a:rPr>
              <a:t>compliant.</a:t>
            </a:r>
          </a:p>
          <a:p>
            <a:pPr algn="just"/>
            <a:endParaRPr lang="en-US" sz="1600" dirty="0" smtClean="0">
              <a:latin typeface="Tahoma" pitchFamily="34" charset="0"/>
              <a:cs typeface="Tahoma" pitchFamily="34" charset="0"/>
            </a:endParaRPr>
          </a:p>
          <a:p>
            <a:pPr algn="just"/>
            <a:r>
              <a:rPr lang="en-US" sz="1600" dirty="0" smtClean="0">
                <a:latin typeface="Tahoma" pitchFamily="34" charset="0"/>
                <a:cs typeface="Tahoma" pitchFamily="34" charset="0"/>
              </a:rPr>
              <a:t>• </a:t>
            </a:r>
            <a:r>
              <a:rPr lang="en-US" sz="1600" b="1" dirty="0" err="1" smtClean="0">
                <a:latin typeface="Tahoma" pitchFamily="34" charset="0"/>
                <a:cs typeface="Tahoma" pitchFamily="34" charset="0"/>
              </a:rPr>
              <a:t>setQueryTimeout</a:t>
            </a:r>
            <a:r>
              <a:rPr lang="en-US" sz="1600" dirty="0" smtClean="0">
                <a:latin typeface="Tahoma" pitchFamily="34" charset="0"/>
                <a:cs typeface="Tahoma" pitchFamily="34" charset="0"/>
              </a:rPr>
              <a:t>. Specifies the amount of time a driver waits for the result before throwing an </a:t>
            </a:r>
            <a:r>
              <a:rPr lang="en-US" sz="1600" dirty="0" err="1" smtClean="0">
                <a:latin typeface="Tahoma" pitchFamily="34" charset="0"/>
                <a:cs typeface="Tahoma" pitchFamily="34" charset="0"/>
              </a:rPr>
              <a:t>SQLException</a:t>
            </a:r>
            <a:r>
              <a:rPr lang="en-US" sz="1600" dirty="0" smtClean="0">
                <a:latin typeface="Tahoma" pitchFamily="34" charset="0"/>
                <a:cs typeface="Tahoma" pitchFamily="34" charset="0"/>
              </a:rPr>
              <a:t>. </a:t>
            </a:r>
          </a:p>
          <a:p>
            <a:pPr algn="just"/>
            <a:endParaRPr lang="en-US" sz="1600" dirty="0" smtClean="0">
              <a:latin typeface="Tahoma" pitchFamily="34" charset="0"/>
              <a:cs typeface="Tahoma" pitchFamily="34" charset="0"/>
            </a:endParaRPr>
          </a:p>
          <a:p>
            <a:pPr algn="just"/>
            <a:r>
              <a:rPr lang="en-US" sz="1600" dirty="0" smtClean="0">
                <a:latin typeface="Tahoma" pitchFamily="34" charset="0"/>
                <a:cs typeface="Tahoma" pitchFamily="34" charset="0"/>
              </a:rPr>
              <a:t>• </a:t>
            </a:r>
            <a:r>
              <a:rPr lang="en-US" sz="1600" b="1" dirty="0" err="1" smtClean="0">
                <a:latin typeface="Tahoma" pitchFamily="34" charset="0"/>
                <a:cs typeface="Tahoma" pitchFamily="34" charset="0"/>
              </a:rPr>
              <a:t>getMaxRows</a:t>
            </a:r>
            <a:r>
              <a:rPr lang="en-US" sz="1600" b="1" dirty="0" smtClean="0">
                <a:latin typeface="Tahoma" pitchFamily="34" charset="0"/>
                <a:cs typeface="Tahoma" pitchFamily="34" charset="0"/>
              </a:rPr>
              <a:t>/</a:t>
            </a:r>
            <a:r>
              <a:rPr lang="en-US" sz="1600" b="1" dirty="0" err="1" smtClean="0">
                <a:latin typeface="Tahoma" pitchFamily="34" charset="0"/>
                <a:cs typeface="Tahoma" pitchFamily="34" charset="0"/>
              </a:rPr>
              <a:t>setMaxRows</a:t>
            </a:r>
            <a:r>
              <a:rPr lang="en-US" sz="1600" dirty="0" smtClean="0">
                <a:latin typeface="Tahoma" pitchFamily="34" charset="0"/>
                <a:cs typeface="Tahoma" pitchFamily="34" charset="0"/>
              </a:rPr>
              <a:t>. Determines the number of rows a </a:t>
            </a:r>
            <a:r>
              <a:rPr lang="en-US" sz="1600" dirty="0" err="1" smtClean="0">
                <a:latin typeface="Tahoma" pitchFamily="34" charset="0"/>
                <a:cs typeface="Tahoma" pitchFamily="34" charset="0"/>
              </a:rPr>
              <a:t>ResultSet</a:t>
            </a:r>
            <a:r>
              <a:rPr lang="en-US" sz="1600" dirty="0" smtClean="0">
                <a:latin typeface="Tahoma" pitchFamily="34" charset="0"/>
                <a:cs typeface="Tahoma" pitchFamily="34" charset="0"/>
              </a:rPr>
              <a:t> may contain. Excess rows are silently dropped. The default is zero for no limit. </a:t>
            </a:r>
            <a:endParaRPr lang="it-IT" sz="1600" dirty="0" smtClean="0">
              <a:latin typeface="Tahoma" pitchFamily="34" charset="0"/>
              <a:cs typeface="Tahoma" pitchFamily="34" charset="0"/>
            </a:endParaRPr>
          </a:p>
        </p:txBody>
      </p:sp>
      <p:sp>
        <p:nvSpPr>
          <p:cNvPr id="5" name="Segnaposto data 4"/>
          <p:cNvSpPr>
            <a:spLocks noGrp="1"/>
          </p:cNvSpPr>
          <p:nvPr>
            <p:ph type="dt" sz="half" idx="10"/>
          </p:nvPr>
        </p:nvSpPr>
        <p:spPr/>
        <p:txBody>
          <a:bodyPr/>
          <a:lstStyle/>
          <a:p>
            <a:fld id="{C2423F45-D5BF-4459-801E-5693034B535D}" type="datetime1">
              <a:rPr lang="it-IT" smtClean="0"/>
              <a:pPr/>
              <a:t>02/11/2017</a:t>
            </a:fld>
            <a:endParaRPr lang="it-IT" dirty="0"/>
          </a:p>
        </p:txBody>
      </p:sp>
      <p:sp>
        <p:nvSpPr>
          <p:cNvPr id="6" name="Segnaposto numero diapositiva 5"/>
          <p:cNvSpPr>
            <a:spLocks noGrp="1"/>
          </p:cNvSpPr>
          <p:nvPr>
            <p:ph type="sldNum" sz="quarter" idx="12"/>
          </p:nvPr>
        </p:nvSpPr>
        <p:spPr/>
        <p:txBody>
          <a:bodyPr/>
          <a:lstStyle/>
          <a:p>
            <a:fld id="{FBEC05B0-ED66-4742-ACBB-72A93C204E17}" type="slidenum">
              <a:rPr lang="it-IT" smtClean="0"/>
              <a:pPr/>
              <a:t>9</a:t>
            </a:fld>
            <a:endParaRPr lang="it-IT"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2767</TotalTime>
  <Words>6561</Words>
  <Application>Microsoft Office PowerPoint</Application>
  <PresentationFormat>Affichage à l'écran (4:3)</PresentationFormat>
  <Paragraphs>913</Paragraphs>
  <Slides>31</Slides>
  <Notes>31</Notes>
  <HiddenSlides>0</HiddenSlides>
  <MMClips>0</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Tema di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dbgroup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nana</dc:creator>
  <cp:lastModifiedBy>rodriguenana</cp:lastModifiedBy>
  <cp:revision>454</cp:revision>
  <dcterms:created xsi:type="dcterms:W3CDTF">2010-02-01T14:08:12Z</dcterms:created>
  <dcterms:modified xsi:type="dcterms:W3CDTF">2017-11-02T07:58:21Z</dcterms:modified>
</cp:coreProperties>
</file>