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3" r:id="rId4"/>
  </p:sldMasterIdLst>
  <p:notesMasterIdLst>
    <p:notesMasterId r:id="rId19"/>
  </p:notesMasterIdLst>
  <p:handoutMasterIdLst>
    <p:handoutMasterId r:id="rId20"/>
  </p:handoutMasterIdLst>
  <p:sldIdLst>
    <p:sldId id="256" r:id="rId5"/>
    <p:sldId id="257" r:id="rId6"/>
    <p:sldId id="278" r:id="rId7"/>
    <p:sldId id="258" r:id="rId8"/>
    <p:sldId id="280" r:id="rId9"/>
    <p:sldId id="281" r:id="rId10"/>
    <p:sldId id="282" r:id="rId11"/>
    <p:sldId id="283" r:id="rId12"/>
    <p:sldId id="284" r:id="rId13"/>
    <p:sldId id="285" r:id="rId14"/>
    <p:sldId id="271" r:id="rId15"/>
    <p:sldId id="286" r:id="rId16"/>
    <p:sldId id="287" r:id="rId17"/>
    <p:sldId id="28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0655" autoAdjust="0"/>
  </p:normalViewPr>
  <p:slideViewPr>
    <p:cSldViewPr snapToGrid="0">
      <p:cViewPr varScale="1">
        <p:scale>
          <a:sx n="79" d="100"/>
          <a:sy n="79" d="100"/>
        </p:scale>
        <p:origin x="1276" y="27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59584520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6711926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2347935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1040130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40215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78110922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030467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63771845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84441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9043047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52846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18393438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4349937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364829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70854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1587749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67462596"/>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04120318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8472916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87402167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2842003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5311190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8609465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1986517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031915077"/>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 id="2147483822" r:id="rId19"/>
    <p:sldLayoutId id="2147483823" r:id="rId20"/>
    <p:sldLayoutId id="2147483824" r:id="rId21"/>
    <p:sldLayoutId id="2147483825" r:id="rId22"/>
    <p:sldLayoutId id="2147483827" r:id="rId23"/>
    <p:sldLayoutId id="2147483828" r:id="rId24"/>
    <p:sldLayoutId id="2147483669" r:id="rId25"/>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9929" y="4244190"/>
            <a:ext cx="4941771" cy="3200400"/>
          </a:xfrm>
        </p:spPr>
        <p:txBody>
          <a:bodyPr anchor="ctr"/>
          <a:lstStyle/>
          <a:p>
            <a:r>
              <a:rPr lang="en-US" dirty="0">
                <a:latin typeface="Aptos Black" panose="020B0004020202020204" pitchFamily="34" charset="0"/>
              </a:rPr>
              <a:t>E-Shop 2024 Customer’s Analysis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702EF214-B007-4771-8985-A3041E8F6E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E2BF9CC7-88C9-4BDF-845E-2BB24ADD0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B3BDFA9-3CAC-42FD-97D5-4F4FEF5E46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CB4B9049-A2D4-40FE-A49C-70450D125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43DE6DC5-6433-482B-970E-3FCDDA394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38">
              <a:extLst>
                <a:ext uri="{FF2B5EF4-FFF2-40B4-BE49-F238E27FC236}">
                  <a16:creationId xmlns:a16="http://schemas.microsoft.com/office/drawing/2014/main" id="{5C409EFF-FE08-4B90-9C93-B11960F26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7">
              <a:extLst>
                <a:ext uri="{FF2B5EF4-FFF2-40B4-BE49-F238E27FC236}">
                  <a16:creationId xmlns:a16="http://schemas.microsoft.com/office/drawing/2014/main" id="{9B247D5D-6A57-4E15-B30F-EF614BEA0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8">
              <a:extLst>
                <a:ext uri="{FF2B5EF4-FFF2-40B4-BE49-F238E27FC236}">
                  <a16:creationId xmlns:a16="http://schemas.microsoft.com/office/drawing/2014/main" id="{B3DE0615-51F9-4436-BC6F-8B37603C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Rectangle 29">
              <a:extLst>
                <a:ext uri="{FF2B5EF4-FFF2-40B4-BE49-F238E27FC236}">
                  <a16:creationId xmlns:a16="http://schemas.microsoft.com/office/drawing/2014/main" id="{687DCF6E-0DB3-4AB1-9CD0-A726BDAE3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1230C3CB-B359-4E08-8158-23972151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Isosceles Triangle 43">
              <a:extLst>
                <a:ext uri="{FF2B5EF4-FFF2-40B4-BE49-F238E27FC236}">
                  <a16:creationId xmlns:a16="http://schemas.microsoft.com/office/drawing/2014/main" id="{1C28B691-36C0-43DF-BA92-BBDFA8451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32" name="Rectangle 3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673754" y="643467"/>
            <a:ext cx="4203045" cy="1375608"/>
          </a:xfrm>
        </p:spPr>
        <p:txBody>
          <a:bodyPr vert="horz" lIns="91440" tIns="45720" rIns="91440" bIns="45720" rtlCol="0" anchor="ctr">
            <a:normAutofit/>
          </a:bodyPr>
          <a:lstStyle/>
          <a:p>
            <a:pPr algn="l"/>
            <a:r>
              <a:rPr lang="en-US" sz="3600">
                <a:solidFill>
                  <a:schemeClr val="bg1"/>
                </a:solidFill>
              </a:rPr>
              <a:t>Customer Segments</a:t>
            </a:r>
          </a:p>
        </p:txBody>
      </p:sp>
      <p:sp>
        <p:nvSpPr>
          <p:cNvPr id="15" name="TextBox 14">
            <a:extLst>
              <a:ext uri="{FF2B5EF4-FFF2-40B4-BE49-F238E27FC236}">
                <a16:creationId xmlns:a16="http://schemas.microsoft.com/office/drawing/2014/main" id="{DE432E13-1E09-C753-04DF-85F51305FBDD}"/>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i="1" dirty="0">
                <a:solidFill>
                  <a:schemeClr val="bg1"/>
                </a:solidFill>
              </a:rPr>
              <a:t>Customer segmentation is crucial for tailoring strategies to different customer groups. By understanding the unique behaviors and preferences of each segment, businesses can optimize marketing efforts, improve customer satisfaction, and enhance overall profitability</a:t>
            </a:r>
          </a:p>
        </p:txBody>
      </p:sp>
      <p:pic>
        <p:nvPicPr>
          <p:cNvPr id="14" name="Picture 13">
            <a:extLst>
              <a:ext uri="{FF2B5EF4-FFF2-40B4-BE49-F238E27FC236}">
                <a16:creationId xmlns:a16="http://schemas.microsoft.com/office/drawing/2014/main" id="{A9E0AA89-7949-5FE0-9AB1-C15D63EB7097}"/>
              </a:ext>
            </a:extLst>
          </p:cNvPr>
          <p:cNvPicPr>
            <a:picLocks noChangeAspect="1"/>
          </p:cNvPicPr>
          <p:nvPr/>
        </p:nvPicPr>
        <p:blipFill>
          <a:blip r:embed="rId3"/>
          <a:stretch>
            <a:fillRect/>
          </a:stretch>
        </p:blipFill>
        <p:spPr>
          <a:xfrm>
            <a:off x="5840429" y="2019075"/>
            <a:ext cx="5740560" cy="2640657"/>
          </a:xfrm>
          <a:prstGeom prst="rect">
            <a:avLst/>
          </a:prstGeom>
        </p:spPr>
      </p:pic>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556161" y="6182876"/>
            <a:ext cx="683339" cy="365125"/>
          </a:xfrm>
        </p:spPr>
        <p:txBody>
          <a:bodyPr vert="horz" lIns="91440" tIns="45720" rIns="91440" bIns="45720" rtlCol="0" anchor="ctr">
            <a:normAutofit/>
          </a:bodyPr>
          <a:lstStyle/>
          <a:p>
            <a:pPr>
              <a:spcAft>
                <a:spcPts val="600"/>
              </a:spcAft>
            </a:pPr>
            <a:fld id="{A49DFD55-3C28-40EF-9E31-A92D2E4017FF}" type="slidenum">
              <a:rPr lang="en-US">
                <a:solidFill>
                  <a:schemeClr val="tx1">
                    <a:lumMod val="65000"/>
                    <a:lumOff val="35000"/>
                  </a:schemeClr>
                </a:solidFill>
              </a:rPr>
              <a:pPr>
                <a:spcAft>
                  <a:spcPts val="600"/>
                </a:spcAft>
              </a:pPr>
              <a:t>10</a:t>
            </a:fld>
            <a:endParaRPr lang="en-US">
              <a:solidFill>
                <a:schemeClr val="tx1">
                  <a:lumMod val="65000"/>
                  <a:lumOff val="35000"/>
                </a:schemeClr>
              </a:solidFill>
            </a:endParaRPr>
          </a:p>
        </p:txBody>
      </p:sp>
      <p:sp>
        <p:nvSpPr>
          <p:cNvPr id="38" name="Isosceles Triangle 3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79182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9" name="TextBox 8">
            <a:extLst>
              <a:ext uri="{FF2B5EF4-FFF2-40B4-BE49-F238E27FC236}">
                <a16:creationId xmlns:a16="http://schemas.microsoft.com/office/drawing/2014/main" id="{3BA091E1-9C41-8A98-689D-C2EF76FE69DF}"/>
              </a:ext>
            </a:extLst>
          </p:cNvPr>
          <p:cNvSpPr txBox="1"/>
          <p:nvPr/>
        </p:nvSpPr>
        <p:spPr>
          <a:xfrm>
            <a:off x="5551137" y="631178"/>
            <a:ext cx="4329238" cy="369332"/>
          </a:xfrm>
          <a:prstGeom prst="rect">
            <a:avLst/>
          </a:prstGeom>
          <a:noFill/>
        </p:spPr>
        <p:txBody>
          <a:bodyPr wrap="square" rtlCol="0">
            <a:spAutoFit/>
          </a:bodyPr>
          <a:lstStyle/>
          <a:p>
            <a:r>
              <a:rPr lang="en-US" dirty="0">
                <a:latin typeface="Aptos Black" panose="020B0004020202020204" pitchFamily="34" charset="0"/>
              </a:rPr>
              <a:t>Average Rating by Customer Type</a:t>
            </a:r>
          </a:p>
        </p:txBody>
      </p:sp>
      <p:pic>
        <p:nvPicPr>
          <p:cNvPr id="11" name="Picture 10">
            <a:extLst>
              <a:ext uri="{FF2B5EF4-FFF2-40B4-BE49-F238E27FC236}">
                <a16:creationId xmlns:a16="http://schemas.microsoft.com/office/drawing/2014/main" id="{25422F2E-2F54-FC18-F5EE-26A1F1BEA500}"/>
              </a:ext>
            </a:extLst>
          </p:cNvPr>
          <p:cNvPicPr>
            <a:picLocks noChangeAspect="1"/>
          </p:cNvPicPr>
          <p:nvPr/>
        </p:nvPicPr>
        <p:blipFill>
          <a:blip r:embed="rId3"/>
          <a:stretch>
            <a:fillRect/>
          </a:stretch>
        </p:blipFill>
        <p:spPr>
          <a:xfrm>
            <a:off x="4891890" y="3274165"/>
            <a:ext cx="4382112" cy="3229426"/>
          </a:xfrm>
          <a:prstGeom prst="rect">
            <a:avLst/>
          </a:prstGeom>
        </p:spPr>
      </p:pic>
      <p:sp>
        <p:nvSpPr>
          <p:cNvPr id="12" name="TextBox 11">
            <a:extLst>
              <a:ext uri="{FF2B5EF4-FFF2-40B4-BE49-F238E27FC236}">
                <a16:creationId xmlns:a16="http://schemas.microsoft.com/office/drawing/2014/main" id="{150D32E9-1AE9-4129-6132-BE73D7ADBCC0}"/>
              </a:ext>
            </a:extLst>
          </p:cNvPr>
          <p:cNvSpPr txBox="1"/>
          <p:nvPr/>
        </p:nvSpPr>
        <p:spPr>
          <a:xfrm>
            <a:off x="962951" y="1189529"/>
            <a:ext cx="3277275" cy="1754326"/>
          </a:xfrm>
          <a:prstGeom prst="rect">
            <a:avLst/>
          </a:prstGeom>
          <a:noFill/>
        </p:spPr>
        <p:txBody>
          <a:bodyPr wrap="square" rtlCol="0">
            <a:spAutoFit/>
          </a:bodyPr>
          <a:lstStyle/>
          <a:p>
            <a:r>
              <a:rPr lang="en-US" dirty="0">
                <a:latin typeface="Aptos Black" panose="020B0004020202020204" pitchFamily="34" charset="0"/>
              </a:rPr>
              <a:t>As we can see, customers across different clusters tend to rate products overall similarly, with only slight variations in average ratings between the groups</a:t>
            </a:r>
          </a:p>
        </p:txBody>
      </p:sp>
    </p:spTree>
    <p:extLst>
      <p:ext uri="{BB962C8B-B14F-4D97-AF65-F5344CB8AC3E}">
        <p14:creationId xmlns:p14="http://schemas.microsoft.com/office/powerpoint/2010/main" val="196978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C44096E-6FD5-3320-580C-E0A1210680B2}"/>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300">
                <a:solidFill>
                  <a:schemeClr val="bg1"/>
                </a:solidFill>
              </a:rPr>
              <a:t>Analyze Transaction Performance</a:t>
            </a:r>
          </a:p>
        </p:txBody>
      </p:sp>
      <p:sp>
        <p:nvSpPr>
          <p:cNvPr id="7" name="TextBox 6">
            <a:extLst>
              <a:ext uri="{FF2B5EF4-FFF2-40B4-BE49-F238E27FC236}">
                <a16:creationId xmlns:a16="http://schemas.microsoft.com/office/drawing/2014/main" id="{6B6090CE-4DE4-EACA-845A-8E0FC3AFBF81}"/>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bg1"/>
                </a:solidFill>
              </a:rPr>
              <a:t>Potential Loyalists and Average Customers account for the highest number of total transactions. </a:t>
            </a:r>
          </a:p>
          <a:p>
            <a:pPr>
              <a:spcBef>
                <a:spcPts val="1000"/>
              </a:spcBef>
              <a:buClr>
                <a:schemeClr val="accent1"/>
              </a:buClr>
              <a:buSzPct val="80000"/>
              <a:buFont typeface="Wingdings 3" charset="2"/>
              <a:buChar char=""/>
            </a:pPr>
            <a:r>
              <a:rPr lang="en-US">
                <a:solidFill>
                  <a:schemeClr val="bg1"/>
                </a:solidFill>
              </a:rPr>
              <a:t>Interestingly, they are also the only groups with failed and pending transactions</a:t>
            </a:r>
          </a:p>
        </p:txBody>
      </p:sp>
      <p:pic>
        <p:nvPicPr>
          <p:cNvPr id="6" name="Picture 5">
            <a:extLst>
              <a:ext uri="{FF2B5EF4-FFF2-40B4-BE49-F238E27FC236}">
                <a16:creationId xmlns:a16="http://schemas.microsoft.com/office/drawing/2014/main" id="{2A75CA44-54C6-617E-0757-35DC607BAD92}"/>
              </a:ext>
            </a:extLst>
          </p:cNvPr>
          <p:cNvPicPr>
            <a:picLocks noChangeAspect="1"/>
          </p:cNvPicPr>
          <p:nvPr/>
        </p:nvPicPr>
        <p:blipFill>
          <a:blip r:embed="rId2"/>
          <a:stretch>
            <a:fillRect/>
          </a:stretch>
        </p:blipFill>
        <p:spPr>
          <a:xfrm>
            <a:off x="6096001" y="1628947"/>
            <a:ext cx="5143500" cy="3587591"/>
          </a:xfrm>
          <a:prstGeom prst="rect">
            <a:avLst/>
          </a:prstGeom>
        </p:spPr>
      </p:pic>
      <p:sp>
        <p:nvSpPr>
          <p:cNvPr id="4" name="Slide Number Placeholder 3">
            <a:extLst>
              <a:ext uri="{FF2B5EF4-FFF2-40B4-BE49-F238E27FC236}">
                <a16:creationId xmlns:a16="http://schemas.microsoft.com/office/drawing/2014/main" id="{09FA93AC-CAC1-30CC-411E-174325603B29}"/>
              </a:ext>
            </a:extLst>
          </p:cNvPr>
          <p:cNvSpPr>
            <a:spLocks noGrp="1"/>
          </p:cNvSpPr>
          <p:nvPr>
            <p:ph type="sldNum" sz="quarter" idx="12"/>
          </p:nvPr>
        </p:nvSpPr>
        <p:spPr>
          <a:xfrm>
            <a:off x="10556161" y="6182876"/>
            <a:ext cx="683339" cy="365125"/>
          </a:xfrm>
        </p:spPr>
        <p:txBody>
          <a:bodyPr vert="horz" lIns="91440" tIns="45720" rIns="91440" bIns="45720" rtlCol="0" anchor="ctr">
            <a:normAutofit/>
          </a:bodyPr>
          <a:lstStyle/>
          <a:p>
            <a:pPr>
              <a:spcAft>
                <a:spcPts val="600"/>
              </a:spcAft>
            </a:pPr>
            <a:fld id="{A49DFD55-3C28-40EF-9E31-A92D2E4017FF}" type="slidenum">
              <a:rPr lang="en-US">
                <a:solidFill>
                  <a:schemeClr val="tx1">
                    <a:lumMod val="65000"/>
                    <a:lumOff val="35000"/>
                  </a:schemeClr>
                </a:solidFill>
              </a:rPr>
              <a:pPr>
                <a:spcAft>
                  <a:spcPts val="600"/>
                </a:spcAft>
              </a:pPr>
              <a:t>12</a:t>
            </a:fld>
            <a:endParaRPr lang="en-US">
              <a:solidFill>
                <a:schemeClr val="tx1">
                  <a:lumMod val="65000"/>
                  <a:lumOff val="35000"/>
                </a:schemeClr>
              </a:solidFill>
            </a:endParaRP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81623069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4553C-3D4B-39ED-EEE9-EA3302862264}"/>
              </a:ext>
            </a:extLst>
          </p:cNvPr>
          <p:cNvSpPr>
            <a:spLocks noGrp="1"/>
          </p:cNvSpPr>
          <p:nvPr>
            <p:ph type="title"/>
          </p:nvPr>
        </p:nvSpPr>
        <p:spPr>
          <a:xfrm>
            <a:off x="1958272" y="609600"/>
            <a:ext cx="7315729" cy="911703"/>
          </a:xfrm>
        </p:spPr>
        <p:txBody>
          <a:bodyPr/>
          <a:lstStyle/>
          <a:p>
            <a:r>
              <a:rPr lang="en-US" dirty="0">
                <a:latin typeface="Aptos Black" panose="020B0004020202020204" pitchFamily="34" charset="0"/>
              </a:rPr>
              <a:t>Product Pricing Trends</a:t>
            </a:r>
          </a:p>
        </p:txBody>
      </p:sp>
      <p:sp>
        <p:nvSpPr>
          <p:cNvPr id="4" name="Slide Number Placeholder 3">
            <a:extLst>
              <a:ext uri="{FF2B5EF4-FFF2-40B4-BE49-F238E27FC236}">
                <a16:creationId xmlns:a16="http://schemas.microsoft.com/office/drawing/2014/main" id="{CB7AD362-D78D-7685-4D66-D797B6F0D01E}"/>
              </a:ext>
            </a:extLst>
          </p:cNvPr>
          <p:cNvSpPr>
            <a:spLocks noGrp="1"/>
          </p:cNvSpPr>
          <p:nvPr>
            <p:ph type="sldNum" sz="quarter" idx="12"/>
          </p:nvPr>
        </p:nvSpPr>
        <p:spPr/>
        <p:txBody>
          <a:bodyPr/>
          <a:lstStyle/>
          <a:p>
            <a:fld id="{A49DFD55-3C28-40EF-9E31-A92D2E4017FF}" type="slidenum">
              <a:rPr lang="en-US" smtClean="0"/>
              <a:t>13</a:t>
            </a:fld>
            <a:endParaRPr lang="en-US" dirty="0"/>
          </a:p>
        </p:txBody>
      </p:sp>
      <p:pic>
        <p:nvPicPr>
          <p:cNvPr id="6" name="Picture 5">
            <a:extLst>
              <a:ext uri="{FF2B5EF4-FFF2-40B4-BE49-F238E27FC236}">
                <a16:creationId xmlns:a16="http://schemas.microsoft.com/office/drawing/2014/main" id="{CF7DC4D6-4538-2C28-DB20-A40EE7E83934}"/>
              </a:ext>
            </a:extLst>
          </p:cNvPr>
          <p:cNvPicPr>
            <a:picLocks noChangeAspect="1"/>
          </p:cNvPicPr>
          <p:nvPr/>
        </p:nvPicPr>
        <p:blipFill>
          <a:blip r:embed="rId2"/>
          <a:stretch>
            <a:fillRect/>
          </a:stretch>
        </p:blipFill>
        <p:spPr>
          <a:xfrm>
            <a:off x="4000886" y="2298138"/>
            <a:ext cx="6886858" cy="3717260"/>
          </a:xfrm>
          <a:prstGeom prst="rect">
            <a:avLst/>
          </a:prstGeom>
        </p:spPr>
      </p:pic>
      <p:sp>
        <p:nvSpPr>
          <p:cNvPr id="7" name="TextBox 6">
            <a:extLst>
              <a:ext uri="{FF2B5EF4-FFF2-40B4-BE49-F238E27FC236}">
                <a16:creationId xmlns:a16="http://schemas.microsoft.com/office/drawing/2014/main" id="{F7F17E55-A655-06BC-6C65-869376FCDB8C}"/>
              </a:ext>
            </a:extLst>
          </p:cNvPr>
          <p:cNvSpPr txBox="1"/>
          <p:nvPr/>
        </p:nvSpPr>
        <p:spPr>
          <a:xfrm>
            <a:off x="347959" y="2362874"/>
            <a:ext cx="3652928" cy="2492990"/>
          </a:xfrm>
          <a:prstGeom prst="rect">
            <a:avLst/>
          </a:prstGeom>
          <a:noFill/>
        </p:spPr>
        <p:txBody>
          <a:bodyPr wrap="square" rtlCol="0">
            <a:spAutoFit/>
          </a:bodyPr>
          <a:lstStyle/>
          <a:p>
            <a:r>
              <a:rPr lang="en-US" sz="1200" dirty="0">
                <a:latin typeface="Aptos Black" panose="020B0004020202020204" pitchFamily="34" charset="0"/>
              </a:rPr>
              <a:t>The comparison of average prices and prices at </a:t>
            </a:r>
          </a:p>
          <a:p>
            <a:r>
              <a:rPr lang="en-US" sz="1200" dirty="0">
                <a:latin typeface="Aptos Black" panose="020B0004020202020204" pitchFamily="34" charset="0"/>
              </a:rPr>
              <a:t>purchase across product categories reveals</a:t>
            </a:r>
          </a:p>
          <a:p>
            <a:r>
              <a:rPr lang="en-US" sz="1200" dirty="0">
                <a:latin typeface="Aptos Black" panose="020B0004020202020204" pitchFamily="34" charset="0"/>
              </a:rPr>
              <a:t> key insights about customer purchasing behavior.</a:t>
            </a:r>
          </a:p>
          <a:p>
            <a:r>
              <a:rPr lang="en-US" sz="1200" dirty="0">
                <a:latin typeface="Aptos Black" panose="020B0004020202020204" pitchFamily="34" charset="0"/>
              </a:rPr>
              <a:t> For all categories, the average price at purchase</a:t>
            </a:r>
          </a:p>
          <a:p>
            <a:r>
              <a:rPr lang="en-US" sz="1200" dirty="0">
                <a:latin typeface="Aptos Black" panose="020B0004020202020204" pitchFamily="34" charset="0"/>
              </a:rPr>
              <a:t> is lower than the average listed price, indicating </a:t>
            </a:r>
          </a:p>
          <a:p>
            <a:r>
              <a:rPr lang="en-US" sz="1200" dirty="0">
                <a:latin typeface="Aptos Black" panose="020B0004020202020204" pitchFamily="34" charset="0"/>
              </a:rPr>
              <a:t>that customers tend to purchase items on</a:t>
            </a:r>
          </a:p>
          <a:p>
            <a:r>
              <a:rPr lang="en-US" sz="1200" dirty="0">
                <a:latin typeface="Aptos Black" panose="020B0004020202020204" pitchFamily="34" charset="0"/>
              </a:rPr>
              <a:t> discount or promotions. </a:t>
            </a:r>
          </a:p>
          <a:p>
            <a:r>
              <a:rPr lang="en-US" sz="1200" dirty="0">
                <a:latin typeface="Aptos Black" panose="020B0004020202020204" pitchFamily="34" charset="0"/>
              </a:rPr>
              <a:t>This trend suggests that pricing</a:t>
            </a:r>
          </a:p>
          <a:p>
            <a:r>
              <a:rPr lang="en-US" sz="1200" dirty="0">
                <a:latin typeface="Aptos Black" panose="020B0004020202020204" pitchFamily="34" charset="0"/>
              </a:rPr>
              <a:t> adjustments and promotional offers play</a:t>
            </a:r>
          </a:p>
          <a:p>
            <a:r>
              <a:rPr lang="en-US" sz="1200" dirty="0">
                <a:latin typeface="Aptos Black" panose="020B0004020202020204" pitchFamily="34" charset="0"/>
              </a:rPr>
              <a:t> a significant role in driving </a:t>
            </a:r>
          </a:p>
          <a:p>
            <a:r>
              <a:rPr lang="en-US" sz="1200" dirty="0">
                <a:latin typeface="Aptos Black" panose="020B0004020202020204" pitchFamily="34" charset="0"/>
              </a:rPr>
              <a:t>sales for these categories</a:t>
            </a:r>
          </a:p>
        </p:txBody>
      </p:sp>
    </p:spTree>
    <p:extLst>
      <p:ext uri="{BB962C8B-B14F-4D97-AF65-F5344CB8AC3E}">
        <p14:creationId xmlns:p14="http://schemas.microsoft.com/office/powerpoint/2010/main" val="365690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AF96-999E-E882-9228-598FE0ACC50C}"/>
              </a:ext>
            </a:extLst>
          </p:cNvPr>
          <p:cNvSpPr>
            <a:spLocks noGrp="1"/>
          </p:cNvSpPr>
          <p:nvPr>
            <p:ph type="title"/>
          </p:nvPr>
        </p:nvSpPr>
        <p:spPr>
          <a:xfrm>
            <a:off x="677334" y="609600"/>
            <a:ext cx="8596668" cy="733678"/>
          </a:xfrm>
        </p:spPr>
        <p:txBody>
          <a:bodyPr>
            <a:normAutofit/>
          </a:bodyPr>
          <a:lstStyle/>
          <a:p>
            <a:r>
              <a:rPr lang="en-US" dirty="0">
                <a:latin typeface="Aptos Black" panose="020B0004020202020204" pitchFamily="34" charset="0"/>
              </a:rPr>
              <a:t>Sales Trend</a:t>
            </a:r>
          </a:p>
        </p:txBody>
      </p:sp>
      <p:sp>
        <p:nvSpPr>
          <p:cNvPr id="4" name="Slide Number Placeholder 3">
            <a:extLst>
              <a:ext uri="{FF2B5EF4-FFF2-40B4-BE49-F238E27FC236}">
                <a16:creationId xmlns:a16="http://schemas.microsoft.com/office/drawing/2014/main" id="{410C97B0-9D2F-C8D3-1FF7-8E12BF59CA5E}"/>
              </a:ext>
            </a:extLst>
          </p:cNvPr>
          <p:cNvSpPr>
            <a:spLocks noGrp="1"/>
          </p:cNvSpPr>
          <p:nvPr>
            <p:ph type="sldNum" sz="quarter" idx="12"/>
          </p:nvPr>
        </p:nvSpPr>
        <p:spPr/>
        <p:txBody>
          <a:bodyPr/>
          <a:lstStyle/>
          <a:p>
            <a:fld id="{A49DFD55-3C28-40EF-9E31-A92D2E4017FF}" type="slidenum">
              <a:rPr lang="en-US" smtClean="0"/>
              <a:t>14</a:t>
            </a:fld>
            <a:endParaRPr lang="en-US" dirty="0"/>
          </a:p>
        </p:txBody>
      </p:sp>
      <p:pic>
        <p:nvPicPr>
          <p:cNvPr id="6" name="Picture 5">
            <a:extLst>
              <a:ext uri="{FF2B5EF4-FFF2-40B4-BE49-F238E27FC236}">
                <a16:creationId xmlns:a16="http://schemas.microsoft.com/office/drawing/2014/main" id="{746FA824-A097-3AFA-617F-154E14BBE6C1}"/>
              </a:ext>
            </a:extLst>
          </p:cNvPr>
          <p:cNvPicPr>
            <a:picLocks noChangeAspect="1"/>
          </p:cNvPicPr>
          <p:nvPr/>
        </p:nvPicPr>
        <p:blipFill>
          <a:blip r:embed="rId2"/>
          <a:stretch>
            <a:fillRect/>
          </a:stretch>
        </p:blipFill>
        <p:spPr>
          <a:xfrm>
            <a:off x="4823414" y="2175787"/>
            <a:ext cx="4774269" cy="3033065"/>
          </a:xfrm>
          <a:prstGeom prst="rect">
            <a:avLst/>
          </a:prstGeom>
        </p:spPr>
      </p:pic>
      <p:sp>
        <p:nvSpPr>
          <p:cNvPr id="7" name="TextBox 6">
            <a:extLst>
              <a:ext uri="{FF2B5EF4-FFF2-40B4-BE49-F238E27FC236}">
                <a16:creationId xmlns:a16="http://schemas.microsoft.com/office/drawing/2014/main" id="{C944C912-0568-A812-15EC-5EF2F2ABB6C9}"/>
              </a:ext>
            </a:extLst>
          </p:cNvPr>
          <p:cNvSpPr txBox="1"/>
          <p:nvPr/>
        </p:nvSpPr>
        <p:spPr>
          <a:xfrm>
            <a:off x="275129" y="2637033"/>
            <a:ext cx="4394921" cy="1200329"/>
          </a:xfrm>
          <a:prstGeom prst="rect">
            <a:avLst/>
          </a:prstGeom>
          <a:noFill/>
        </p:spPr>
        <p:txBody>
          <a:bodyPr wrap="none" rtlCol="0">
            <a:spAutoFit/>
          </a:bodyPr>
          <a:lstStyle/>
          <a:p>
            <a:r>
              <a:rPr lang="en-US" dirty="0">
                <a:latin typeface="Aptos Black" panose="020B0004020202020204" pitchFamily="34" charset="0"/>
              </a:rPr>
              <a:t>Overall, product sales tend to increase</a:t>
            </a:r>
          </a:p>
          <a:p>
            <a:r>
              <a:rPr lang="en-US" dirty="0">
                <a:latin typeface="Aptos Black" panose="020B0004020202020204" pitchFamily="34" charset="0"/>
              </a:rPr>
              <a:t> month by month, despite occasional</a:t>
            </a:r>
          </a:p>
          <a:p>
            <a:r>
              <a:rPr lang="en-US" dirty="0">
                <a:latin typeface="Aptos Black" panose="020B0004020202020204" pitchFamily="34" charset="0"/>
              </a:rPr>
              <a:t> fluctuations and</a:t>
            </a:r>
          </a:p>
          <a:p>
            <a:r>
              <a:rPr lang="en-US" dirty="0">
                <a:latin typeface="Aptos Black" panose="020B0004020202020204" pitchFamily="34" charset="0"/>
              </a:rPr>
              <a:t> spikes in certain periods</a:t>
            </a:r>
          </a:p>
        </p:txBody>
      </p:sp>
    </p:spTree>
    <p:extLst>
      <p:ext uri="{BB962C8B-B14F-4D97-AF65-F5344CB8AC3E}">
        <p14:creationId xmlns:p14="http://schemas.microsoft.com/office/powerpoint/2010/main" val="392822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p:txBody>
          <a:bodyPr/>
          <a:lstStyle/>
          <a:p>
            <a:r>
              <a:rPr lang="en-US" dirty="0">
                <a:latin typeface="Aptos Black" panose="020B0004020202020204" pitchFamily="34" charset="0"/>
              </a:rPr>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p:txBody>
          <a:bodyPr>
            <a:normAutofit/>
          </a:bodyPr>
          <a:lstStyle/>
          <a:p>
            <a:r>
              <a:rPr lang="en-US" dirty="0">
                <a:latin typeface="Aptos Black" panose="020B0004020202020204" pitchFamily="34" charset="0"/>
              </a:rPr>
              <a:t>EDA</a:t>
            </a:r>
          </a:p>
          <a:p>
            <a:r>
              <a:rPr lang="en-US" dirty="0">
                <a:latin typeface="Aptos Black" panose="020B0004020202020204" pitchFamily="34" charset="0"/>
              </a:rPr>
              <a:t>Clustering with RFM</a:t>
            </a:r>
          </a:p>
          <a:p>
            <a:r>
              <a:rPr lang="en-US" dirty="0">
                <a:latin typeface="Aptos Black" panose="020B0004020202020204" pitchFamily="34" charset="0"/>
              </a:rPr>
              <a:t>Prediction Model</a:t>
            </a:r>
          </a:p>
          <a:p>
            <a:r>
              <a:rPr lang="en-US" dirty="0">
                <a:latin typeface="Aptos Black" panose="020B0004020202020204" pitchFamily="34" charset="0"/>
              </a:rPr>
              <a:t>Dashboard</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898140B2-1BFB-0495-76EE-32BD4FD02163}"/>
              </a:ext>
            </a:extLst>
          </p:cNvPr>
          <p:cNvSpPr>
            <a:spLocks noGrp="1"/>
          </p:cNvSpPr>
          <p:nvPr>
            <p:ph type="sldNum" sz="quarter" idx="12"/>
          </p:nvPr>
        </p:nvSpPr>
        <p:spPr/>
        <p:txBody>
          <a:bodyPr/>
          <a:lstStyle/>
          <a:p>
            <a:pPr>
              <a:spcAft>
                <a:spcPts val="600"/>
              </a:spcAft>
            </a:pPr>
            <a:fld id="{A49DFD55-3C28-40EF-9E31-A92D2E4017FF}" type="slidenum">
              <a:rPr lang="en-US" smtClean="0"/>
              <a:pPr>
                <a:spcAft>
                  <a:spcPts val="600"/>
                </a:spcAft>
              </a:pPr>
              <a:t>3</a:t>
            </a:fld>
            <a:endParaRPr lang="en-US"/>
          </a:p>
        </p:txBody>
      </p:sp>
      <p:sp>
        <p:nvSpPr>
          <p:cNvPr id="16" name="Slide Number Placeholder 4">
            <a:extLst>
              <a:ext uri="{FF2B5EF4-FFF2-40B4-BE49-F238E27FC236}">
                <a16:creationId xmlns:a16="http://schemas.microsoft.com/office/drawing/2014/main" id="{72C13492-A7BA-E2A0-67C3-9B2C3FEE6307}"/>
              </a:ext>
            </a:extLst>
          </p:cNvPr>
          <p:cNvSpPr>
            <a:spLocks noGrp="1"/>
          </p:cNvSpPr>
          <p:nvPr>
            <p:ph type="sldNum" sz="quarter" idx="4294967295"/>
          </p:nvPr>
        </p:nvSpPr>
        <p:spPr>
          <a:xfrm>
            <a:off x="11204575" y="6356350"/>
            <a:ext cx="987425" cy="365125"/>
          </a:xfrm>
        </p:spPr>
        <p:txBody>
          <a:bodyPr/>
          <a:lstStyle/>
          <a:p>
            <a:pPr>
              <a:spcAft>
                <a:spcPts val="600"/>
              </a:spcAft>
            </a:pPr>
            <a:fld id="{A49DFD55-3C28-40EF-9E31-A92D2E4017FF}" type="slidenum">
              <a:rPr lang="en-US" smtClean="0"/>
              <a:pPr>
                <a:spcAft>
                  <a:spcPts val="600"/>
                </a:spcAft>
              </a:pPr>
              <a:t>3</a:t>
            </a:fld>
            <a:endParaRPr lang="en-US"/>
          </a:p>
        </p:txBody>
      </p:sp>
      <p:pic>
        <p:nvPicPr>
          <p:cNvPr id="12" name="Picture 11">
            <a:extLst>
              <a:ext uri="{FF2B5EF4-FFF2-40B4-BE49-F238E27FC236}">
                <a16:creationId xmlns:a16="http://schemas.microsoft.com/office/drawing/2014/main" id="{B2A2D331-2DA5-F3AC-A228-0B1DCE1C1F93}"/>
              </a:ext>
            </a:extLst>
          </p:cNvPr>
          <p:cNvPicPr>
            <a:picLocks noChangeAspect="1"/>
          </p:cNvPicPr>
          <p:nvPr/>
        </p:nvPicPr>
        <p:blipFill>
          <a:blip r:embed="rId3"/>
          <a:stretch>
            <a:fillRect/>
          </a:stretch>
        </p:blipFill>
        <p:spPr>
          <a:xfrm>
            <a:off x="6004289" y="136526"/>
            <a:ext cx="6033963" cy="3810676"/>
          </a:xfrm>
          <a:prstGeom prst="rect">
            <a:avLst/>
          </a:prstGeom>
        </p:spPr>
      </p:pic>
      <p:pic>
        <p:nvPicPr>
          <p:cNvPr id="21" name="Picture 20">
            <a:extLst>
              <a:ext uri="{FF2B5EF4-FFF2-40B4-BE49-F238E27FC236}">
                <a16:creationId xmlns:a16="http://schemas.microsoft.com/office/drawing/2014/main" id="{B08BCAD2-11C8-C1CA-1127-8FF109BDB2B6}"/>
              </a:ext>
            </a:extLst>
          </p:cNvPr>
          <p:cNvPicPr>
            <a:picLocks noChangeAspect="1"/>
          </p:cNvPicPr>
          <p:nvPr/>
        </p:nvPicPr>
        <p:blipFill>
          <a:blip r:embed="rId4"/>
          <a:stretch>
            <a:fillRect/>
          </a:stretch>
        </p:blipFill>
        <p:spPr>
          <a:xfrm>
            <a:off x="264967" y="2298138"/>
            <a:ext cx="5117690" cy="4559862"/>
          </a:xfrm>
          <a:prstGeom prst="rect">
            <a:avLst/>
          </a:prstGeom>
        </p:spPr>
      </p:pic>
      <p:sp>
        <p:nvSpPr>
          <p:cNvPr id="23" name="TextBox 22">
            <a:extLst>
              <a:ext uri="{FF2B5EF4-FFF2-40B4-BE49-F238E27FC236}">
                <a16:creationId xmlns:a16="http://schemas.microsoft.com/office/drawing/2014/main" id="{9D076704-ED8C-24AD-62F2-A907C063DE4A}"/>
              </a:ext>
            </a:extLst>
          </p:cNvPr>
          <p:cNvSpPr txBox="1"/>
          <p:nvPr/>
        </p:nvSpPr>
        <p:spPr>
          <a:xfrm>
            <a:off x="962952" y="662508"/>
            <a:ext cx="1246174" cy="646331"/>
          </a:xfrm>
          <a:prstGeom prst="rect">
            <a:avLst/>
          </a:prstGeom>
          <a:noFill/>
        </p:spPr>
        <p:txBody>
          <a:bodyPr wrap="square" rtlCol="0">
            <a:spAutoFit/>
          </a:bodyPr>
          <a:lstStyle/>
          <a:p>
            <a:r>
              <a:rPr lang="en-US" sz="3600" dirty="0">
                <a:latin typeface="Aptos Black" panose="020B0004020202020204" pitchFamily="34" charset="0"/>
              </a:rPr>
              <a:t>EDA</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456082" y="308821"/>
            <a:ext cx="3702836" cy="492290"/>
          </a:xfrm>
        </p:spPr>
        <p:txBody>
          <a:bodyPr>
            <a:normAutofit fontScale="90000"/>
          </a:bodyPr>
          <a:lstStyle/>
          <a:p>
            <a:r>
              <a:rPr lang="en-US" dirty="0">
                <a:latin typeface="Aptos Black" panose="020B0004020202020204" pitchFamily="34" charset="0"/>
              </a:rPr>
              <a:t>Clustering with RFM</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9" name="Picture 8">
            <a:extLst>
              <a:ext uri="{FF2B5EF4-FFF2-40B4-BE49-F238E27FC236}">
                <a16:creationId xmlns:a16="http://schemas.microsoft.com/office/drawing/2014/main" id="{36E13224-78E6-98F6-26C8-0634A7F91B2D}"/>
              </a:ext>
            </a:extLst>
          </p:cNvPr>
          <p:cNvPicPr>
            <a:picLocks noChangeAspect="1"/>
          </p:cNvPicPr>
          <p:nvPr/>
        </p:nvPicPr>
        <p:blipFill>
          <a:blip r:embed="rId3"/>
          <a:stretch>
            <a:fillRect/>
          </a:stretch>
        </p:blipFill>
        <p:spPr>
          <a:xfrm>
            <a:off x="497610" y="1585410"/>
            <a:ext cx="6958472" cy="2250216"/>
          </a:xfrm>
          <a:prstGeom prst="rect">
            <a:avLst/>
          </a:prstGeom>
        </p:spPr>
      </p:pic>
      <p:pic>
        <p:nvPicPr>
          <p:cNvPr id="11" name="Picture 10">
            <a:extLst>
              <a:ext uri="{FF2B5EF4-FFF2-40B4-BE49-F238E27FC236}">
                <a16:creationId xmlns:a16="http://schemas.microsoft.com/office/drawing/2014/main" id="{8B24C01B-DDF6-1B72-5543-5A9170D62252}"/>
              </a:ext>
            </a:extLst>
          </p:cNvPr>
          <p:cNvPicPr>
            <a:picLocks noChangeAspect="1"/>
          </p:cNvPicPr>
          <p:nvPr/>
        </p:nvPicPr>
        <p:blipFill>
          <a:blip r:embed="rId4"/>
          <a:stretch>
            <a:fillRect/>
          </a:stretch>
        </p:blipFill>
        <p:spPr>
          <a:xfrm>
            <a:off x="3017852" y="3959176"/>
            <a:ext cx="7849274" cy="262682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182146" y="1731696"/>
            <a:ext cx="4199935" cy="999790"/>
          </a:xfrm>
        </p:spPr>
        <p:txBody>
          <a:bodyPr/>
          <a:lstStyle/>
          <a:p>
            <a:r>
              <a:rPr lang="en-US" dirty="0">
                <a:latin typeface="Aptos Black" panose="020B0004020202020204" pitchFamily="34" charset="0"/>
              </a:rPr>
              <a:t>Predictive Model</a:t>
            </a:r>
          </a:p>
        </p:txBody>
      </p:sp>
    </p:spTree>
    <p:extLst>
      <p:ext uri="{BB962C8B-B14F-4D97-AF65-F5344CB8AC3E}">
        <p14:creationId xmlns:p14="http://schemas.microsoft.com/office/powerpoint/2010/main" val="3346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EB76B-36D3-4965-32FA-9A5CE5CFB595}"/>
              </a:ext>
            </a:extLst>
          </p:cNvPr>
          <p:cNvPicPr>
            <a:picLocks noChangeAspect="1"/>
          </p:cNvPicPr>
          <p:nvPr/>
        </p:nvPicPr>
        <p:blipFill>
          <a:blip r:embed="rId3"/>
          <a:srcRect r="1" b="30843"/>
          <a:stretch/>
        </p:blipFill>
        <p:spPr>
          <a:xfrm>
            <a:off x="859765" y="1542544"/>
            <a:ext cx="8292327" cy="4286770"/>
          </a:xfrm>
          <a:prstGeom prst="rect">
            <a:avLst/>
          </a:prstGeom>
        </p:spPr>
      </p:pic>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860438" y="6420107"/>
            <a:ext cx="683339" cy="365125"/>
          </a:xfrm>
        </p:spPr>
        <p:txBody>
          <a:bodyPr vert="horz" lIns="91440" tIns="45720" rIns="91440" bIns="45720" rtlCol="0" anchor="ctr">
            <a:normAutofit/>
          </a:bodyPr>
          <a:lstStyle/>
          <a:p>
            <a:pPr>
              <a:spcAft>
                <a:spcPts val="600"/>
              </a:spcAft>
            </a:pPr>
            <a:fld id="{A49DFD55-3C28-40EF-9E31-A92D2E4017FF}" type="slidenum">
              <a:rPr lang="en-US">
                <a:solidFill>
                  <a:srgbClr val="FFFFFF"/>
                </a:solidFill>
              </a:rPr>
              <a:pPr>
                <a:spcAft>
                  <a:spcPts val="600"/>
                </a:spcAft>
              </a:pPr>
              <a:t>6</a:t>
            </a:fld>
            <a:endParaRPr lang="en-US">
              <a:solidFill>
                <a:srgbClr val="FFFFFF"/>
              </a:solidFill>
            </a:endParaRPr>
          </a:p>
        </p:txBody>
      </p:sp>
      <p:sp>
        <p:nvSpPr>
          <p:cNvPr id="18" name="TextBox 17">
            <a:extLst>
              <a:ext uri="{FF2B5EF4-FFF2-40B4-BE49-F238E27FC236}">
                <a16:creationId xmlns:a16="http://schemas.microsoft.com/office/drawing/2014/main" id="{2A11FDBE-226F-F6E1-4995-74648CD3EB25}"/>
              </a:ext>
            </a:extLst>
          </p:cNvPr>
          <p:cNvSpPr txBox="1"/>
          <p:nvPr/>
        </p:nvSpPr>
        <p:spPr>
          <a:xfrm>
            <a:off x="2662279" y="659354"/>
            <a:ext cx="6562641" cy="369332"/>
          </a:xfrm>
          <a:prstGeom prst="rect">
            <a:avLst/>
          </a:prstGeom>
          <a:noFill/>
        </p:spPr>
        <p:txBody>
          <a:bodyPr wrap="square" rtlCol="0">
            <a:spAutoFit/>
          </a:bodyPr>
          <a:lstStyle/>
          <a:p>
            <a:r>
              <a:rPr lang="en-US" dirty="0">
                <a:latin typeface="Aptos Black" panose="020B0004020202020204" pitchFamily="34" charset="0"/>
              </a:rPr>
              <a:t>Merging Data and creating features to help the prediction</a:t>
            </a:r>
          </a:p>
        </p:txBody>
      </p:sp>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p:txBody>
          <a:bodyPr/>
          <a:lstStyle/>
          <a:p>
            <a:fld id="{A49DFD55-3C28-40EF-9E31-A92D2E4017FF}" type="slidenum">
              <a:rPr lang="en-US" smtClean="0"/>
              <a:pPr/>
              <a:t>7</a:t>
            </a:fld>
            <a:endParaRPr lang="en-US" dirty="0"/>
          </a:p>
        </p:txBody>
      </p:sp>
      <p:pic>
        <p:nvPicPr>
          <p:cNvPr id="19" name="Picture 18">
            <a:extLst>
              <a:ext uri="{FF2B5EF4-FFF2-40B4-BE49-F238E27FC236}">
                <a16:creationId xmlns:a16="http://schemas.microsoft.com/office/drawing/2014/main" id="{D4BE88A9-09DA-117C-AFD5-B32DF0E850AF}"/>
              </a:ext>
            </a:extLst>
          </p:cNvPr>
          <p:cNvPicPr>
            <a:picLocks noChangeAspect="1"/>
          </p:cNvPicPr>
          <p:nvPr/>
        </p:nvPicPr>
        <p:blipFill>
          <a:blip r:embed="rId3"/>
          <a:stretch>
            <a:fillRect/>
          </a:stretch>
        </p:blipFill>
        <p:spPr>
          <a:xfrm>
            <a:off x="541829" y="1015829"/>
            <a:ext cx="8844932" cy="5202900"/>
          </a:xfrm>
          <a:prstGeom prst="rect">
            <a:avLst/>
          </a:prstGeom>
        </p:spPr>
      </p:pic>
      <p:sp>
        <p:nvSpPr>
          <p:cNvPr id="20" name="TextBox 19">
            <a:extLst>
              <a:ext uri="{FF2B5EF4-FFF2-40B4-BE49-F238E27FC236}">
                <a16:creationId xmlns:a16="http://schemas.microsoft.com/office/drawing/2014/main" id="{6E0EDF50-7BA6-4037-87EF-3095EDC96A08}"/>
              </a:ext>
            </a:extLst>
          </p:cNvPr>
          <p:cNvSpPr txBox="1"/>
          <p:nvPr/>
        </p:nvSpPr>
        <p:spPr>
          <a:xfrm>
            <a:off x="1610315" y="267037"/>
            <a:ext cx="7072439" cy="369332"/>
          </a:xfrm>
          <a:prstGeom prst="rect">
            <a:avLst/>
          </a:prstGeom>
          <a:noFill/>
        </p:spPr>
        <p:txBody>
          <a:bodyPr wrap="square" rtlCol="0">
            <a:spAutoFit/>
          </a:bodyPr>
          <a:lstStyle/>
          <a:p>
            <a:r>
              <a:rPr lang="en-US">
                <a:latin typeface="Aptos Black" panose="020B0004020202020204" pitchFamily="34" charset="0"/>
              </a:rPr>
              <a:t>Initial results of trained model</a:t>
            </a:r>
            <a:endParaRPr lang="en-US" dirty="0">
              <a:latin typeface="Aptos Black" panose="020B0004020202020204" pitchFamily="34" charset="0"/>
            </a:endParaRPr>
          </a:p>
        </p:txBody>
      </p:sp>
    </p:spTree>
    <p:extLst>
      <p:ext uri="{BB962C8B-B14F-4D97-AF65-F5344CB8AC3E}">
        <p14:creationId xmlns:p14="http://schemas.microsoft.com/office/powerpoint/2010/main" val="63692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3" name="Picture 12">
            <a:extLst>
              <a:ext uri="{FF2B5EF4-FFF2-40B4-BE49-F238E27FC236}">
                <a16:creationId xmlns:a16="http://schemas.microsoft.com/office/drawing/2014/main" id="{58D8C881-A81B-DC9E-4F32-06BDED09D8CC}"/>
              </a:ext>
            </a:extLst>
          </p:cNvPr>
          <p:cNvPicPr>
            <a:picLocks noChangeAspect="1"/>
          </p:cNvPicPr>
          <p:nvPr/>
        </p:nvPicPr>
        <p:blipFill>
          <a:blip r:embed="rId3"/>
          <a:stretch>
            <a:fillRect/>
          </a:stretch>
        </p:blipFill>
        <p:spPr>
          <a:xfrm>
            <a:off x="538821" y="1626497"/>
            <a:ext cx="8644431" cy="4830493"/>
          </a:xfrm>
          <a:prstGeom prst="rect">
            <a:avLst/>
          </a:prstGeom>
        </p:spPr>
      </p:pic>
      <p:sp>
        <p:nvSpPr>
          <p:cNvPr id="14" name="TextBox 13">
            <a:extLst>
              <a:ext uri="{FF2B5EF4-FFF2-40B4-BE49-F238E27FC236}">
                <a16:creationId xmlns:a16="http://schemas.microsoft.com/office/drawing/2014/main" id="{261973A0-11C5-D21C-D78C-1DB638C33128}"/>
              </a:ext>
            </a:extLst>
          </p:cNvPr>
          <p:cNvSpPr txBox="1"/>
          <p:nvPr/>
        </p:nvSpPr>
        <p:spPr>
          <a:xfrm>
            <a:off x="1416106" y="558350"/>
            <a:ext cx="4555816" cy="646331"/>
          </a:xfrm>
          <a:prstGeom prst="rect">
            <a:avLst/>
          </a:prstGeom>
          <a:noFill/>
        </p:spPr>
        <p:txBody>
          <a:bodyPr wrap="square" rtlCol="0">
            <a:spAutoFit/>
          </a:bodyPr>
          <a:lstStyle/>
          <a:p>
            <a:r>
              <a:rPr lang="en-US" dirty="0">
                <a:latin typeface="Aptos Black" panose="020B0004020202020204" pitchFamily="34" charset="0"/>
              </a:rPr>
              <a:t>Prediction using retrained model for seasonal forecasting on simulated data</a:t>
            </a:r>
          </a:p>
        </p:txBody>
      </p:sp>
    </p:spTree>
    <p:extLst>
      <p:ext uri="{BB962C8B-B14F-4D97-AF65-F5344CB8AC3E}">
        <p14:creationId xmlns:p14="http://schemas.microsoft.com/office/powerpoint/2010/main" val="165816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D52A0BB-946E-B129-4E5F-859200C6E2B2}"/>
              </a:ext>
            </a:extLst>
          </p:cNvPr>
          <p:cNvSpPr txBox="1"/>
          <p:nvPr/>
        </p:nvSpPr>
        <p:spPr>
          <a:xfrm>
            <a:off x="56645" y="137565"/>
            <a:ext cx="2305824" cy="584775"/>
          </a:xfrm>
          <a:prstGeom prst="rect">
            <a:avLst/>
          </a:prstGeom>
          <a:noFill/>
        </p:spPr>
        <p:txBody>
          <a:bodyPr wrap="none" rtlCol="0">
            <a:spAutoFit/>
          </a:bodyPr>
          <a:lstStyle/>
          <a:p>
            <a:r>
              <a:rPr lang="en-US" sz="3200" b="1" dirty="0">
                <a:latin typeface="Aptos Black" panose="020B0004020202020204" pitchFamily="34" charset="0"/>
              </a:rPr>
              <a:t>Dashboard</a:t>
            </a:r>
          </a:p>
        </p:txBody>
      </p:sp>
      <p:sp>
        <p:nvSpPr>
          <p:cNvPr id="18" name="TextBox 17">
            <a:extLst>
              <a:ext uri="{FF2B5EF4-FFF2-40B4-BE49-F238E27FC236}">
                <a16:creationId xmlns:a16="http://schemas.microsoft.com/office/drawing/2014/main" id="{75D97875-0949-DE66-3D26-AF962EF21936}"/>
              </a:ext>
            </a:extLst>
          </p:cNvPr>
          <p:cNvSpPr txBox="1"/>
          <p:nvPr/>
        </p:nvSpPr>
        <p:spPr>
          <a:xfrm>
            <a:off x="428878" y="1157161"/>
            <a:ext cx="6186309" cy="646331"/>
          </a:xfrm>
          <a:prstGeom prst="rect">
            <a:avLst/>
          </a:prstGeom>
          <a:noFill/>
        </p:spPr>
        <p:txBody>
          <a:bodyPr wrap="none" rtlCol="0">
            <a:spAutoFit/>
          </a:bodyPr>
          <a:lstStyle/>
          <a:p>
            <a:r>
              <a:rPr lang="en-US" dirty="0">
                <a:latin typeface="Aptos Black" panose="020B0004020202020204" pitchFamily="34" charset="0"/>
              </a:rPr>
              <a:t>Main Idea behind this Dashboard was to understand</a:t>
            </a:r>
          </a:p>
          <a:p>
            <a:r>
              <a:rPr lang="en-US" dirty="0">
                <a:latin typeface="Aptos Black" panose="020B0004020202020204" pitchFamily="34" charset="0"/>
              </a:rPr>
              <a:t>customer segments,  product performance and trends 	</a:t>
            </a:r>
          </a:p>
        </p:txBody>
      </p:sp>
      <p:sp>
        <p:nvSpPr>
          <p:cNvPr id="19" name="TextBox 18">
            <a:extLst>
              <a:ext uri="{FF2B5EF4-FFF2-40B4-BE49-F238E27FC236}">
                <a16:creationId xmlns:a16="http://schemas.microsoft.com/office/drawing/2014/main" id="{6EF7B38F-0620-D420-30FD-AFB12C326421}"/>
              </a:ext>
            </a:extLst>
          </p:cNvPr>
          <p:cNvSpPr txBox="1"/>
          <p:nvPr/>
        </p:nvSpPr>
        <p:spPr>
          <a:xfrm>
            <a:off x="501706" y="2306230"/>
            <a:ext cx="5462124" cy="1754326"/>
          </a:xfrm>
          <a:prstGeom prst="rect">
            <a:avLst/>
          </a:prstGeom>
          <a:noFill/>
        </p:spPr>
        <p:txBody>
          <a:bodyPr wrap="square" rtlCol="0">
            <a:spAutoFit/>
          </a:bodyPr>
          <a:lstStyle/>
          <a:p>
            <a:r>
              <a:rPr lang="en-US" dirty="0">
                <a:latin typeface="Aptos Black" panose="020B0004020202020204" pitchFamily="34" charset="0"/>
              </a:rPr>
              <a:t>Main goals:</a:t>
            </a:r>
          </a:p>
          <a:p>
            <a:pPr marL="742950" lvl="1" indent="-285750">
              <a:buFont typeface="Arial" panose="020B0604020202020204" pitchFamily="34" charset="0"/>
              <a:buChar char="•"/>
            </a:pPr>
            <a:r>
              <a:rPr lang="en-US" dirty="0">
                <a:latin typeface="Aptos Black" panose="020B0004020202020204" pitchFamily="34" charset="0"/>
              </a:rPr>
              <a:t>Understand Customer Segments</a:t>
            </a:r>
          </a:p>
          <a:p>
            <a:pPr marL="742950" lvl="1" indent="-285750">
              <a:buFont typeface="Arial" panose="020B0604020202020204" pitchFamily="34" charset="0"/>
              <a:buChar char="•"/>
            </a:pPr>
            <a:r>
              <a:rPr lang="en-US" dirty="0">
                <a:latin typeface="Aptos Black" panose="020B0004020202020204" pitchFamily="34" charset="0"/>
              </a:rPr>
              <a:t>Evaluate Customer Ratings</a:t>
            </a:r>
          </a:p>
          <a:p>
            <a:pPr marL="742950" lvl="1" indent="-285750">
              <a:buFont typeface="Arial" panose="020B0604020202020204" pitchFamily="34" charset="0"/>
              <a:buChar char="•"/>
            </a:pPr>
            <a:r>
              <a:rPr lang="en-US" dirty="0">
                <a:latin typeface="Aptos Black" panose="020B0004020202020204" pitchFamily="34" charset="0"/>
              </a:rPr>
              <a:t>Analyze Transaction Performance</a:t>
            </a:r>
          </a:p>
          <a:p>
            <a:pPr marL="742950" lvl="1" indent="-285750">
              <a:buFont typeface="Arial" panose="020B0604020202020204" pitchFamily="34" charset="0"/>
              <a:buChar char="•"/>
            </a:pPr>
            <a:r>
              <a:rPr lang="en-US" dirty="0">
                <a:latin typeface="Aptos Black" panose="020B0004020202020204" pitchFamily="34" charset="0"/>
              </a:rPr>
              <a:t>Assess Product Pricing Trends</a:t>
            </a:r>
          </a:p>
          <a:p>
            <a:pPr marL="742950" lvl="1" indent="-285750">
              <a:buFont typeface="Arial" panose="020B0604020202020204" pitchFamily="34" charset="0"/>
              <a:buChar char="•"/>
            </a:pPr>
            <a:r>
              <a:rPr lang="en-US" dirty="0">
                <a:latin typeface="Aptos Black" panose="020B0004020202020204" pitchFamily="34" charset="0"/>
              </a:rPr>
              <a:t>Track Products Performance Over Time</a:t>
            </a:r>
          </a:p>
        </p:txBody>
      </p:sp>
    </p:spTree>
    <p:extLst>
      <p:ext uri="{BB962C8B-B14F-4D97-AF65-F5344CB8AC3E}">
        <p14:creationId xmlns:p14="http://schemas.microsoft.com/office/powerpoint/2010/main" val="24035779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240</TotalTime>
  <Words>304</Words>
  <Application>Microsoft Office PowerPoint</Application>
  <PresentationFormat>Widescreen</PresentationFormat>
  <Paragraphs>68</Paragraphs>
  <Slides>14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 Black</vt:lpstr>
      <vt:lpstr>Arial</vt:lpstr>
      <vt:lpstr>Calibri</vt:lpstr>
      <vt:lpstr>Trebuchet MS</vt:lpstr>
      <vt:lpstr>Wingdings 3</vt:lpstr>
      <vt:lpstr>Facet</vt:lpstr>
      <vt:lpstr>E-Shop 2024 Customer’s Analysis</vt:lpstr>
      <vt:lpstr>AGENDA</vt:lpstr>
      <vt:lpstr>PowerPoint Presentation</vt:lpstr>
      <vt:lpstr>Clustering with RFM</vt:lpstr>
      <vt:lpstr>Predictive Model</vt:lpstr>
      <vt:lpstr>PowerPoint Presentation</vt:lpstr>
      <vt:lpstr>PowerPoint Presentation</vt:lpstr>
      <vt:lpstr>PowerPoint Presentation</vt:lpstr>
      <vt:lpstr>PowerPoint Presentation</vt:lpstr>
      <vt:lpstr>Customer Segments</vt:lpstr>
      <vt:lpstr>PowerPoint Presentation</vt:lpstr>
      <vt:lpstr>Analyze Transaction Performance</vt:lpstr>
      <vt:lpstr>Product Pricing Trends</vt:lpstr>
      <vt:lpstr>Sales 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Dmitry Martsulianis</dc:creator>
  <cp:lastModifiedBy>Dmitry Martsulianis</cp:lastModifiedBy>
  <cp:revision>1</cp:revision>
  <dcterms:created xsi:type="dcterms:W3CDTF">2025-01-22T15:38:09Z</dcterms:created>
  <dcterms:modified xsi:type="dcterms:W3CDTF">2025-01-22T19:38:39Z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