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24"/>
  </p:handoutMasterIdLst>
  <p:sldIdLst>
    <p:sldId id="265" r:id="rId3"/>
    <p:sldId id="421" r:id="rId4"/>
    <p:sldId id="444" r:id="rId5"/>
    <p:sldId id="446" r:id="rId6"/>
    <p:sldId id="441" r:id="rId7"/>
    <p:sldId id="449" r:id="rId8"/>
    <p:sldId id="450" r:id="rId9"/>
    <p:sldId id="448" r:id="rId10"/>
    <p:sldId id="456" r:id="rId11"/>
    <p:sldId id="472" r:id="rId13"/>
    <p:sldId id="503" r:id="rId14"/>
    <p:sldId id="483" r:id="rId15"/>
    <p:sldId id="469" r:id="rId16"/>
    <p:sldId id="457" r:id="rId17"/>
    <p:sldId id="491" r:id="rId18"/>
    <p:sldId id="459" r:id="rId19"/>
    <p:sldId id="470" r:id="rId20"/>
    <p:sldId id="500" r:id="rId21"/>
    <p:sldId id="447" r:id="rId22"/>
    <p:sldId id="443" r:id="rId23"/>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7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1"/>
    <p:restoredTop sz="93143" autoAdjust="0"/>
  </p:normalViewPr>
  <p:slideViewPr>
    <p:cSldViewPr snapToGrid="0" showGuides="1">
      <p:cViewPr varScale="1">
        <p:scale>
          <a:sx n="104" d="100"/>
          <a:sy n="104" d="100"/>
        </p:scale>
        <p:origin x="912" y="200"/>
      </p:cViewPr>
      <p:guideLst>
        <p:guide orient="horz" pos="2190"/>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00" b="1" i="0" u="none" strike="noStrike" kern="1200" cap="all" spc="50" baseline="0">
                <a:solidFill>
                  <a:schemeClr val="tx1">
                    <a:lumMod val="65000"/>
                    <a:lumOff val="35000"/>
                  </a:schemeClr>
                </a:solidFill>
                <a:latin typeface="+mn-lt"/>
                <a:ea typeface="+mn-ea"/>
                <a:cs typeface="+mn-cs"/>
              </a:defRPr>
            </a:pPr>
            <a:r>
              <a:rPr lang="en-AU" sz="1900" baseline="0"/>
              <a:t>Topic</a:t>
            </a:r>
            <a:endParaRPr lang="en-US" sz="1900" baseline="0"/>
          </a:p>
        </c:rich>
      </c:tx>
      <c:layout/>
      <c:overlay val="0"/>
      <c:spPr>
        <a:noFill/>
        <a:ln>
          <a:noFill/>
        </a:ln>
        <a:effectLst/>
      </c:spPr>
    </c:title>
    <c:autoTitleDeleted val="0"/>
    <c:plotArea>
      <c:layout/>
      <c:doughnutChart>
        <c:varyColors val="1"/>
        <c:ser>
          <c:idx val="0"/>
          <c:order val="0"/>
          <c:tx>
            <c:strRef>
              <c:f>Sheet1!$B$1</c:f>
              <c:strCache>
                <c:ptCount val="1"/>
                <c:pt idx="0">
                  <c:v>列1</c:v>
                </c:pt>
              </c:strCache>
            </c:strRef>
          </c:tx>
          <c:spPr>
            <a:solidFill>
              <a:srgbClr val="7B8469"/>
            </a:solidFill>
          </c:spPr>
          <c:explosion val="0"/>
          <c:dPt>
            <c:idx val="0"/>
            <c:bubble3D val="0"/>
            <c:spPr>
              <a:solidFill>
                <a:srgbClr val="F4B500"/>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7B8469"/>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7B8469"/>
              </a:solidFill>
              <a:ln>
                <a:noFill/>
              </a:ln>
              <a:effectLst/>
              <a:scene3d>
                <a:camera prst="orthographicFront"/>
                <a:lightRig rig="brightRoom" dir="t"/>
              </a:scene3d>
              <a:sp3d prstMaterial="flat">
                <a:bevelT w="50800" h="101600" prst="angle"/>
                <a:contourClr>
                  <a:srgbClr val="000000"/>
                </a:contourClr>
              </a:sp3d>
            </c:spPr>
          </c:dPt>
          <c:dLbls>
            <c:dLbl>
              <c:idx val="0"/>
              <c:layout/>
              <c:tx>
                <c:rich>
                  <a:bodyPr rot="0" spcFirstLastPara="1" vertOverflow="ellipsis" vert="horz" wrap="square" lIns="38100" tIns="19050" rIns="38100" bIns="19050" anchor="ctr" anchorCtr="1"/>
                  <a:lstStyle/>
                  <a:p>
                    <a:pPr defTabSz="914400">
                      <a:defRPr lang="zh-CN" sz="1700" b="1" i="0" u="none" strike="noStrike" kern="1200" baseline="0">
                        <a:solidFill>
                          <a:schemeClr val="lt1"/>
                        </a:solidFill>
                        <a:latin typeface="+mn-lt"/>
                        <a:ea typeface="+mn-ea"/>
                        <a:cs typeface="+mn-cs"/>
                      </a:defRPr>
                    </a:pPr>
                    <a:r>
                      <a:t>20</a:t>
                    </a:r>
                    <a:r>
                      <a:rPr lang="en-US" altLang="zh-CN"/>
                      <a:t>.5</a:t>
                    </a:r>
                    <a:r>
                      <a:t>%</a:t>
                    </a:r>
                    <a:endParaRPr lang="en-US" altLang="zh-CN" baseline="0" smtClean="0"/>
                  </a:p>
                </c:rich>
              </c:tx>
              <c:showLegendKey val="0"/>
              <c:showVal val="1"/>
              <c:showCatName val="0"/>
              <c:showSerName val="0"/>
              <c:showPercent val="1"/>
              <c:showBubbleSize val="0"/>
              <c:extLst>
                <c:ext xmlns:c15="http://schemas.microsoft.com/office/drawing/2012/chart" uri="{CE6537A1-D6FC-4f65-9D91-7224C49458BB}">
                  <c15:layout>
                    <c:manualLayout>
                      <c:w val="0.189220940342521"/>
                      <c:h val="0.056482754019868"/>
                    </c:manualLayout>
                  </c15:layout>
                </c:ext>
              </c:extLst>
            </c:dLbl>
            <c:dLbl>
              <c:idx val="1"/>
              <c:layout/>
              <c:tx>
                <c:rich>
                  <a:bodyPr rot="0" spcFirstLastPara="1" vertOverflow="ellipsis" vert="horz" wrap="square" lIns="38100" tIns="19050" rIns="38100" bIns="19050" anchor="ctr" anchorCtr="1"/>
                  <a:lstStyle/>
                  <a:p>
                    <a:pPr defTabSz="914400">
                      <a:defRPr lang="zh-CN" sz="1700" b="1" i="0" u="none" strike="noStrike" kern="1200" baseline="0">
                        <a:solidFill>
                          <a:schemeClr val="lt1"/>
                        </a:solidFill>
                        <a:latin typeface="+mn-lt"/>
                        <a:ea typeface="+mn-ea"/>
                        <a:cs typeface="+mn-cs"/>
                      </a:defRPr>
                    </a:pPr>
                    <a:r>
                      <a:rPr lang="en-US" altLang="zh-CN"/>
                      <a:t>25.5</a:t>
                    </a:r>
                    <a:r>
                      <a:t>%</a:t>
                    </a:r>
                    <a:endParaRPr lang="en-US" altLang="zh-CN" baseline="0"/>
                  </a:p>
                </c:rich>
              </c:tx>
              <c:showLegendKey val="0"/>
              <c:showVal val="1"/>
              <c:showCatName val="0"/>
              <c:showSerName val="0"/>
              <c:showPercent val="1"/>
              <c:showBubbleSize val="0"/>
              <c:extLst>
                <c:ext xmlns:c15="http://schemas.microsoft.com/office/drawing/2012/chart" uri="{CE6537A1-D6FC-4f65-9D91-7224C49458BB}"/>
              </c:extLst>
            </c:dLbl>
            <c:dLbl>
              <c:idx val="2"/>
              <c:layout>
                <c:manualLayout>
                  <c:x val="0.00435097897026831"/>
                  <c:y val="-0.0485586557730846"/>
                </c:manualLayout>
              </c:layout>
              <c:tx>
                <c:rich>
                  <a:bodyPr rot="0" spcFirstLastPara="1" vertOverflow="ellipsis" vert="horz" wrap="square" lIns="38100" tIns="19050" rIns="38100" bIns="19050" anchor="ctr" anchorCtr="1">
                    <a:noAutofit/>
                  </a:bodyPr>
                  <a:lstStyle/>
                  <a:p>
                    <a:pPr defTabSz="914400">
                      <a:defRPr lang="zh-CN" sz="1700" b="1" i="0" u="none" strike="noStrike" kern="1200" baseline="0">
                        <a:solidFill>
                          <a:schemeClr val="lt1"/>
                        </a:solidFill>
                        <a:latin typeface="+mn-lt"/>
                        <a:ea typeface="+mn-ea"/>
                        <a:cs typeface="+mn-cs"/>
                      </a:defRPr>
                    </a:pPr>
                    <a:r>
                      <a:t>54.0%</a:t>
                    </a:r>
                    <a:endParaRPr lang="en-US" altLang="zh-CN" sz="1700" baseline="0" dirty="0"/>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lang="zh-CN" sz="1700" b="1" i="0" u="none" strike="noStrike" kern="1200" baseline="0">
                      <a:solidFill>
                        <a:schemeClr val="lt1"/>
                      </a:solidFill>
                      <a:latin typeface="+mn-lt"/>
                      <a:ea typeface="+mn-ea"/>
                      <a:cs typeface="+mn-cs"/>
                    </a:defRPr>
                  </a:pPr>
                </a:p>
              </c:txPr>
              <c:showLegendKey val="0"/>
              <c:showVal val="1"/>
              <c:showCatName val="0"/>
              <c:showSerName val="0"/>
              <c:showPercent val="1"/>
              <c:showBubbleSize val="0"/>
              <c:extLst>
                <c:ext xmlns:c15="http://schemas.microsoft.com/office/drawing/2012/chart" uri="{CE6537A1-D6FC-4f65-9D91-7224C49458BB}">
                  <c15:layout>
                    <c:manualLayout>
                      <c:w val="0.155188397115449"/>
                      <c:h val="0.0690344771353942"/>
                    </c:manualLayout>
                  </c15:layout>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lang="zh-CN" sz="1700" b="1" i="0" u="none" strike="noStrike" kern="1200" baseline="0">
                    <a:solidFill>
                      <a:schemeClr val="lt1"/>
                    </a:solidFill>
                    <a:latin typeface="+mn-lt"/>
                    <a:ea typeface="+mn-ea"/>
                    <a:cs typeface="+mn-cs"/>
                  </a:defRPr>
                </a:pPr>
              </a:p>
            </c:txPr>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Social</c:v>
                </c:pt>
                <c:pt idx="1">
                  <c:v>Languge</c:v>
                </c:pt>
                <c:pt idx="2">
                  <c:v>Natrural</c:v>
                </c:pt>
              </c:strCache>
            </c:strRef>
          </c:cat>
          <c:val>
            <c:numRef>
              <c:f>Sheet1!$B$2:$B$5</c:f>
              <c:numCache>
                <c:formatCode>0%</c:formatCode>
                <c:ptCount val="4"/>
                <c:pt idx="0">
                  <c:v>0.205</c:v>
                </c:pt>
                <c:pt idx="1">
                  <c:v>0.255</c:v>
                </c:pt>
                <c:pt idx="2" c:formatCode="0.00%">
                  <c:v>0.54</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3"/>
        <c:delete val="1"/>
      </c:legendEntry>
      <c:layout/>
      <c:overlay val="1"/>
      <c:spPr>
        <a:noFill/>
        <a:ln>
          <a:noFill/>
        </a:ln>
        <a:effectLst/>
      </c:spPr>
      <c:txPr>
        <a:bodyPr rot="0" spcFirstLastPara="1"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9039dbfc-6e8d-496e-89a7-96e703d4bb60}"/>
      </c:ext>
    </c:extLst>
  </c:chart>
  <c:spPr>
    <a:noFill/>
    <a:ln w="0">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列1</c:v>
                </c:pt>
              </c:strCache>
            </c:strRef>
          </c:tx>
          <c:spPr>
            <a:solidFill>
              <a:srgbClr val="7B8469"/>
            </a:solidFill>
          </c:spPr>
          <c:explosion val="0"/>
          <c:dPt>
            <c:idx val="0"/>
            <c:bubble3D val="0"/>
            <c:spPr>
              <a:solidFill>
                <a:srgbClr val="F4B500"/>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7B8469"/>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7B8469"/>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7B8469"/>
              </a:solidFill>
              <a:ln>
                <a:noFill/>
              </a:ln>
              <a:effectLst/>
              <a:scene3d>
                <a:camera prst="orthographicFront"/>
                <a:lightRig rig="brightRoom" dir="t"/>
              </a:scene3d>
              <a:sp3d prstMaterial="flat">
                <a:bevelT w="50800" h="101600" prst="angle"/>
                <a:contourClr>
                  <a:srgbClr val="000000"/>
                </a:contourClr>
              </a:sp3d>
            </c:spPr>
          </c:dPt>
          <c:dLbls>
            <c:dLbl>
              <c:idx val="0"/>
              <c:layout>
                <c:manualLayout>
                  <c:x val="0.00682689380453116"/>
                  <c:y val="0.105789728977095"/>
                </c:manualLayout>
              </c:layout>
              <c:tx>
                <c:rich>
                  <a:bodyPr rot="0" spcFirstLastPara="1" vertOverflow="ellipsis" vert="horz" wrap="square" lIns="38100" tIns="19050" rIns="38100" bIns="19050" anchor="ctr" anchorCtr="1"/>
                  <a:lstStyle/>
                  <a:p>
                    <a:pPr defTabSz="914400">
                      <a:defRPr lang="zh-CN" sz="1700" b="1" i="0" u="none" strike="noStrike" kern="1200" baseline="0">
                        <a:solidFill>
                          <a:schemeClr val="lt1"/>
                        </a:solidFill>
                        <a:latin typeface="+mn-lt"/>
                        <a:ea typeface="+mn-ea"/>
                        <a:cs typeface="+mn-cs"/>
                      </a:defRPr>
                    </a:pPr>
                    <a:r>
                      <a:t>36%</a:t>
                    </a:r>
                  </a:p>
                </c:rich>
              </c:tx>
              <c:showLegendKey val="0"/>
              <c:showVal val="1"/>
              <c:showCatName val="0"/>
              <c:showSerName val="0"/>
              <c:showPercent val="1"/>
              <c:showBubbleSize val="0"/>
              <c:extLst>
                <c:ext xmlns:c15="http://schemas.microsoft.com/office/drawing/2012/chart" uri="{CE6537A1-D6FC-4f65-9D91-7224C49458BB}">
                  <c15:layout/>
                </c:ext>
              </c:extLst>
            </c:dLbl>
            <c:dLbl>
              <c:idx val="1"/>
              <c:layout>
                <c:manualLayout>
                  <c:x val="-0.0182050501454164"/>
                  <c:y val="-0.195304115034636"/>
                </c:manualLayout>
              </c:layout>
              <c:tx>
                <c:rich>
                  <a:bodyPr rot="0" spcFirstLastPara="1" vertOverflow="ellipsis" vert="horz" wrap="square" lIns="38100" tIns="19050" rIns="38100" bIns="19050" anchor="ctr" anchorCtr="1"/>
                  <a:lstStyle/>
                  <a:p>
                    <a:pPr defTabSz="914400">
                      <a:defRPr lang="zh-CN" sz="1700" b="1" i="0" u="none" strike="noStrike" kern="1200" baseline="0">
                        <a:solidFill>
                          <a:schemeClr val="lt1"/>
                        </a:solidFill>
                        <a:latin typeface="+mn-lt"/>
                        <a:ea typeface="+mn-ea"/>
                        <a:cs typeface="+mn-cs"/>
                      </a:defRPr>
                    </a:pPr>
                    <a:r>
                      <a:t>64%</a:t>
                    </a:r>
                  </a:p>
                </c:rich>
              </c:tx>
              <c:showLegendKey val="0"/>
              <c:showVal val="1"/>
              <c:showCatName val="0"/>
              <c:showSerName val="0"/>
              <c:showPercent val="1"/>
              <c:showBubbleSize val="0"/>
              <c:extLst>
                <c:ext xmlns:c15="http://schemas.microsoft.com/office/drawing/2012/chart" uri="{CE6537A1-D6FC-4f65-9D91-7224C49458BB}">
                  <c15:layout/>
                </c:ext>
              </c:extLst>
            </c:dLbl>
            <c:dLbl>
              <c:idx val="2"/>
              <c:layout/>
              <c:tx>
                <c:rich>
                  <a:bodyPr rot="0" spcFirstLastPara="1" vertOverflow="ellipsis" vert="horz" wrap="square" lIns="38100" tIns="19050" rIns="38100" bIns="19050" anchor="ctr" anchorCtr="1">
                    <a:noAutofit/>
                  </a:bodyPr>
                  <a:lstStyle/>
                  <a:p>
                    <a:fld id="{8eb6681a-7336-4f70-98f4-6122c564a4b0}" type="VALUE">
                      <a:t>[VALUE]</a:t>
                    </a:fld>
                  </a:p>
                </c:rich>
              </c:tx>
              <c:numFmt formatCode="General" sourceLinked="0"/>
              <c:spPr>
                <a:noFill/>
                <a:ln>
                  <a:noFill/>
                </a:ln>
                <a:effectLst/>
              </c:spPr>
              <c:txPr>
                <a:bodyPr rot="0" spcFirstLastPara="1" vertOverflow="ellipsis" vert="horz" wrap="square" lIns="38100" tIns="19050" rIns="38100" bIns="19050" anchor="ctr" anchorCtr="1">
                  <a:noAutofit/>
                </a:bodyPr>
                <a:lstStyle/>
                <a:p>
                  <a:pPr>
                    <a:defRPr lang="zh-CN" sz="1700" b="1" i="0" u="none" strike="noStrike" kern="1200" baseline="0">
                      <a:solidFill>
                        <a:schemeClr val="lt1"/>
                      </a:solidFill>
                      <a:latin typeface="+mn-lt"/>
                      <a:ea typeface="+mn-ea"/>
                      <a:cs typeface="+mn-cs"/>
                    </a:defRPr>
                  </a:pPr>
                </a:p>
              </c:txPr>
              <c:showLegendKey val="0"/>
              <c:showVal val="1"/>
              <c:showCatName val="0"/>
              <c:showSerName val="0"/>
              <c:showPercent val="1"/>
              <c:showBubbleSize val="0"/>
              <c:extLst>
                <c:ext xmlns:c15="http://schemas.microsoft.com/office/drawing/2012/chart" uri="{CE6537A1-D6FC-4f65-9D91-7224C49458BB}">
                  <c15:layout>
                    <c:manualLayout>
                      <c:w val="0.0939189685401457"/>
                      <c:h val="0.0689990782873125"/>
                    </c:manualLayout>
                  </c15:layout>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lang="zh-CN" sz="1700" b="1" i="0" u="none" strike="noStrike" kern="1200" baseline="0">
                    <a:solidFill>
                      <a:schemeClr val="lt1"/>
                    </a:solidFill>
                    <a:latin typeface="+mn-lt"/>
                    <a:ea typeface="+mn-ea"/>
                    <a:cs typeface="+mn-cs"/>
                  </a:defRPr>
                </a:pPr>
              </a:p>
            </c:txPr>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Easy Q</c:v>
                </c:pt>
                <c:pt idx="1">
                  <c:v>Difficult Q</c:v>
                </c:pt>
              </c:strCache>
            </c:strRef>
          </c:cat>
          <c:val>
            <c:numRef>
              <c:f>Sheet1!$B$2:$B$5</c:f>
              <c:numCache>
                <c:formatCode>0%</c:formatCode>
                <c:ptCount val="4"/>
                <c:pt idx="0">
                  <c:v>0.36</c:v>
                </c:pt>
                <c:pt idx="1">
                  <c:v>0.64</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2"/>
        <c:delete val="1"/>
      </c:legendEntry>
      <c:legendEntry>
        <c:idx val="3"/>
        <c:delete val="1"/>
      </c:legendEntry>
      <c:layout/>
      <c:overlay val="1"/>
      <c:spPr>
        <a:noFill/>
        <a:ln>
          <a:noFill/>
        </a:ln>
        <a:effectLst/>
      </c:spPr>
      <c:txPr>
        <a:bodyPr rot="0" spcFirstLastPara="1"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920a57e-8e0a-4cf3-8d92-02fe6ffdfacb}"/>
      </c:ext>
    </c:extLst>
  </c:chart>
  <c:spPr>
    <a:noFill/>
    <a:ln w="0">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92CE1B-BB9F-45A9-BACC-98FF3D2D4F2E}" type="datetimeFigureOut">
              <a:rPr lang="en-AU" smtClean="0"/>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4EF8CF-0F8A-4BD6-9CE5-A84D18797DC9}" type="slidenum">
              <a:rPr lang="en-AU" smtClean="0"/>
            </a:fld>
            <a:endParaRPr lang="en-AU"/>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A9E51-4ABD-4B03-A80E-627F14CF22A5}"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AD0F-5D97-4C49-B145-C57DEFFF189B}" type="slidenum">
              <a:rPr lang="en-AU" smtClean="0"/>
            </a:fld>
            <a:endParaRPr lang="en-AU"/>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19EFAD0F-5D97-4C49-B145-C57DEFFF189B}"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rot="5400000">
            <a:off x="5706291" y="372292"/>
            <a:ext cx="779419" cy="12192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5"/>
          </a:p>
        </p:txBody>
      </p:sp>
      <p:pic>
        <p:nvPicPr>
          <p:cNvPr id="8" name="Picture 7" descr="A picture containing food&#10;&#10;Description automatically generated"/>
          <p:cNvPicPr>
            <a:picLocks noChangeAspect="1"/>
          </p:cNvPicPr>
          <p:nvPr userDrawn="1"/>
        </p:nvPicPr>
        <p:blipFill>
          <a:blip r:embed="rId2"/>
          <a:stretch>
            <a:fillRect/>
          </a:stretch>
        </p:blipFill>
        <p:spPr>
          <a:xfrm>
            <a:off x="11507849" y="6139546"/>
            <a:ext cx="598271" cy="701040"/>
          </a:xfrm>
          <a:prstGeom prst="rect">
            <a:avLst/>
          </a:prstGeom>
        </p:spPr>
      </p:pic>
      <p:sp>
        <p:nvSpPr>
          <p:cNvPr id="4"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latin typeface="Arial" panose="020B0604020202020204" pitchFamily="34" charset="0"/>
                <a:ea typeface="Roboto" panose="02000000000000000000" pitchFamily="2" charset="0"/>
                <a:cs typeface="Arial" panose="020B0604020202020204" pitchFamily="34" charset="0"/>
              </a:defRPr>
            </a:lvl1pPr>
          </a:lstStyle>
          <a:p>
            <a:r>
              <a:rPr lang="en-GB"/>
              <a:t>Click to edit Master title style</a:t>
            </a:r>
            <a:endParaRPr lang="en-US"/>
          </a:p>
        </p:txBody>
      </p:sp>
      <p:sp>
        <p:nvSpPr>
          <p:cNvPr id="5" name="Text Placeholder 2"/>
          <p:cNvSpPr>
            <a:spLocks noGrp="1"/>
          </p:cNvSpPr>
          <p:nvPr>
            <p:ph idx="1"/>
          </p:nvPr>
        </p:nvSpPr>
        <p:spPr>
          <a:xfrm>
            <a:off x="838200" y="1825625"/>
            <a:ext cx="10515600" cy="4088158"/>
          </a:xfrm>
          <a:prstGeom prst="rect">
            <a:avLst/>
          </a:prstGeom>
        </p:spPr>
        <p:txBody>
          <a:bodyPr vert="horz" lIns="91440" tIns="45720" rIns="91440" bIns="45720" rtlCol="0">
            <a:normAutofit/>
          </a:bodyPr>
          <a:lstStyle>
            <a:lvl1pPr>
              <a:defRPr>
                <a:latin typeface="Arial" panose="020B0604020202020204" pitchFamily="34" charset="0"/>
                <a:ea typeface="Roboto" panose="02000000000000000000" pitchFamily="2" charset="0"/>
                <a:cs typeface="Arial" panose="020B0604020202020204" pitchFamily="34" charset="0"/>
              </a:defRPr>
            </a:lvl1pPr>
            <a:lvl2pPr>
              <a:defRPr>
                <a:latin typeface="Arial" panose="020B0604020202020204" pitchFamily="34" charset="0"/>
                <a:ea typeface="Roboto" panose="02000000000000000000" pitchFamily="2" charset="0"/>
                <a:cs typeface="Arial" panose="020B0604020202020204" pitchFamily="34" charset="0"/>
              </a:defRPr>
            </a:lvl2pPr>
            <a:lvl3pPr>
              <a:defRPr>
                <a:latin typeface="Arial" panose="020B0604020202020204" pitchFamily="34" charset="0"/>
                <a:ea typeface="Roboto" panose="02000000000000000000" pitchFamily="2" charset="0"/>
                <a:cs typeface="Arial" panose="020B0604020202020204" pitchFamily="34" charset="0"/>
              </a:defRPr>
            </a:lvl3pPr>
            <a:lvl4pPr>
              <a:defRPr>
                <a:latin typeface="Arial" panose="020B0604020202020204" pitchFamily="34" charset="0"/>
                <a:ea typeface="Roboto" panose="02000000000000000000" pitchFamily="2" charset="0"/>
                <a:cs typeface="Arial" panose="020B0604020202020204" pitchFamily="34" charset="0"/>
              </a:defRPr>
            </a:lvl4pPr>
            <a:lvl5pPr>
              <a:defRPr>
                <a:latin typeface="Arial" panose="020B0604020202020204" pitchFamily="34" charset="0"/>
                <a:ea typeface="Roboto" panose="02000000000000000000" pitchFamily="2" charset="0"/>
                <a:cs typeface="Arial" panose="020B0604020202020204" pitchFamily="34" charset="0"/>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Rectangle 7"/>
          <p:cNvSpPr/>
          <p:nvPr userDrawn="1"/>
        </p:nvSpPr>
        <p:spPr>
          <a:xfrm>
            <a:off x="1" y="1"/>
            <a:ext cx="5543550"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stretch>
            <a:fillRect/>
          </a:stretch>
        </p:blipFill>
        <p:spPr>
          <a:xfrm rot="2999759">
            <a:off x="1292068" y="-612610"/>
            <a:ext cx="5135041" cy="7002330"/>
          </a:xfrm>
          <a:prstGeom prst="rect">
            <a:avLst/>
          </a:prstGeom>
        </p:spPr>
      </p:pic>
      <p:pic>
        <p:nvPicPr>
          <p:cNvPr id="11" name="Picture 10"/>
          <p:cNvPicPr>
            <a:picLocks noChangeAspect="1"/>
          </p:cNvPicPr>
          <p:nvPr userDrawn="1"/>
        </p:nvPicPr>
        <p:blipFill>
          <a:blip r:embed="rId3"/>
          <a:stretch>
            <a:fillRect/>
          </a:stretch>
        </p:blipFill>
        <p:spPr>
          <a:xfrm>
            <a:off x="415055" y="4792776"/>
            <a:ext cx="1760572" cy="18422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D6A8B-B5C3-4437-A9DE-A8C2149171DD}" type="slidenum">
              <a:rPr lang="en-AU" smtClean="0"/>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10.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497" y="2236126"/>
            <a:ext cx="5622524" cy="1568450"/>
          </a:xfrm>
          <a:prstGeom prst="rect">
            <a:avLst/>
          </a:prstGeom>
          <a:noFill/>
        </p:spPr>
        <p:txBody>
          <a:bodyPr wrap="square" lIns="91440" tIns="45720" rIns="91440" bIns="45720" rtlCol="0" anchor="t">
            <a:spAutoFit/>
          </a:bodyPr>
          <a:lstStyle/>
          <a:p>
            <a:pPr algn="ctr"/>
            <a:r>
              <a:rPr lang="en-US" sz="4800" b="1" dirty="0">
                <a:latin typeface="Arial" panose="020B0604020202020204"/>
                <a:cs typeface="Arial" panose="020B0604020202020204"/>
              </a:rPr>
              <a:t>Custom Chatbots with LLMs</a:t>
            </a:r>
            <a:endParaRPr lang="en-US" sz="4800" b="1" dirty="0">
              <a:latin typeface="Arial" panose="020B0604020202020204"/>
              <a:cs typeface="Arial" panose="020B0604020202020204"/>
            </a:endParaRPr>
          </a:p>
        </p:txBody>
      </p:sp>
      <p:sp>
        <p:nvSpPr>
          <p:cNvPr id="3" name="TextBox 2"/>
          <p:cNvSpPr txBox="1"/>
          <p:nvPr/>
        </p:nvSpPr>
        <p:spPr>
          <a:xfrm>
            <a:off x="5574665" y="2562225"/>
            <a:ext cx="6617335" cy="3476625"/>
          </a:xfrm>
          <a:prstGeom prst="rect">
            <a:avLst/>
          </a:prstGeom>
          <a:noFill/>
        </p:spPr>
        <p:txBody>
          <a:bodyPr wrap="square" lIns="91440" tIns="45720" rIns="91440" bIns="45720" rtlCol="0" anchor="t">
            <a:spAutoFit/>
          </a:bodyPr>
          <a:lstStyle/>
          <a:p>
            <a:pPr algn="ctr" fontAlgn="base"/>
            <a:r>
              <a:rPr lang="en-US" sz="4000" dirty="0">
                <a:latin typeface="Arial" panose="020B0604020202020204" pitchFamily="34" charset="0"/>
                <a:cs typeface="Arial" panose="020B0604020202020204" pitchFamily="34" charset="0"/>
              </a:rPr>
              <a:t>Pink Pink</a:t>
            </a:r>
            <a:endParaRPr lang="en-US" sz="4000" dirty="0">
              <a:latin typeface="Arial" panose="020B0604020202020204" pitchFamily="34" charset="0"/>
              <a:cs typeface="Arial" panose="020B0604020202020204" pitchFamily="34" charset="0"/>
            </a:endParaRPr>
          </a:p>
          <a:p>
            <a:pPr algn="ctr" fontAlgn="base"/>
            <a:endParaRPr lang="en-US" sz="40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Yan Pan (z5484351)</a:t>
            </a:r>
            <a:endParaRPr lang="en-US" sz="28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Keyin Lin (z5440167)</a:t>
            </a:r>
            <a:endParaRPr lang="en-US" sz="28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Sifang Gao (z5471175)</a:t>
            </a:r>
            <a:endParaRPr lang="en-US" sz="2800" dirty="0">
              <a:latin typeface="Arial" panose="020B0604020202020204" pitchFamily="34" charset="0"/>
              <a:cs typeface="Arial" panose="020B0604020202020204" pitchFamily="34" charset="0"/>
            </a:endParaRPr>
          </a:p>
          <a:p>
            <a:pPr fontAlgn="base"/>
            <a:r>
              <a:rPr lang="en-US" sz="2800" dirty="0" err="1">
                <a:latin typeface="Arial" panose="020B0604020202020204" pitchFamily="34" charset="0"/>
                <a:cs typeface="Arial" panose="020B0604020202020204" pitchFamily="34" charset="0"/>
              </a:rPr>
              <a:t>Yiqing Yu</a:t>
            </a:r>
            <a:r>
              <a:rPr lang="en-US" sz="2800" dirty="0">
                <a:latin typeface="Arial" panose="020B0604020202020204" pitchFamily="34" charset="0"/>
                <a:cs typeface="Arial" panose="020B0604020202020204" pitchFamily="34" charset="0"/>
              </a:rPr>
              <a:t> (z5453538)</a:t>
            </a:r>
            <a:endParaRPr lang="en-US" sz="2800" dirty="0">
              <a:latin typeface="Arial" panose="020B0604020202020204" pitchFamily="34" charset="0"/>
              <a:cs typeface="Arial" panose="020B0604020202020204" pitchFamily="34" charset="0"/>
            </a:endParaRPr>
          </a:p>
          <a:p>
            <a:pPr fontAlgn="base"/>
            <a:r>
              <a:rPr lang="en-US" sz="2800" dirty="0">
                <a:latin typeface="Arial" panose="020B0604020202020204" pitchFamily="34" charset="0"/>
                <a:cs typeface="Arial" panose="020B0604020202020204" pitchFamily="34" charset="0"/>
              </a:rPr>
              <a:t>Jinyuan Fan (z5461665)</a:t>
            </a:r>
            <a:endParaRPr lang="en-US" sz="28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5897245" y="388620"/>
            <a:ext cx="5761990" cy="16998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Methods</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2"/>
              <a:buChar char="Ø"/>
            </a:pPr>
            <a:r>
              <a:rPr lang="en-AU" dirty="0"/>
              <a:t> </a:t>
            </a:r>
            <a:r>
              <a:rPr lang="en-US" sz="3200" dirty="0"/>
              <a:t>LLM</a:t>
            </a:r>
            <a:r>
              <a:rPr lang="en-US" sz="3200" dirty="0"/>
              <a:t> : Large Language Model</a:t>
            </a:r>
            <a:endParaRPr lang="en-US" sz="3200" dirty="0"/>
          </a:p>
          <a:p>
            <a:pPr>
              <a:buFont typeface="Wingdings" panose="05000000000000000000" pitchFamily="2" charset="2"/>
              <a:buChar char="Ø"/>
            </a:pPr>
            <a:r>
              <a:rPr lang="en-US" sz="3200" dirty="0"/>
              <a:t>VIT: Vision Transformer (original)</a:t>
            </a:r>
            <a:endParaRPr lang="en-US" sz="3200" dirty="0"/>
          </a:p>
          <a:p>
            <a:pPr marL="0" indent="0">
              <a:buNone/>
            </a:pPr>
            <a:endParaRPr lang="en-US" sz="2000" dirty="0">
              <a:sym typeface="+mn-ea"/>
            </a:endParaRPr>
          </a:p>
          <a:p>
            <a:pPr>
              <a:buFont typeface="Wingdings" panose="05000000000000000000" pitchFamily="2" charset="77"/>
              <a:buChar char="Ø"/>
            </a:pPr>
            <a:r>
              <a:rPr lang="en-AU" sz="3200" dirty="0">
                <a:sym typeface="+mn-ea"/>
              </a:rPr>
              <a:t>GPT-4omini</a:t>
            </a:r>
            <a:r>
              <a:rPr lang="en-US" altLang="en-AU" sz="3200" dirty="0">
                <a:sym typeface="+mn-ea"/>
              </a:rPr>
              <a:t>: Multimodal Large Language Model</a:t>
            </a:r>
            <a:endParaRPr lang="en-US" altLang="en-AU" sz="3200" dirty="0">
              <a:sym typeface="+mn-ea"/>
            </a:endParaRPr>
          </a:p>
          <a:p>
            <a:pPr marL="0" indent="0">
              <a:buFont typeface="Wingdings" panose="05000000000000000000" pitchFamily="2" charset="77"/>
              <a:buNone/>
            </a:pPr>
            <a:endParaRPr lang="en-US" altLang="en-AU" sz="3200" dirty="0">
              <a:sym typeface="+mn-ea"/>
            </a:endParaRPr>
          </a:p>
          <a:p>
            <a:pPr>
              <a:buFont typeface="Wingdings" panose="05000000000000000000" pitchFamily="2" charset="77"/>
              <a:buChar char="Ø"/>
            </a:pPr>
            <a:r>
              <a:rPr lang="en-US" altLang="zh-CN" sz="3200" dirty="0">
                <a:ea typeface="宋体" panose="02010600030101010101" pitchFamily="2" charset="-122"/>
                <a:sym typeface="+mn-ea"/>
              </a:rPr>
              <a:t>Blip: Bootstrapping Language-Image Pre-training</a:t>
            </a:r>
            <a:endParaRPr lang="en-US" altLang="zh-CN" sz="3200" dirty="0">
              <a:ea typeface="宋体" panose="02010600030101010101" pitchFamily="2" charset="-122"/>
              <a:sym typeface="+mn-ea"/>
            </a:endParaRPr>
          </a:p>
          <a:p>
            <a:pPr marL="0" indent="0">
              <a:buFont typeface="Wingdings" panose="05000000000000000000" pitchFamily="2" charset="77"/>
              <a:buNone/>
            </a:pPr>
            <a:endParaRPr lang="en-US" altLang="zh-CN" sz="3200" dirty="0">
              <a:ea typeface="宋体" panose="02010600030101010101" pitchFamily="2" charset="-122"/>
              <a:sym typeface="+mn-ea"/>
            </a:endParaRPr>
          </a:p>
          <a:p>
            <a:pPr>
              <a:buFont typeface="Wingdings" panose="05000000000000000000" pitchFamily="2" charset="77"/>
              <a:buChar char="Ø"/>
            </a:pPr>
            <a:r>
              <a:rPr lang="en-US" altLang="zh-CN" sz="3200" dirty="0">
                <a:ea typeface="宋体" panose="02010600030101010101" pitchFamily="2" charset="-122"/>
                <a:sym typeface="+mn-ea"/>
              </a:rPr>
              <a:t>Blip+GPT-4omini: Vision-Language Pre-training Models+ LLM</a:t>
            </a:r>
            <a:endParaRPr lang="en-US" altLang="zh-CN" sz="3200" dirty="0">
              <a:ea typeface="宋体" panose="02010600030101010101" pitchFamily="2" charset="-122"/>
              <a:sym typeface="+mn-ea"/>
            </a:endParaRPr>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Jinyuan Fan (z5461665)</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Methods</a:t>
            </a:r>
            <a:endParaRPr lang="en-AU" dirty="0"/>
          </a:p>
        </p:txBody>
      </p:sp>
      <p:sp>
        <p:nvSpPr>
          <p:cNvPr id="3" name="Content Placeholder 2"/>
          <p:cNvSpPr>
            <a:spLocks noGrp="1"/>
          </p:cNvSpPr>
          <p:nvPr>
            <p:ph idx="1"/>
          </p:nvPr>
        </p:nvSpPr>
        <p:spPr>
          <a:xfrm>
            <a:off x="119888" y="911225"/>
            <a:ext cx="11631168" cy="5035296"/>
          </a:xfrm>
        </p:spPr>
        <p:txBody>
          <a:bodyPr>
            <a:normAutofit/>
          </a:bodyPr>
          <a:lstStyle/>
          <a:p>
            <a:pPr>
              <a:buFont typeface="Wingdings" panose="05000000000000000000" pitchFamily="2" charset="2"/>
              <a:buChar char="Ø"/>
            </a:pPr>
            <a:r>
              <a:rPr lang="en-AU" dirty="0"/>
              <a:t> </a:t>
            </a:r>
            <a:r>
              <a:rPr lang="en-US" sz="3200" dirty="0"/>
              <a:t>CoT : chain of thought</a:t>
            </a:r>
            <a:endParaRPr lang="en-US" sz="3200" dirty="0"/>
          </a:p>
          <a:p>
            <a:pPr marL="0" indent="0">
              <a:buNone/>
            </a:pPr>
            <a:endParaRPr lang="en-US" sz="2000" dirty="0">
              <a:sym typeface="+mn-ea"/>
            </a:endParaRPr>
          </a:p>
          <a:p>
            <a:pPr marL="0" indent="0">
              <a:buNone/>
            </a:pPr>
            <a:endParaRPr lang="en-US" sz="2000" dirty="0">
              <a:sym typeface="+mn-ea"/>
            </a:endParaRPr>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Jinyuan Fan (z5461665)</a:t>
            </a:r>
            <a:endParaRPr lang="en-US" sz="1100" dirty="0">
              <a:latin typeface="Arial" panose="020B0604020202020204" pitchFamily="34" charset="0"/>
              <a:cs typeface="Arial" panose="020B0604020202020204" pitchFamily="34" charset="0"/>
            </a:endParaRPr>
          </a:p>
        </p:txBody>
      </p:sp>
      <p:sp>
        <p:nvSpPr>
          <p:cNvPr id="7" name="圆角矩形 6"/>
          <p:cNvSpPr/>
          <p:nvPr/>
        </p:nvSpPr>
        <p:spPr>
          <a:xfrm>
            <a:off x="2602230" y="1668284"/>
            <a:ext cx="1764123" cy="631903"/>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Image</a:t>
            </a:r>
            <a:r>
              <a:rPr kumimoji="1" lang="en-AU" altLang="zh-CN" sz="1400" dirty="0">
                <a:solidFill>
                  <a:schemeClr val="tx1"/>
                </a:solidFill>
              </a:rPr>
              <a:t> </a:t>
            </a:r>
            <a:r>
              <a:rPr kumimoji="1" lang="en-AU" altLang="zh-CN" sz="1600" dirty="0">
                <a:solidFill>
                  <a:schemeClr val="tx1"/>
                </a:solidFill>
              </a:rPr>
              <a:t>description</a:t>
            </a:r>
            <a:endParaRPr kumimoji="1" lang="zh-CN" altLang="en-US" sz="1400" dirty="0">
              <a:solidFill>
                <a:schemeClr val="tx1"/>
              </a:solidFill>
            </a:endParaRPr>
          </a:p>
        </p:txBody>
      </p:sp>
      <p:sp>
        <p:nvSpPr>
          <p:cNvPr id="8" name="圆角矩形 7"/>
          <p:cNvSpPr/>
          <p:nvPr/>
        </p:nvSpPr>
        <p:spPr>
          <a:xfrm>
            <a:off x="2602230" y="3788999"/>
            <a:ext cx="1661253" cy="631903"/>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Choices</a:t>
            </a:r>
            <a:endParaRPr kumimoji="1" lang="zh-CN" altLang="en-US" sz="1400" dirty="0">
              <a:solidFill>
                <a:schemeClr val="tx1"/>
              </a:solidFill>
            </a:endParaRPr>
          </a:p>
        </p:txBody>
      </p:sp>
      <p:sp>
        <p:nvSpPr>
          <p:cNvPr id="9" name="圆角矩形 8"/>
          <p:cNvSpPr/>
          <p:nvPr/>
        </p:nvSpPr>
        <p:spPr>
          <a:xfrm>
            <a:off x="2602227" y="4767364"/>
            <a:ext cx="1661253" cy="631903"/>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Hint</a:t>
            </a:r>
            <a:endParaRPr kumimoji="1" lang="zh-CN" altLang="en-US" sz="1400" dirty="0">
              <a:solidFill>
                <a:schemeClr val="tx1"/>
              </a:solidFill>
            </a:endParaRPr>
          </a:p>
        </p:txBody>
      </p:sp>
      <p:sp>
        <p:nvSpPr>
          <p:cNvPr id="10" name="圆角矩形 9"/>
          <p:cNvSpPr/>
          <p:nvPr/>
        </p:nvSpPr>
        <p:spPr>
          <a:xfrm>
            <a:off x="2602230" y="2810634"/>
            <a:ext cx="1661253" cy="631903"/>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Question</a:t>
            </a:r>
            <a:endParaRPr kumimoji="1" lang="zh-CN" altLang="en-US" sz="1400" dirty="0">
              <a:solidFill>
                <a:schemeClr val="tx1"/>
              </a:solidFill>
            </a:endParaRPr>
          </a:p>
        </p:txBody>
      </p:sp>
      <p:sp>
        <p:nvSpPr>
          <p:cNvPr id="11" name="圆角矩形 10"/>
          <p:cNvSpPr/>
          <p:nvPr/>
        </p:nvSpPr>
        <p:spPr>
          <a:xfrm>
            <a:off x="5284337" y="2780124"/>
            <a:ext cx="2161491" cy="1270487"/>
          </a:xfrm>
          <a:prstGeom prst="roundRect">
            <a:avLst/>
          </a:prstGeom>
          <a:solidFill>
            <a:srgbClr val="FFDC00">
              <a:alpha val="3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Please respond in the following JSON format exactly without any additional text only one answer</a:t>
            </a:r>
            <a:endParaRPr kumimoji="1" lang="zh-CN" altLang="en-US" sz="1600" dirty="0">
              <a:solidFill>
                <a:schemeClr val="tx1"/>
              </a:solidFill>
            </a:endParaRPr>
          </a:p>
        </p:txBody>
      </p:sp>
      <p:sp>
        <p:nvSpPr>
          <p:cNvPr id="12" name="圆角矩形 11"/>
          <p:cNvSpPr/>
          <p:nvPr/>
        </p:nvSpPr>
        <p:spPr>
          <a:xfrm>
            <a:off x="8145367" y="2300187"/>
            <a:ext cx="1584499" cy="555920"/>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Result</a:t>
            </a:r>
            <a:endParaRPr kumimoji="1" lang="zh-CN" altLang="en-US" sz="1400" dirty="0">
              <a:solidFill>
                <a:schemeClr val="tx1"/>
              </a:solidFill>
            </a:endParaRPr>
          </a:p>
        </p:txBody>
      </p:sp>
      <p:sp>
        <p:nvSpPr>
          <p:cNvPr id="13" name="圆角矩形 12"/>
          <p:cNvSpPr/>
          <p:nvPr/>
        </p:nvSpPr>
        <p:spPr>
          <a:xfrm>
            <a:off x="8356333" y="4050611"/>
            <a:ext cx="1625867" cy="555920"/>
          </a:xfrm>
          <a:prstGeom prst="roundRect">
            <a:avLst/>
          </a:prstGeom>
          <a:solidFill>
            <a:srgbClr val="FFDC00">
              <a:alpha val="2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1600" dirty="0">
                <a:solidFill>
                  <a:schemeClr val="tx1"/>
                </a:solidFill>
              </a:rPr>
              <a:t>Output</a:t>
            </a:r>
            <a:endParaRPr kumimoji="1" lang="zh-CN" altLang="en-US" sz="1400" dirty="0">
              <a:solidFill>
                <a:schemeClr val="tx1"/>
              </a:solidFill>
            </a:endParaRPr>
          </a:p>
        </p:txBody>
      </p:sp>
      <p:cxnSp>
        <p:nvCxnSpPr>
          <p:cNvPr id="15" name="直线箭头连接符 14"/>
          <p:cNvCxnSpPr>
            <a:stCxn id="7" idx="3"/>
          </p:cNvCxnSpPr>
          <p:nvPr/>
        </p:nvCxnSpPr>
        <p:spPr>
          <a:xfrm>
            <a:off x="4366353" y="1984236"/>
            <a:ext cx="917985" cy="117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p:cNvCxnSpPr>
            <a:stCxn id="10" idx="3"/>
            <a:endCxn id="11" idx="1"/>
          </p:cNvCxnSpPr>
          <p:nvPr/>
        </p:nvCxnSpPr>
        <p:spPr>
          <a:xfrm>
            <a:off x="4263483" y="3126586"/>
            <a:ext cx="1020854" cy="288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线箭头连接符 19"/>
          <p:cNvCxnSpPr>
            <a:stCxn id="8" idx="3"/>
          </p:cNvCxnSpPr>
          <p:nvPr/>
        </p:nvCxnSpPr>
        <p:spPr>
          <a:xfrm flipV="1">
            <a:off x="4263483" y="3758489"/>
            <a:ext cx="1020855" cy="34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线箭头连接符 21"/>
          <p:cNvCxnSpPr>
            <a:stCxn id="9" idx="3"/>
          </p:cNvCxnSpPr>
          <p:nvPr/>
        </p:nvCxnSpPr>
        <p:spPr>
          <a:xfrm flipV="1">
            <a:off x="4263480" y="3987275"/>
            <a:ext cx="1020855" cy="109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a:stCxn id="11" idx="3"/>
            <a:endCxn id="12" idx="1"/>
          </p:cNvCxnSpPr>
          <p:nvPr/>
        </p:nvCxnSpPr>
        <p:spPr>
          <a:xfrm flipV="1">
            <a:off x="7445828" y="2578147"/>
            <a:ext cx="699539" cy="837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a:stCxn id="11" idx="3"/>
            <a:endCxn id="13" idx="1"/>
          </p:cNvCxnSpPr>
          <p:nvPr/>
        </p:nvCxnSpPr>
        <p:spPr>
          <a:xfrm>
            <a:off x="7445828" y="3415368"/>
            <a:ext cx="910505" cy="913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41325" y="197485"/>
            <a:ext cx="10515600" cy="1325563"/>
          </a:xfrm>
        </p:spPr>
        <p:txBody>
          <a:bodyPr/>
          <a:p>
            <a:r>
              <a:rPr lang="en-US" altLang="zh-CN"/>
              <a:t>VIT</a:t>
            </a:r>
            <a:endParaRPr lang="en-US" altLang="zh-CN"/>
          </a:p>
        </p:txBody>
      </p:sp>
      <p:pic>
        <p:nvPicPr>
          <p:cNvPr id="5" name="内容占位符 4" descr="微信截图_20241108170149"/>
          <p:cNvPicPr>
            <a:picLocks noChangeAspect="1"/>
          </p:cNvPicPr>
          <p:nvPr>
            <p:ph idx="1"/>
          </p:nvPr>
        </p:nvPicPr>
        <p:blipFill>
          <a:blip r:embed="rId1"/>
          <a:stretch>
            <a:fillRect/>
          </a:stretch>
        </p:blipFill>
        <p:spPr>
          <a:xfrm>
            <a:off x="962025" y="1402715"/>
            <a:ext cx="10721975" cy="3837940"/>
          </a:xfrm>
          <a:prstGeom prst="rect">
            <a:avLst/>
          </a:prstGeom>
        </p:spPr>
      </p:pic>
      <p:sp>
        <p:nvSpPr>
          <p:cNvPr id="4" name="灯片编号占位符 3"/>
          <p:cNvSpPr>
            <a:spLocks noGrp="1"/>
          </p:cNvSpPr>
          <p:nvPr>
            <p:ph type="sldNum" sz="quarter" idx="12"/>
          </p:nvPr>
        </p:nvSpPr>
        <p:spPr/>
        <p:txBody>
          <a:bodyPr/>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Jinyuan Fan (z5461665)</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US" altLang="en-GB" dirty="0"/>
              <a:t>BLIP</a:t>
            </a:r>
            <a:endParaRPr lang="en-US" altLang="en-GB" dirty="0"/>
          </a:p>
        </p:txBody>
      </p:sp>
      <p:pic>
        <p:nvPicPr>
          <p:cNvPr id="5" name="内容占位符 4" descr="21eff79143bf1d7d013dc19b149326c6"/>
          <p:cNvPicPr>
            <a:picLocks noChangeAspect="1"/>
          </p:cNvPicPr>
          <p:nvPr>
            <p:ph idx="1"/>
          </p:nvPr>
        </p:nvPicPr>
        <p:blipFill>
          <a:blip r:embed="rId1"/>
          <a:stretch>
            <a:fillRect/>
          </a:stretch>
        </p:blipFill>
        <p:spPr>
          <a:xfrm>
            <a:off x="231775" y="1099820"/>
            <a:ext cx="11631295" cy="4785995"/>
          </a:xfrm>
          <a:prstGeom prst="rect">
            <a:avLst/>
          </a:prstGeom>
        </p:spPr>
      </p:pic>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Jinyuan Fan (z5461665)</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Results</a:t>
            </a:r>
            <a:endParaRPr lang="en-AU" dirty="0"/>
          </a:p>
        </p:txBody>
      </p:sp>
      <p:sp>
        <p:nvSpPr>
          <p:cNvPr id="3" name="Content Placeholder 2"/>
          <p:cNvSpPr>
            <a:spLocks noGrp="1"/>
          </p:cNvSpPr>
          <p:nvPr>
            <p:ph idx="1"/>
          </p:nvPr>
        </p:nvSpPr>
        <p:spPr>
          <a:xfrm>
            <a:off x="3202940" y="1270635"/>
            <a:ext cx="8660130" cy="3930650"/>
          </a:xfrm>
        </p:spPr>
        <p:txBody>
          <a:bodyPr>
            <a:normAutofit/>
          </a:bodyPr>
          <a:lstStyle/>
          <a:p>
            <a:pPr>
              <a:buFont typeface="Wingdings" panose="05000000000000000000" pitchFamily="2" charset="2"/>
              <a:buChar char="Ø"/>
            </a:pPr>
            <a:r>
              <a:rPr lang="en-US" altLang="en-AU" sz="2000" dirty="0"/>
              <a:t>VIT-GPT2: A bird that is flying in the air.</a:t>
            </a:r>
            <a:endParaRPr lang="en-US" altLang="en-AU" sz="2000" dirty="0"/>
          </a:p>
          <a:p>
            <a:pPr>
              <a:buFont typeface="Wingdings" panose="05000000000000000000" pitchFamily="2" charset="2"/>
              <a:buChar char="Ø"/>
            </a:pPr>
            <a:r>
              <a:rPr lang="en-US" altLang="en-AU" sz="2000" dirty="0"/>
              <a:t>BLIP: A bird with its wings spread.</a:t>
            </a:r>
            <a:r>
              <a:rPr lang="en-AU" sz="2000" dirty="0"/>
              <a:t> </a:t>
            </a:r>
            <a:endParaRPr lang="en-AU" sz="2000" dirty="0"/>
          </a:p>
          <a:p>
            <a:pPr>
              <a:buFont typeface="Wingdings" panose="05000000000000000000" pitchFamily="2" charset="2"/>
              <a:buChar char="Ø"/>
            </a:pPr>
            <a:r>
              <a:rPr lang="en-US" altLang="en-AU" sz="2000" dirty="0"/>
              <a:t>GPT-4omini: "The image depicts a graceful flamingo in mid-flight, showcasing its vibrant pink plumage. The bird is partially turned, with its long, slender legs elevated above the water's surface, creating a dynamic sense of movement. Its wings are spread wide, displaying a striking gradient of colors that range from soft pink at the base to darker tips. Water droplets are splashing around as the flamingo takes off or lands, adding to the serene yet active atmosphere of the scene. The background features a blurred, natural setting, likely a wetland area, which enhances the focus on the flamingo and emphasizes its elegant posture."</a:t>
            </a:r>
            <a:endParaRPr lang="en-US" altLang="en-AU" sz="2000"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Keyin Lin (z5440167)</a:t>
            </a:r>
            <a:endParaRPr lang="en-US" sz="1100" dirty="0">
              <a:latin typeface="Arial" panose="020B0604020202020204" pitchFamily="34" charset="0"/>
              <a:cs typeface="Arial" panose="020B0604020202020204" pitchFamily="34" charset="0"/>
            </a:endParaRPr>
          </a:p>
        </p:txBody>
      </p:sp>
      <p:pic>
        <p:nvPicPr>
          <p:cNvPr id="9" name="图片 8" descr="image"/>
          <p:cNvPicPr>
            <a:picLocks noChangeAspect="1"/>
          </p:cNvPicPr>
          <p:nvPr/>
        </p:nvPicPr>
        <p:blipFill>
          <a:blip r:embed="rId1"/>
          <a:stretch>
            <a:fillRect/>
          </a:stretch>
        </p:blipFill>
        <p:spPr>
          <a:xfrm>
            <a:off x="542925" y="1181100"/>
            <a:ext cx="2352040" cy="2352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Results</a:t>
            </a:r>
            <a:endParaRPr 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Keyin Lin (z5440167)</a:t>
            </a:r>
            <a:endParaRPr lang="en-US" sz="1100" dirty="0">
              <a:latin typeface="Arial" panose="020B0604020202020204" pitchFamily="34" charset="0"/>
              <a:cs typeface="Arial" panose="020B0604020202020204" pitchFamily="34" charset="0"/>
            </a:endParaRPr>
          </a:p>
        </p:txBody>
      </p:sp>
      <p:sp>
        <p:nvSpPr>
          <p:cNvPr id="5" name="文本框 4"/>
          <p:cNvSpPr txBox="1"/>
          <p:nvPr/>
        </p:nvSpPr>
        <p:spPr>
          <a:xfrm>
            <a:off x="1605915" y="2836545"/>
            <a:ext cx="8847455" cy="829945"/>
          </a:xfrm>
          <a:prstGeom prst="rect">
            <a:avLst/>
          </a:prstGeom>
        </p:spPr>
        <p:txBody>
          <a:bodyPr wrap="square">
            <a:spAutoFit/>
          </a:bodyPr>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Greta and Allie open their lunch boxes in the school cafeteria. Both of them could be happier with their lunches. Greta wanted broccoli in her lunch and Allie was hoping for tomatoes. Look at the images of their lunches. Then answer the question below.</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pic>
        <p:nvPicPr>
          <p:cNvPr id="8" name="图片 7" descr="image"/>
          <p:cNvPicPr>
            <a:picLocks noChangeAspect="1"/>
          </p:cNvPicPr>
          <p:nvPr/>
        </p:nvPicPr>
        <p:blipFill>
          <a:blip r:embed="rId1"/>
          <a:stretch>
            <a:fillRect/>
          </a:stretch>
        </p:blipFill>
        <p:spPr>
          <a:xfrm>
            <a:off x="2858770" y="507365"/>
            <a:ext cx="6210935" cy="2269490"/>
          </a:xfrm>
          <a:prstGeom prst="rect">
            <a:avLst/>
          </a:prstGeom>
        </p:spPr>
      </p:pic>
      <p:sp>
        <p:nvSpPr>
          <p:cNvPr id="10" name="文本框 9"/>
          <p:cNvSpPr txBox="1"/>
          <p:nvPr/>
        </p:nvSpPr>
        <p:spPr>
          <a:xfrm>
            <a:off x="2725420" y="3666490"/>
            <a:ext cx="6644640" cy="1099185"/>
          </a:xfrm>
          <a:prstGeom prst="rect">
            <a:avLst/>
          </a:prstGeom>
        </p:spPr>
        <p:txBody>
          <a:bodyPr wrap="square">
            <a:noAutofit/>
          </a:bodyPr>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What can Greta and Allie trade to each get what they want?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"Greta can trade her tomatoes for Allie's sandwich.",</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"Allie can trade her broccoli for Greta's oranges.",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"Allie can trade her almonds for Greta's tomatoes.",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indent="0" fontAlgn="auto">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"Greta can trade her tomatoes for Allie's broccoli.</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ts val="1425"/>
              </a:lnSpc>
            </a:pP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
        <p:nvSpPr>
          <p:cNvPr id="11" name="文本框 10"/>
          <p:cNvSpPr txBox="1"/>
          <p:nvPr/>
        </p:nvSpPr>
        <p:spPr>
          <a:xfrm>
            <a:off x="1543685" y="5039360"/>
            <a:ext cx="8681085" cy="456565"/>
          </a:xfrm>
          <a:prstGeom prst="rect">
            <a:avLst/>
          </a:prstGeom>
        </p:spPr>
        <p:txBody>
          <a:bodyPr wrap="square">
            <a:spAutoFit/>
          </a:bodyPr>
          <a:p>
            <a:pPr>
              <a:lnSpc>
                <a:spcPts val="1425"/>
              </a:lnSpc>
            </a:pPr>
            <a:r>
              <a:rPr lang="en-US" altLang="zh-CN" sz="1600" b="0">
                <a:solidFill>
                  <a:schemeClr val="accent5">
                    <a:lumMod val="50000"/>
                  </a:schemeClr>
                </a:solidFill>
                <a:latin typeface="Consolas" panose="020B0609020204030204"/>
                <a:ea typeface="Consolas" panose="020B0609020204030204"/>
              </a:rPr>
              <a:t>response</a:t>
            </a:r>
            <a:r>
              <a:rPr lang="zh-CN" altLang="en-US" sz="1600" b="0">
                <a:solidFill>
                  <a:schemeClr val="accent5">
                    <a:lumMod val="50000"/>
                  </a:schemeClr>
                </a:solidFill>
                <a:latin typeface="Consolas" panose="020B0609020204030204"/>
                <a:ea typeface="宋体" panose="02010600030101010101" pitchFamily="2" charset="-122"/>
              </a:rPr>
              <a:t>：</a:t>
            </a:r>
            <a:r>
              <a:rPr lang="en-US" altLang="zh-CN" sz="1600" b="0">
                <a:solidFill>
                  <a:schemeClr val="accent5">
                    <a:lumMod val="50000"/>
                  </a:schemeClr>
                </a:solidFill>
                <a:latin typeface="Consolas" panose="020B0609020204030204"/>
                <a:ea typeface="Consolas" panose="020B0609020204030204"/>
              </a:rPr>
              <a:t>"</a:t>
            </a:r>
            <a:r>
              <a:rPr lang="en-US" altLang="zh-CN" sz="1600" b="0">
                <a:solidFill>
                  <a:srgbClr val="C00000"/>
                </a:solidFill>
                <a:latin typeface="Consolas" panose="020B0609020204030204"/>
                <a:ea typeface="Consolas" panose="020B0609020204030204"/>
              </a:rPr>
              <a:t>The answer is</a:t>
            </a:r>
            <a:r>
              <a:rPr lang="en-US" altLang="zh-CN" sz="1600" b="0">
                <a:solidFill>
                  <a:schemeClr val="accent5">
                    <a:lumMod val="50000"/>
                  </a:schemeClr>
                </a:solidFill>
                <a:latin typeface="Consolas" panose="020B0609020204030204"/>
                <a:ea typeface="Consolas" panose="020B0609020204030204"/>
              </a:rPr>
              <a:t> D for answer index 3, </a:t>
            </a:r>
            <a:r>
              <a:rPr lang="en-US" altLang="zh-CN" sz="1600" b="0">
                <a:solidFill>
                  <a:srgbClr val="C00000"/>
                </a:solidFill>
                <a:latin typeface="Consolas" panose="020B0609020204030204"/>
                <a:ea typeface="Consolas" panose="020B0609020204030204"/>
              </a:rPr>
              <a:t>because</a:t>
            </a:r>
            <a:r>
              <a:rPr lang="en-US" altLang="zh-CN" sz="1600" b="0">
                <a:solidFill>
                  <a:schemeClr val="accent5">
                    <a:lumMod val="50000"/>
                  </a:schemeClr>
                </a:solidFill>
                <a:latin typeface="Consolas" panose="020B0609020204030204"/>
                <a:ea typeface="Consolas" panose="020B0609020204030204"/>
              </a:rPr>
              <a:t> Greta wants broccoli which she can get by trading her tomatoes to Allie, who wants tomatoes."</a:t>
            </a:r>
            <a:endParaRPr lang="en-US" altLang="zh-CN" sz="1600" b="0">
              <a:solidFill>
                <a:schemeClr val="accent5">
                  <a:lumMod val="50000"/>
                </a:schemeClr>
              </a:solidFill>
              <a:latin typeface="Consolas" panose="020B0609020204030204"/>
              <a:ea typeface="Consolas" panose="020B0609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Results</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2"/>
              <a:buChar char="Ø"/>
            </a:pPr>
            <a:r>
              <a:rPr lang="en-AU" dirty="0"/>
              <a:t> </a:t>
            </a:r>
            <a:r>
              <a:rPr lang="en-US" altLang="en-AU" dirty="0"/>
              <a:t>Accuracy rate: Whether the results are correct or not</a:t>
            </a:r>
            <a:endParaRPr lang="en-US" altLang="en-AU" dirty="0"/>
          </a:p>
          <a:p>
            <a:pPr lvl="1">
              <a:buFont typeface="Wingdings" panose="05000000000000000000" pitchFamily="2" charset="2"/>
              <a:buChar char="Ø"/>
            </a:pPr>
            <a:endParaRPr lang="en-US" altLang="en-AU" sz="1710" dirty="0"/>
          </a:p>
          <a:p>
            <a:pPr lvl="1">
              <a:buFont typeface="Wingdings" panose="05000000000000000000" pitchFamily="2" charset="2"/>
              <a:buChar char="Ø"/>
            </a:pPr>
            <a:r>
              <a:rPr lang="en-US" altLang="en-AU" sz="1710" dirty="0"/>
              <a:t>NAT = natural science, SOC = social science, LAN = language science,</a:t>
            </a:r>
            <a:endParaRPr lang="en-US" altLang="en-AU" sz="1710" dirty="0"/>
          </a:p>
          <a:p>
            <a:pPr lvl="1">
              <a:buFont typeface="Wingdings" panose="05000000000000000000" pitchFamily="2" charset="2"/>
              <a:buChar char="Ø"/>
            </a:pPr>
            <a:r>
              <a:rPr lang="en-US" altLang="en-AU" sz="1710" dirty="0"/>
              <a:t>TXT = text context, IMG = image context, NO = no context, </a:t>
            </a:r>
            <a:endParaRPr lang="en-US" altLang="en-AU" sz="1710" dirty="0"/>
          </a:p>
          <a:p>
            <a:pPr lvl="1">
              <a:buFont typeface="Wingdings" panose="05000000000000000000" pitchFamily="2" charset="2"/>
              <a:buChar char="Ø"/>
            </a:pPr>
            <a:r>
              <a:rPr lang="en-US" altLang="en-AU" sz="1710" dirty="0"/>
              <a:t>G1-6 = grades 1-6, G7-12 = grades 7-12</a:t>
            </a:r>
            <a:endParaRPr lang="en-US" altLang="en-AU" sz="1710"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Keyin Lin (z5440167)</a:t>
            </a:r>
            <a:endParaRPr lang="en-US" sz="1100" dirty="0">
              <a:latin typeface="Arial" panose="020B0604020202020204" pitchFamily="34" charset="0"/>
              <a:cs typeface="Arial" panose="020B0604020202020204" pitchFamily="34" charset="0"/>
            </a:endParaRPr>
          </a:p>
        </p:txBody>
      </p:sp>
      <p:graphicFrame>
        <p:nvGraphicFramePr>
          <p:cNvPr id="7" name="表格 6"/>
          <p:cNvGraphicFramePr>
            <a:graphicFrameLocks noGrp="1"/>
          </p:cNvGraphicFramePr>
          <p:nvPr/>
        </p:nvGraphicFramePr>
        <p:xfrm>
          <a:off x="555404" y="2980016"/>
          <a:ext cx="11081385" cy="1584325"/>
        </p:xfrm>
        <a:graphic>
          <a:graphicData uri="http://schemas.openxmlformats.org/drawingml/2006/table">
            <a:tbl>
              <a:tblPr firstRow="1" bandRow="1">
                <a:tableStyleId>{91EBBBCC-DAD2-459C-BE2E-F6DE35CF9A28}</a:tableStyleId>
              </a:tblPr>
              <a:tblGrid>
                <a:gridCol w="1128602"/>
                <a:gridCol w="1128602"/>
                <a:gridCol w="980454"/>
                <a:gridCol w="980454"/>
                <a:gridCol w="980440"/>
                <a:gridCol w="980468"/>
                <a:gridCol w="980454"/>
                <a:gridCol w="980454"/>
                <a:gridCol w="980454"/>
                <a:gridCol w="980454"/>
                <a:gridCol w="980454"/>
              </a:tblGrid>
              <a:tr h="396240">
                <a:tc>
                  <a:txBody>
                    <a:bodyPr/>
                    <a:p>
                      <a:pPr algn="ctr"/>
                      <a:r>
                        <a:rPr lang="en-US" altLang="zh-CN" dirty="0">
                          <a:solidFill>
                            <a:schemeClr val="tx1"/>
                          </a:solidFill>
                        </a:rPr>
                        <a:t>VLP</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US" altLang="zh-CN" dirty="0">
                          <a:solidFill>
                            <a:schemeClr val="tx1"/>
                          </a:solidFill>
                        </a:rPr>
                        <a:t>LLM</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NAT</a:t>
                      </a:r>
                      <a:endParaRPr lang="zh-CN" altLang="en-US"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SOC</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LAN</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TXT</a:t>
                      </a:r>
                      <a:endParaRPr lang="zh-CN" altLang="en-US" dirty="0">
                        <a:solidFill>
                          <a:schemeClr val="tx1"/>
                        </a:solidFill>
                      </a:endParaRPr>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IMG</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NO</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G1-6</a:t>
                      </a:r>
                      <a:endParaRPr lang="zh-CN" altLang="en-US" dirty="0">
                        <a:solidFill>
                          <a:schemeClr val="tx1"/>
                        </a:solidFill>
                      </a:endParaRPr>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G7-12</a:t>
                      </a:r>
                      <a:endParaRPr lang="zh-CN" altLang="en-US" dirty="0">
                        <a:solidFill>
                          <a:schemeClr val="tx1"/>
                        </a:solidFill>
                      </a:endParaRPr>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r>
                        <a:rPr lang="en-AU" altLang="zh-CN" dirty="0">
                          <a:solidFill>
                            <a:schemeClr val="tx1"/>
                          </a:solidFill>
                        </a:rPr>
                        <a:t>Avg</a:t>
                      </a:r>
                      <a:endParaRPr lang="zh-CN" altLang="en-US" dirty="0">
                        <a:solidFill>
                          <a:schemeClr val="tx1"/>
                        </a:solidFill>
                      </a:endParaRPr>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6000">
                <a:tc>
                  <a:txBody>
                    <a:bodyPr/>
                    <a:p>
                      <a:pPr algn="ctr"/>
                      <a:r>
                        <a:rPr lang="en-AU" altLang="zh-CN" sz="1650" b="1" i="0" baseline="0" dirty="0"/>
                        <a:t>VIT</a:t>
                      </a:r>
                      <a:r>
                        <a:rPr lang="en-US" altLang="en-AU" sz="1650" b="1" i="0" baseline="0" dirty="0"/>
                        <a:t>-</a:t>
                      </a:r>
                      <a:r>
                        <a:rPr lang="en-AU" altLang="zh-CN" sz="1650" b="1" i="0" baseline="0" dirty="0"/>
                        <a:t>GPT2</a:t>
                      </a:r>
                      <a:endParaRPr lang="zh-CN" altLang="en-US" sz="1650" b="1" i="0" baseline="0"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AU" altLang="zh-CN" sz="1650" b="1" i="0" baseline="0" dirty="0"/>
                        <a:t>GPT</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79.36</a:t>
                      </a:r>
                      <a:endParaRPr lang="zh-CN" altLang="en-US" dirty="0"/>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73.90</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85.73</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76.74</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70.20</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88.78</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82.05</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75.94</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79.86</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6000">
                <a:tc>
                  <a:txBody>
                    <a:bodyPr/>
                    <a:p>
                      <a:pPr algn="ctr"/>
                      <a:r>
                        <a:rPr lang="en-AU" altLang="zh-CN" sz="1650" b="1" i="0" baseline="0" dirty="0"/>
                        <a:t>BLIP</a:t>
                      </a:r>
                      <a:endParaRPr lang="zh-CN" altLang="en-US" sz="1650" b="1" i="0" baseline="0"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AU" altLang="zh-CN" sz="1650" b="1" i="0" baseline="0" dirty="0"/>
                        <a:t>GPT</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81.44</a:t>
                      </a:r>
                      <a:endParaRPr lang="zh-CN" altLang="en-US" dirty="0"/>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75.14</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86.55</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79.33</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72.88</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89.27</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84.58</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75.81</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81.44</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6000">
                <a:tc>
                  <a:txBody>
                    <a:bodyPr/>
                    <a:p>
                      <a:pPr algn="ctr"/>
                      <a:r>
                        <a:rPr lang="en-AU" altLang="zh-CN" sz="1650" b="1" i="0" baseline="0" dirty="0"/>
                        <a:t>GPT</a:t>
                      </a:r>
                      <a:endParaRPr lang="zh-CN" altLang="en-US" sz="1650" b="1" i="0" baseline="0"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AU" altLang="zh-CN" sz="1650" b="1" i="0" baseline="0" dirty="0"/>
                        <a:t>GPT</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82.46</a:t>
                      </a:r>
                      <a:endParaRPr lang="zh-CN" altLang="en-US" dirty="0"/>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79.64</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86.36</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78.79</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76.95</a:t>
                      </a:r>
                      <a:endParaRPr lang="zh-CN" altLang="en-US"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88.78</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86.67</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76.07</a:t>
                      </a:r>
                      <a:endParaRPr lang="zh-CN" altLang="en-US" dirty="0"/>
                    </a:p>
                  </a:txBody>
                  <a:tcPr anchor="ctr">
                    <a:lnL w="9525" cap="flat" cmpd="sng" algn="ctr">
                      <a:noFill/>
                      <a:prstDash val="solid"/>
                      <a:round/>
                      <a:headEnd type="none" w="med" len="med"/>
                      <a:tailEnd type="none" w="med" len="med"/>
                    </a:lnL>
                    <a:lnR w="9525" cap="flat" cmpd="sng" algn="ctr">
                      <a:solidFill>
                        <a:schemeClr val="tx1"/>
                      </a:solidFill>
                      <a:prstDash val="lgDash"/>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p>
                      <a:pPr algn="ctr"/>
                      <a:r>
                        <a:rPr lang="en-US" altLang="zh-CN" dirty="0"/>
                        <a:t>82.88</a:t>
                      </a:r>
                      <a:endParaRPr lang="zh-CN" altLang="en-US" dirty="0"/>
                    </a:p>
                  </a:txBody>
                  <a:tcPr anchor="ctr">
                    <a:lnL w="9525" cap="flat" cmpd="sng" algn="ctr">
                      <a:solidFill>
                        <a:schemeClr val="tx1"/>
                      </a:solidFill>
                      <a:prstDash val="lgDash"/>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Results</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2"/>
              <a:buChar char="Ø"/>
            </a:pPr>
            <a:r>
              <a:rPr lang="en-US" altLang="en-AU" dirty="0"/>
              <a:t> BLEU-1: single-word</a:t>
            </a:r>
            <a:endParaRPr lang="en-US" altLang="en-AU" dirty="0"/>
          </a:p>
          <a:p>
            <a:pPr>
              <a:buFont typeface="Wingdings" panose="05000000000000000000" pitchFamily="2" charset="2"/>
              <a:buChar char="Ø"/>
            </a:pPr>
            <a:r>
              <a:rPr lang="en-US" altLang="en-AU" dirty="0">
                <a:sym typeface="+mn-ea"/>
              </a:rPr>
              <a:t> </a:t>
            </a:r>
            <a:r>
              <a:rPr lang="en-AU" altLang="zh-CN" dirty="0">
                <a:sym typeface="+mn-ea"/>
              </a:rPr>
              <a:t>BLEU-</a:t>
            </a:r>
            <a:r>
              <a:rPr lang="en-US" altLang="en-AU" dirty="0">
                <a:sym typeface="+mn-ea"/>
              </a:rPr>
              <a:t>4: multi-word combinations</a:t>
            </a:r>
            <a:endParaRPr lang="en-US" altLang="en-AU" dirty="0">
              <a:sym typeface="+mn-ea"/>
            </a:endParaRPr>
          </a:p>
          <a:p>
            <a:pPr>
              <a:buFont typeface="Wingdings" panose="05000000000000000000" pitchFamily="2" charset="2"/>
              <a:buChar char="Ø"/>
            </a:pPr>
            <a:r>
              <a:rPr lang="en-US" altLang="en-AU" dirty="0">
                <a:sym typeface="+mn-ea"/>
              </a:rPr>
              <a:t> </a:t>
            </a:r>
            <a:r>
              <a:rPr lang="en-AU" altLang="zh-CN" dirty="0">
                <a:sym typeface="+mn-ea"/>
              </a:rPr>
              <a:t>ROUGE-L</a:t>
            </a:r>
            <a:r>
              <a:rPr lang="en-US" altLang="en-AU" dirty="0">
                <a:sym typeface="+mn-ea"/>
              </a:rPr>
              <a:t>: the longest common subsequence (LCS)</a:t>
            </a:r>
            <a:endParaRPr lang="en-US" altLang="en-AU" dirty="0">
              <a:sym typeface="+mn-ea"/>
            </a:endParaRPr>
          </a:p>
          <a:p>
            <a:pPr>
              <a:buFont typeface="Wingdings" panose="05000000000000000000" pitchFamily="2" charset="2"/>
              <a:buChar char="Ø"/>
            </a:pPr>
            <a:r>
              <a:rPr lang="zh-CN" altLang="en-US" baseline="0" dirty="0">
                <a:solidFill>
                  <a:schemeClr val="tx1"/>
                </a:solidFill>
                <a:sym typeface="+mn-ea"/>
              </a:rPr>
              <a:t> </a:t>
            </a:r>
            <a:r>
              <a:rPr lang="en-AU" altLang="zh-CN" dirty="0">
                <a:sym typeface="+mn-ea"/>
              </a:rPr>
              <a:t>Similarity</a:t>
            </a:r>
            <a:r>
              <a:rPr lang="en-US" altLang="en-AU" dirty="0">
                <a:sym typeface="+mn-ea"/>
              </a:rPr>
              <a:t>: overall similarity(cosine similarity)</a:t>
            </a:r>
            <a:endParaRPr lang="en-US" altLang="en-AU" dirty="0">
              <a:sym typeface="+mn-ea"/>
            </a:endParaRPr>
          </a:p>
          <a:p>
            <a:pPr>
              <a:buFont typeface="Wingdings" panose="05000000000000000000" pitchFamily="2" charset="2"/>
              <a:buChar char="Ø"/>
            </a:pPr>
            <a:endParaRPr lang="en-US" altLang="en-AU" dirty="0"/>
          </a:p>
          <a:p>
            <a:pPr>
              <a:buFont typeface="Wingdings" panose="05000000000000000000" pitchFamily="2" charset="2"/>
              <a:buChar char="Ø"/>
            </a:pPr>
            <a:endParaRPr lang="en-US" alt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Keyin Lin (z5440167)</a:t>
            </a:r>
            <a:endParaRPr lang="en-US" sz="1100" dirty="0">
              <a:latin typeface="Arial" panose="020B0604020202020204" pitchFamily="34" charset="0"/>
              <a:cs typeface="Arial" panose="020B0604020202020204" pitchFamily="34" charset="0"/>
            </a:endParaRPr>
          </a:p>
        </p:txBody>
      </p:sp>
      <p:graphicFrame>
        <p:nvGraphicFramePr>
          <p:cNvPr id="10" name="表格 9"/>
          <p:cNvGraphicFramePr>
            <a:graphicFrameLocks noGrp="1"/>
          </p:cNvGraphicFramePr>
          <p:nvPr/>
        </p:nvGraphicFramePr>
        <p:xfrm>
          <a:off x="1780806" y="3710642"/>
          <a:ext cx="7794668" cy="1478280"/>
        </p:xfrm>
        <a:graphic>
          <a:graphicData uri="http://schemas.openxmlformats.org/drawingml/2006/table">
            <a:tbl>
              <a:tblPr firstRow="1" bandRow="1">
                <a:tableStyleId>{5C22544A-7EE6-4342-B048-85BDC9FD1C3A}</a:tableStyleId>
              </a:tblPr>
              <a:tblGrid>
                <a:gridCol w="1188000"/>
                <a:gridCol w="1188000"/>
                <a:gridCol w="1354667"/>
                <a:gridCol w="1354667"/>
                <a:gridCol w="1354667"/>
                <a:gridCol w="1354667"/>
              </a:tblGrid>
              <a:tr h="370840">
                <a:tc>
                  <a:txBody>
                    <a:bodyPr/>
                    <a:p>
                      <a:pPr algn="ctr"/>
                      <a:r>
                        <a:rPr lang="en-US" altLang="zh-CN" dirty="0">
                          <a:solidFill>
                            <a:schemeClr val="tx1"/>
                          </a:solidFill>
                        </a:rPr>
                        <a:t>VLP</a:t>
                      </a:r>
                      <a:endParaRPr lang="zh-CN" altLang="en-US"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US" altLang="zh-CN" dirty="0">
                          <a:solidFill>
                            <a:schemeClr val="tx1"/>
                          </a:solidFill>
                        </a:rPr>
                        <a:t>LLM</a:t>
                      </a:r>
                      <a:endParaRPr lang="zh-CN" altLang="en-US" dirty="0">
                        <a:solidFill>
                          <a:schemeClr val="tx1"/>
                        </a:solidFill>
                      </a:endParaRPr>
                    </a:p>
                  </a:txBody>
                  <a:tcPr anchor="ctr">
                    <a:lnL w="1905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baseline="0" dirty="0">
                          <a:solidFill>
                            <a:schemeClr val="tx1"/>
                          </a:solidFill>
                        </a:rPr>
                        <a:t>BLEU-1</a:t>
                      </a:r>
                      <a:endParaRPr lang="zh-CN" altLang="en-US" baseline="0" dirty="0">
                        <a:solidFill>
                          <a:schemeClr val="tx1"/>
                        </a:solidFill>
                      </a:endParaRPr>
                    </a:p>
                  </a:txBody>
                  <a:tcPr anchor="ctr">
                    <a:lnL w="952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AU" altLang="zh-CN" baseline="0" dirty="0">
                          <a:solidFill>
                            <a:schemeClr val="tx1"/>
                          </a:solidFill>
                        </a:rPr>
                        <a:t>BLEU-</a:t>
                      </a:r>
                      <a:r>
                        <a:rPr lang="en-US" altLang="en-AU" baseline="0" dirty="0">
                          <a:solidFill>
                            <a:schemeClr val="tx1"/>
                          </a:solidFill>
                        </a:rPr>
                        <a:t>4</a:t>
                      </a:r>
                      <a:endParaRPr lang="en-US" altLang="en-AU" baseline="0" dirty="0">
                        <a:solidFill>
                          <a:schemeClr val="tx1"/>
                        </a:solidFill>
                      </a:endParaRPr>
                    </a:p>
                  </a:txBody>
                  <a:tcPr anchor="ct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baseline="0" dirty="0">
                          <a:solidFill>
                            <a:schemeClr val="tx1"/>
                          </a:solidFill>
                        </a:rPr>
                        <a:t>ROUGE-L</a:t>
                      </a:r>
                      <a:endParaRPr lang="zh-CN" altLang="en-US" baseline="0" dirty="0">
                        <a:solidFill>
                          <a:schemeClr val="tx1"/>
                        </a:solidFill>
                      </a:endParaRPr>
                    </a:p>
                  </a:txBody>
                  <a:tcPr anchor="ct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baseline="0" dirty="0">
                          <a:solidFill>
                            <a:schemeClr val="tx1"/>
                          </a:solidFill>
                        </a:rPr>
                        <a:t>Similarity</a:t>
                      </a:r>
                      <a:endParaRPr lang="zh-CN" altLang="en-US" baseline="0" dirty="0">
                        <a:solidFill>
                          <a:schemeClr val="tx1"/>
                        </a:solidFill>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370840">
                <a:tc>
                  <a:txBody>
                    <a:bodyPr/>
                    <a:p>
                      <a:pPr algn="ctr"/>
                      <a:r>
                        <a:rPr lang="en-AU" altLang="zh-CN" sz="1650" b="1" i="0" baseline="0" dirty="0"/>
                        <a:t>VIT</a:t>
                      </a:r>
                      <a:r>
                        <a:rPr lang="en-US" altLang="en-AU" sz="1650" b="1" i="0" baseline="0" dirty="0"/>
                        <a:t>-</a:t>
                      </a:r>
                      <a:r>
                        <a:rPr lang="en-AU" altLang="zh-CN" sz="1650" b="1" i="0" baseline="0" dirty="0"/>
                        <a:t>GPT2</a:t>
                      </a:r>
                      <a:endParaRPr lang="zh-CN" altLang="en-US" sz="1650" b="1" i="0" baseline="0" dirty="0"/>
                    </a:p>
                  </a:txBody>
                  <a:tcPr anchor="ctr">
                    <a:lnL w="190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sz="1650" b="1" i="0" baseline="0" dirty="0"/>
                        <a:t>GPT</a:t>
                      </a:r>
                      <a:endParaRPr lang="zh-CN" altLang="en-US" sz="1650" b="1" i="0" baseline="0" dirty="0"/>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US" altLang="zh-CN" dirty="0"/>
                        <a:t>0.062</a:t>
                      </a:r>
                      <a:endParaRPr lang="zh-CN" altLang="en-US" dirty="0"/>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0.026</a:t>
                      </a:r>
                      <a:endParaRPr lang="zh-CN" altLang="en-US" dirty="0"/>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0.233</a:t>
                      </a:r>
                      <a:endParaRPr lang="zh-CN" altLang="en-US" dirty="0"/>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0.485</a:t>
                      </a:r>
                      <a:endParaRPr lang="zh-CN" altLang="en-US" dirty="0"/>
                    </a:p>
                  </a:txBody>
                  <a:tcPr anchor="ctr">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370840">
                <a:tc>
                  <a:txBody>
                    <a:bodyPr/>
                    <a:p>
                      <a:pPr algn="ctr"/>
                      <a:r>
                        <a:rPr lang="en-AU" altLang="zh-CN" sz="1650" b="1" i="0" baseline="0" dirty="0"/>
                        <a:t>BLIP</a:t>
                      </a:r>
                      <a:endParaRPr lang="zh-CN" altLang="en-US" sz="1650" b="1" i="0" baseline="0" dirty="0"/>
                    </a:p>
                  </a:txBody>
                  <a:tcPr anchor="ctr">
                    <a:lnL w="190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sz="1650" b="1" i="0" baseline="0" dirty="0"/>
                        <a:t>GPT</a:t>
                      </a:r>
                      <a:endParaRPr lang="zh-CN" altLang="en-US" sz="1650" b="1" i="0" baseline="0" dirty="0"/>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0.064</a:t>
                      </a:r>
                      <a:endParaRPr lang="zh-CN" altLang="en-US" dirty="0"/>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US" altLang="zh-CN" dirty="0"/>
                        <a:t>0.028</a:t>
                      </a:r>
                      <a:endParaRPr lang="zh-CN" altLang="en-US" dirty="0"/>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US" altLang="zh-CN" dirty="0"/>
                        <a:t>0.234</a:t>
                      </a:r>
                      <a:endParaRPr lang="zh-CN" altLang="en-US" dirty="0"/>
                    </a:p>
                  </a:txBody>
                  <a:tcPr anchor="ct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p>
                      <a:pPr algn="ctr"/>
                      <a:r>
                        <a:rPr lang="en-US" altLang="zh-CN" dirty="0"/>
                        <a:t>0.480</a:t>
                      </a:r>
                      <a:endParaRPr lang="zh-CN" altLang="en-US" dirty="0"/>
                    </a:p>
                  </a:txBody>
                  <a:tcPr anchor="ctr">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r>
              <a:tr h="0">
                <a:tc>
                  <a:txBody>
                    <a:bodyPr/>
                    <a:p>
                      <a:pPr algn="ctr"/>
                      <a:r>
                        <a:rPr lang="en-AU" altLang="zh-CN" sz="1650" b="1" i="0" baseline="0" dirty="0"/>
                        <a:t>GPT</a:t>
                      </a:r>
                      <a:endParaRPr lang="zh-CN" altLang="en-US" sz="1650" b="1" i="0" baseline="0" dirty="0"/>
                    </a:p>
                  </a:txBody>
                  <a:tcPr anchor="ctr">
                    <a:lnL w="190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p>
                      <a:pPr algn="ctr"/>
                      <a:r>
                        <a:rPr lang="en-AU" altLang="zh-CN" sz="1650" b="1" i="0" baseline="0" dirty="0"/>
                        <a:t>GPT</a:t>
                      </a:r>
                      <a:endParaRPr lang="zh-CN" altLang="en-US" sz="1650" b="1" i="0" baseline="0" dirty="0"/>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0.066</a:t>
                      </a:r>
                      <a:endParaRPr lang="zh-CN" altLang="en-US" dirty="0"/>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0.026</a:t>
                      </a:r>
                      <a:endParaRPr lang="zh-CN" altLang="en-US" dirty="0"/>
                    </a:p>
                  </a:txBody>
                  <a:tcPr anchor="ct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0.232</a:t>
                      </a:r>
                      <a:endParaRPr lang="zh-CN" altLang="en-US" dirty="0"/>
                    </a:p>
                  </a:txBody>
                  <a:tcPr anchor="ct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p>
                      <a:pPr algn="ctr"/>
                      <a:r>
                        <a:rPr lang="en-AU" altLang="zh-CN" dirty="0"/>
                        <a:t>0.479</a:t>
                      </a:r>
                      <a:endParaRPr lang="zh-CN" altLang="en-US" dirty="0"/>
                    </a:p>
                  </a:txBody>
                  <a:tcPr anchor="ctr">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Discussion</a:t>
            </a:r>
            <a:endParaRPr lang="en-AU" dirty="0"/>
          </a:p>
        </p:txBody>
      </p:sp>
      <p:sp>
        <p:nvSpPr>
          <p:cNvPr id="3" name="Content Placeholder 2"/>
          <p:cNvSpPr>
            <a:spLocks noGrp="1" noRot="1" noMove="1" noResize="1" noEditPoints="1" noAdjustHandles="1" noChangeArrowheads="1" noChangeShapeType="1"/>
          </p:cNvSpPr>
          <p:nvPr>
            <p:ph idx="1"/>
          </p:nvPr>
        </p:nvSpPr>
        <p:spPr>
          <a:xfrm>
            <a:off x="231648" y="975360"/>
            <a:ext cx="11631168" cy="5035296"/>
          </a:xfrm>
        </p:spPr>
        <p:txBody>
          <a:bodyPr>
            <a:normAutofit/>
          </a:bodyPr>
          <a:lstStyle/>
          <a:p>
            <a:pPr>
              <a:buFont typeface="Wingdings" panose="05000000000000000000" pitchFamily="2" charset="2"/>
              <a:buChar char="Ø"/>
            </a:pPr>
            <a:r>
              <a:rPr lang="en-US" altLang="en-AU" dirty="0"/>
              <a:t> </a:t>
            </a:r>
            <a:r>
              <a:rPr dirty="0">
                <a:ea typeface="宋体" panose="02010600030101010101" pitchFamily="2" charset="-122"/>
              </a:rPr>
              <a:t>Advantages: High accuracy, clear answers</a:t>
            </a:r>
            <a:r>
              <a:rPr lang="en-US" altLang="zh-CN" dirty="0">
                <a:ea typeface="宋体" panose="02010600030101010101" pitchFamily="2" charset="-122"/>
              </a:rPr>
              <a:t> </a:t>
            </a:r>
            <a:endParaRPr lang="en-US" altLang="zh-CN" dirty="0">
              <a:ea typeface="宋体" panose="02010600030101010101" pitchFamily="2" charset="-122"/>
            </a:endParaRPr>
          </a:p>
          <a:p>
            <a:pPr>
              <a:buFont typeface="Wingdings" panose="05000000000000000000" pitchFamily="2" charset="2"/>
              <a:buChar char="Ø"/>
            </a:pPr>
            <a:endParaRPr lang="en-US" altLang="zh-CN" dirty="0">
              <a:ea typeface="宋体" panose="02010600030101010101" pitchFamily="2" charset="-122"/>
            </a:endParaRPr>
          </a:p>
          <a:p>
            <a:pPr>
              <a:buFont typeface="Wingdings" panose="05000000000000000000" pitchFamily="2" charset="2"/>
              <a:buChar char="Ø"/>
            </a:pPr>
            <a:r>
              <a:rPr lang="en-US" dirty="0"/>
              <a:t> </a:t>
            </a:r>
            <a:r>
              <a:rPr dirty="0"/>
              <a:t>Drawbacks: Low similarity, not highly varied</a:t>
            </a:r>
            <a:endParaRPr dirty="0"/>
          </a:p>
          <a:p>
            <a:pPr>
              <a:buFont typeface="Wingdings" panose="05000000000000000000" pitchFamily="2" charset="2"/>
              <a:buChar char="Ø"/>
            </a:pPr>
            <a:endParaRPr dirty="0"/>
          </a:p>
          <a:p>
            <a:pPr>
              <a:buFont typeface="Wingdings" panose="05000000000000000000" pitchFamily="2" charset="2"/>
              <a:buChar char="Ø"/>
            </a:pPr>
            <a:r>
              <a:rPr lang="en-US" altLang="en-AU" dirty="0"/>
              <a:t> Future Work:</a:t>
            </a:r>
            <a:endParaRPr lang="en-US" altLang="en-AU" dirty="0"/>
          </a:p>
          <a:p>
            <a:pPr lvl="1">
              <a:buFont typeface="Wingdings" panose="05000000000000000000" pitchFamily="2" charset="2"/>
              <a:buChar char="Ø"/>
            </a:pPr>
            <a:r>
              <a:rPr lang="en-US" altLang="en-AU" dirty="0"/>
              <a:t>Few-shot learning</a:t>
            </a:r>
            <a:r>
              <a:rPr lang="zh-CN" altLang="en-US" dirty="0"/>
              <a:t>  </a:t>
            </a:r>
            <a:endParaRPr lang="en-AU" altLang="zh-CN" dirty="0"/>
          </a:p>
          <a:p>
            <a:pPr lvl="1">
              <a:buFont typeface="Wingdings" panose="05000000000000000000" pitchFamily="2" charset="2"/>
              <a:buChar char="Ø"/>
            </a:pPr>
            <a:endParaRPr lang="en-US" altLang="en-AU" dirty="0"/>
          </a:p>
          <a:p>
            <a:pPr lvl="1">
              <a:buFont typeface="Wingdings" panose="05000000000000000000" pitchFamily="2" charset="2"/>
              <a:buChar char="Ø"/>
            </a:pPr>
            <a:r>
              <a:rPr lang="en-US" altLang="en-AU" dirty="0"/>
              <a:t>Fine-tuning</a:t>
            </a:r>
            <a:endParaRPr lang="en-US" altLang="en-AU" dirty="0"/>
          </a:p>
          <a:p>
            <a:pPr lvl="1">
              <a:buFont typeface="Wingdings" panose="05000000000000000000" pitchFamily="2" charset="2"/>
              <a:buChar char="Ø"/>
            </a:pPr>
            <a:endParaRPr lang="en-US" altLang="en-AU" dirty="0"/>
          </a:p>
          <a:p>
            <a:pPr lvl="1">
              <a:buFont typeface="Wingdings" panose="05000000000000000000" pitchFamily="2" charset="2"/>
              <a:buChar char="Ø"/>
            </a:pPr>
            <a:r>
              <a:rPr lang="en-US" altLang="en-AU" dirty="0"/>
              <a:t>MLLM (Multimodal Large Language Model)</a:t>
            </a:r>
            <a:endParaRPr lang="en-US" alt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err="1">
                <a:latin typeface="Arial" panose="020B0604020202020204" pitchFamily="34" charset="0"/>
                <a:cs typeface="Arial" panose="020B0604020202020204" pitchFamily="34" charset="0"/>
                <a:sym typeface="+mn-ea"/>
              </a:rPr>
              <a:t>Yiqing Yu</a:t>
            </a:r>
            <a:r>
              <a:rPr lang="en-US" sz="1100" dirty="0">
                <a:latin typeface="Arial" panose="020B0604020202020204" pitchFamily="34" charset="0"/>
                <a:cs typeface="Arial" panose="020B0604020202020204" pitchFamily="34" charset="0"/>
                <a:sym typeface="+mn-ea"/>
              </a:rPr>
              <a:t> (z5453538)</a:t>
            </a:r>
            <a:endParaRPr lang="en-US" sz="1100" dirty="0">
              <a:latin typeface="Arial" panose="020B0604020202020204" pitchFamily="34" charset="0"/>
              <a:cs typeface="Arial" panose="020B0604020202020204" pitchFamily="34" charset="0"/>
            </a:endParaRPr>
          </a:p>
        </p:txBody>
      </p:sp>
      <p:sp>
        <p:nvSpPr>
          <p:cNvPr id="5" name="立方体 4"/>
          <p:cNvSpPr/>
          <p:nvPr/>
        </p:nvSpPr>
        <p:spPr>
          <a:xfrm>
            <a:off x="4392386" y="3281482"/>
            <a:ext cx="1923804" cy="486888"/>
          </a:xfrm>
          <a:prstGeom prst="cube">
            <a:avLst/>
          </a:prstGeom>
          <a:solidFill>
            <a:srgbClr val="F9D5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AU" altLang="zh-CN" sz="2000" dirty="0">
                <a:solidFill>
                  <a:schemeClr val="tx1"/>
                </a:solidFill>
              </a:rPr>
              <a:t>Few</a:t>
            </a:r>
            <a:r>
              <a:rPr kumimoji="1" lang="en-US" altLang="zh-CN" sz="2000" dirty="0">
                <a:solidFill>
                  <a:srgbClr val="FF0000"/>
                </a:solidFill>
              </a:rPr>
              <a:t> </a:t>
            </a:r>
            <a:r>
              <a:rPr kumimoji="1" lang="en-AU" altLang="zh-CN" sz="2000" dirty="0">
                <a:solidFill>
                  <a:schemeClr val="tx1"/>
                </a:solidFill>
              </a:rPr>
              <a:t>examples</a:t>
            </a:r>
            <a:endParaRPr kumimoji="1" lang="zh-CN" altLang="en-US" sz="2000" dirty="0">
              <a:solidFill>
                <a:schemeClr val="tx1"/>
              </a:solidFill>
            </a:endParaRPr>
          </a:p>
        </p:txBody>
      </p:sp>
      <p:sp>
        <p:nvSpPr>
          <p:cNvPr id="8" name="文本框 7"/>
          <p:cNvSpPr txBox="1"/>
          <p:nvPr/>
        </p:nvSpPr>
        <p:spPr>
          <a:xfrm>
            <a:off x="7384375" y="3359426"/>
            <a:ext cx="961176" cy="400110"/>
          </a:xfrm>
          <a:prstGeom prst="rect">
            <a:avLst/>
          </a:prstGeom>
          <a:solidFill>
            <a:srgbClr val="F9D587">
              <a:alpha val="70000"/>
            </a:srgbClr>
          </a:solidFill>
          <a:ln>
            <a:solidFill>
              <a:schemeClr val="tx1"/>
            </a:solidFill>
          </a:ln>
        </p:spPr>
        <p:txBody>
          <a:bodyPr wrap="square">
            <a:spAutoFit/>
          </a:bodyPr>
          <a:lstStyle/>
          <a:p>
            <a:r>
              <a:rPr kumimoji="1" lang="en-AU" altLang="zh-CN" sz="2000" dirty="0"/>
              <a:t>Prompt</a:t>
            </a:r>
            <a:endParaRPr lang="zh-CN" altLang="en-US" dirty="0"/>
          </a:p>
        </p:txBody>
      </p:sp>
      <p:sp>
        <p:nvSpPr>
          <p:cNvPr id="9" name="文本框 8"/>
          <p:cNvSpPr txBox="1"/>
          <p:nvPr/>
        </p:nvSpPr>
        <p:spPr>
          <a:xfrm>
            <a:off x="6456103" y="3190149"/>
            <a:ext cx="788357" cy="369332"/>
          </a:xfrm>
          <a:prstGeom prst="rect">
            <a:avLst/>
          </a:prstGeom>
          <a:noFill/>
        </p:spPr>
        <p:txBody>
          <a:bodyPr wrap="none" rtlCol="0">
            <a:spAutoFit/>
          </a:bodyPr>
          <a:lstStyle/>
          <a:p>
            <a:r>
              <a:rPr kumimoji="1" lang="en-AU" altLang="zh-CN" dirty="0"/>
              <a:t>add to</a:t>
            </a:r>
            <a:endParaRPr kumimoji="1" lang="zh-CN" altLang="en-US" dirty="0"/>
          </a:p>
        </p:txBody>
      </p:sp>
      <p:sp>
        <p:nvSpPr>
          <p:cNvPr id="11" name="右箭头 10"/>
          <p:cNvSpPr/>
          <p:nvPr/>
        </p:nvSpPr>
        <p:spPr>
          <a:xfrm>
            <a:off x="6380085" y="3536622"/>
            <a:ext cx="940395" cy="45719"/>
          </a:xfrm>
          <a:prstGeom prst="rightArrow">
            <a:avLst/>
          </a:prstGeom>
          <a:solidFill>
            <a:schemeClr val="tx1">
              <a:alpha val="82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Conclusion</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marL="0" indent="0">
              <a:buFont typeface="Wingdings" panose="05000000000000000000" pitchFamily="2" charset="2"/>
              <a:buNone/>
            </a:pPr>
            <a:r>
              <a:rPr dirty="0"/>
              <a:t>This project assessed LLM capabilities in handling multimodal tasks by using various VLP models (</a:t>
            </a:r>
            <a:r>
              <a:rPr lang="en-US" dirty="0"/>
              <a:t>VIT-GPT2, </a:t>
            </a:r>
            <a:r>
              <a:rPr dirty="0">
                <a:solidFill>
                  <a:srgbClr val="FF0000"/>
                </a:solidFill>
              </a:rPr>
              <a:t>BLIP</a:t>
            </a:r>
            <a:r>
              <a:rPr lang="en-US" dirty="0"/>
              <a:t>, GPT-4o-mini</a:t>
            </a:r>
            <a:r>
              <a:rPr dirty="0"/>
              <a:t>) combined with CoT</a:t>
            </a:r>
            <a:r>
              <a:rPr lang="en-US" dirty="0"/>
              <a:t>.</a:t>
            </a:r>
            <a:r>
              <a:rPr dirty="0"/>
              <a:t> </a:t>
            </a:r>
            <a:r>
              <a:rPr lang="en-US" dirty="0"/>
              <a:t>We </a:t>
            </a:r>
            <a:r>
              <a:rPr dirty="0"/>
              <a:t>compared similarity scores and accuracy, showing that advanced VLP models combined with precise CoT reasoning lead to more accurate and clear responses in multimodal question-answering tasks.</a:t>
            </a:r>
            <a:endParaRPr dirty="0"/>
          </a:p>
          <a:p>
            <a:pPr>
              <a:buFont typeface="Wingdings" panose="05000000000000000000" pitchFamily="2" charset="2"/>
              <a:buChar char="Ø"/>
            </a:pPr>
            <a:endParaRPr dirty="0"/>
          </a:p>
          <a:p>
            <a:pPr>
              <a:buFont typeface="Wingdings" panose="05000000000000000000" pitchFamily="2" charset="2"/>
              <a:buChar char="Ø"/>
            </a:pPr>
            <a:endParaRPr lang="en-US" alt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err="1">
                <a:latin typeface="Arial" panose="020B0604020202020204" pitchFamily="34" charset="0"/>
                <a:cs typeface="Arial" panose="020B0604020202020204" pitchFamily="34" charset="0"/>
                <a:sym typeface="+mn-ea"/>
              </a:rPr>
              <a:t>Yiqing Yu</a:t>
            </a:r>
            <a:r>
              <a:rPr lang="en-US" sz="1100" dirty="0">
                <a:latin typeface="Arial" panose="020B0604020202020204" pitchFamily="34" charset="0"/>
                <a:cs typeface="Arial" panose="020B0604020202020204" pitchFamily="34" charset="0"/>
                <a:sym typeface="+mn-ea"/>
              </a:rPr>
              <a:t> (z5453538)</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lstStyle/>
          <a:p>
            <a:r>
              <a:rPr lang="en-GB" dirty="0"/>
              <a:t>Motivation</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77"/>
              <a:buChar char="Ø"/>
            </a:pPr>
            <a:r>
              <a:rPr lang="en-AU" sz="3200" dirty="0"/>
              <a:t> </a:t>
            </a:r>
            <a:r>
              <a:rPr lang="en-AU" sz="3200" dirty="0">
                <a:sym typeface="+mn-ea"/>
              </a:rPr>
              <a:t>Advancing Reliability in </a:t>
            </a:r>
            <a:r>
              <a:rPr lang="en-AU" sz="3200" dirty="0">
                <a:solidFill>
                  <a:srgbClr val="FF0000"/>
                </a:solidFill>
                <a:sym typeface="+mn-ea"/>
              </a:rPr>
              <a:t>Multimodal AI</a:t>
            </a:r>
            <a:endParaRPr lang="en-AU" sz="3200" dirty="0">
              <a:sym typeface="+mn-ea"/>
            </a:endParaRPr>
          </a:p>
          <a:p>
            <a:pPr>
              <a:buFont typeface="Wingdings" panose="05000000000000000000" pitchFamily="2" charset="77"/>
              <a:buChar char="Ø"/>
            </a:pPr>
            <a:r>
              <a:rPr lang="en-AU" sz="3200" dirty="0">
                <a:sym typeface="+mn-ea"/>
              </a:rPr>
              <a:t> Improving </a:t>
            </a:r>
            <a:r>
              <a:rPr lang="en-AU" sz="3200" dirty="0">
                <a:solidFill>
                  <a:srgbClr val="FF0000"/>
                </a:solidFill>
                <a:sym typeface="+mn-ea"/>
              </a:rPr>
              <a:t>Visual to Textual</a:t>
            </a:r>
            <a:r>
              <a:rPr lang="en-AU" sz="3200" dirty="0">
                <a:sym typeface="+mn-ea"/>
              </a:rPr>
              <a:t> Knowledge Transfer</a:t>
            </a:r>
            <a:endParaRPr lang="en-AU" sz="3200" dirty="0">
              <a:sym typeface="+mn-ea"/>
            </a:endParaRPr>
          </a:p>
          <a:p>
            <a:pPr>
              <a:buFont typeface="Wingdings" panose="05000000000000000000" pitchFamily="2" charset="77"/>
              <a:buChar char="Ø"/>
            </a:pPr>
            <a:r>
              <a:rPr lang="en-US" altLang="en-AU" sz="3200" dirty="0">
                <a:sym typeface="+mn-ea"/>
              </a:rPr>
              <a:t> </a:t>
            </a:r>
            <a:r>
              <a:rPr lang="en-AU" sz="3200" dirty="0">
                <a:sym typeface="+mn-ea"/>
              </a:rPr>
              <a:t>Enhanced Question Understanding</a:t>
            </a:r>
            <a:endParaRPr lang="en-AU" sz="3200" dirty="0">
              <a:sym typeface="+mn-ea"/>
            </a:endParaRPr>
          </a:p>
          <a:p>
            <a:pPr>
              <a:buFont typeface="Wingdings" panose="05000000000000000000" pitchFamily="2" charset="77"/>
              <a:buChar char="Ø"/>
            </a:pPr>
            <a:r>
              <a:rPr lang="en-AU" sz="3200" dirty="0">
                <a:sym typeface="+mn-ea"/>
              </a:rPr>
              <a:t> Broad array of applications:</a:t>
            </a:r>
            <a:endParaRPr lang="en-AU" sz="3200" dirty="0"/>
          </a:p>
          <a:p>
            <a:pPr lvl="1">
              <a:buFont typeface="Wingdings" panose="05000000000000000000" pitchFamily="2" charset="77"/>
              <a:buChar char="Ø"/>
            </a:pPr>
            <a:r>
              <a:rPr lang="en-AU" sz="2800" dirty="0">
                <a:sym typeface="+mn-ea"/>
              </a:rPr>
              <a:t> </a:t>
            </a:r>
            <a:r>
              <a:rPr lang="en-US" altLang="en-AU" sz="2800" dirty="0">
                <a:sym typeface="+mn-ea"/>
              </a:rPr>
              <a:t>E</a:t>
            </a:r>
            <a:r>
              <a:rPr lang="en-AU" sz="2800" dirty="0">
                <a:sym typeface="+mn-ea"/>
              </a:rPr>
              <a:t>ducation</a:t>
            </a:r>
            <a:r>
              <a:rPr lang="en-US" altLang="en-AU" sz="2800" dirty="0">
                <a:sym typeface="+mn-ea"/>
              </a:rPr>
              <a:t>: students with visual impairments</a:t>
            </a:r>
            <a:endParaRPr lang="en-US" altLang="en-AU" sz="2800" dirty="0">
              <a:sym typeface="+mn-ea"/>
            </a:endParaRPr>
          </a:p>
          <a:p>
            <a:pPr lvl="1">
              <a:buFont typeface="Wingdings" panose="05000000000000000000" pitchFamily="2" charset="77"/>
              <a:buChar char="Ø"/>
            </a:pPr>
            <a:r>
              <a:rPr lang="en-AU" sz="2800" dirty="0">
                <a:sym typeface="+mn-ea"/>
              </a:rPr>
              <a:t> </a:t>
            </a:r>
            <a:r>
              <a:rPr lang="en-US" altLang="en-AU" sz="2800" dirty="0">
                <a:sym typeface="+mn-ea"/>
              </a:rPr>
              <a:t>S</a:t>
            </a:r>
            <a:r>
              <a:rPr lang="en-AU" sz="2800" dirty="0">
                <a:sym typeface="+mn-ea"/>
              </a:rPr>
              <a:t>cientific research</a:t>
            </a:r>
            <a:r>
              <a:rPr lang="en-US" altLang="en-AU" sz="2800" dirty="0">
                <a:sym typeface="+mn-ea"/>
              </a:rPr>
              <a:t>: complex images</a:t>
            </a:r>
            <a:endParaRPr lang="en-US" altLang="en-AU" sz="2800" dirty="0">
              <a:sym typeface="+mn-ea"/>
            </a:endParaRPr>
          </a:p>
          <a:p>
            <a:pPr lvl="1">
              <a:buFont typeface="Wingdings" panose="05000000000000000000" pitchFamily="2" charset="77"/>
              <a:buChar char="Ø"/>
            </a:pPr>
            <a:r>
              <a:rPr lang="en-AU" sz="2800" dirty="0">
                <a:sym typeface="+mn-ea"/>
              </a:rPr>
              <a:t> Robotics</a:t>
            </a:r>
            <a:r>
              <a:rPr lang="en-US" altLang="en-AU" sz="2800" dirty="0">
                <a:sym typeface="+mn-ea"/>
              </a:rPr>
              <a:t>: interpret and interact with their surroundings accurately</a:t>
            </a:r>
            <a:endParaRPr lang="en-US" altLang="en-AU" sz="2800" dirty="0">
              <a:sym typeface="+mn-ea"/>
            </a:endParaRPr>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5" name="TextBox 4"/>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Sifang Gao (z5471175)</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US" altLang="en-AU" dirty="0"/>
              <a:t>Thanks</a:t>
            </a:r>
            <a:r>
              <a:rPr lang="zh-CN" altLang="en-US" dirty="0">
                <a:ea typeface="宋体" panose="02010600030101010101" pitchFamily="2" charset="-122"/>
              </a:rPr>
              <a:t>！</a:t>
            </a:r>
            <a:endParaRPr lang="zh-CN" altLang="en-US" dirty="0">
              <a:ea typeface="宋体" panose="02010600030101010101" pitchFamily="2" charset="-122"/>
            </a:endParaRPr>
          </a:p>
        </p:txBody>
      </p:sp>
      <p:pic>
        <p:nvPicPr>
          <p:cNvPr id="7" name="Content Placeholder 6" descr="A close-up of a sign&#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66192" y="1233577"/>
            <a:ext cx="6705280" cy="4589253"/>
          </a:xfrm>
        </p:spPr>
      </p:pic>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lstStyle/>
          <a:p>
            <a:r>
              <a:rPr lang="en-GB" dirty="0"/>
              <a:t>Problem Statement</a:t>
            </a:r>
            <a:endParaRPr lang="en-AU" dirty="0"/>
          </a:p>
        </p:txBody>
      </p:sp>
      <p:sp>
        <p:nvSpPr>
          <p:cNvPr id="3" name="Content Placeholder 2"/>
          <p:cNvSpPr>
            <a:spLocks noGrp="1"/>
          </p:cNvSpPr>
          <p:nvPr>
            <p:ph idx="1"/>
          </p:nvPr>
        </p:nvSpPr>
        <p:spPr>
          <a:xfrm>
            <a:off x="231648" y="975360"/>
            <a:ext cx="11631168" cy="5035296"/>
          </a:xfrm>
        </p:spPr>
        <p:txBody>
          <a:bodyPr/>
          <a:lstStyle/>
          <a:p>
            <a:pPr>
              <a:buFont typeface="Wingdings" panose="05000000000000000000" pitchFamily="2" charset="77"/>
              <a:buChar char="Ø"/>
            </a:pPr>
            <a:r>
              <a:rPr lang="en-US" altLang="en-AU" dirty="0"/>
              <a:t> </a:t>
            </a:r>
            <a:r>
              <a:rPr lang="en-AU" sz="2400" dirty="0"/>
              <a:t>The goal of this project is to </a:t>
            </a:r>
            <a:r>
              <a:rPr lang="en-AU" sz="2400" dirty="0">
                <a:solidFill>
                  <a:srgbClr val="FF0000"/>
                </a:solidFill>
              </a:rPr>
              <a:t>evaluate the effectiveness of multimodal AI</a:t>
            </a:r>
            <a:r>
              <a:rPr lang="en-AU" sz="2400" dirty="0"/>
              <a:t> by transforming visual content into text-based descriptions and assessing the model's understanding in question-answering contexts.</a:t>
            </a:r>
            <a:endParaRPr lang="en-AU" sz="2400" dirty="0"/>
          </a:p>
          <a:p>
            <a:pPr>
              <a:buFont typeface="Wingdings" panose="05000000000000000000" pitchFamily="2" charset="77"/>
              <a:buChar char="Ø"/>
            </a:pPr>
            <a:endParaRPr lang="en-AU" sz="2400" dirty="0"/>
          </a:p>
          <a:p>
            <a:pPr>
              <a:buFont typeface="Wingdings" panose="05000000000000000000" pitchFamily="2" charset="77"/>
              <a:buChar char="Ø"/>
            </a:pPr>
            <a:r>
              <a:rPr lang="en-US" altLang="en-AU" sz="2400" dirty="0"/>
              <a:t> Using different </a:t>
            </a:r>
            <a:r>
              <a:rPr lang="en-US" altLang="en-AU" sz="2400" dirty="0">
                <a:solidFill>
                  <a:srgbClr val="FF0000"/>
                </a:solidFill>
              </a:rPr>
              <a:t>image processing models</a:t>
            </a:r>
            <a:r>
              <a:rPr lang="en-US" altLang="en-AU" sz="2400" dirty="0"/>
              <a:t>, we generate textual descriptions for image-based questions and combine these descriptions with the questions and answer options as input for </a:t>
            </a:r>
            <a:r>
              <a:rPr lang="en-US" altLang="en-AU" sz="2400" dirty="0">
                <a:solidFill>
                  <a:srgbClr val="FF0000"/>
                </a:solidFill>
              </a:rPr>
              <a:t>LLMs</a:t>
            </a:r>
            <a:r>
              <a:rPr lang="en-US" altLang="en-AU" sz="2400" dirty="0"/>
              <a:t>.</a:t>
            </a:r>
            <a:endParaRPr lang="en-US" altLang="en-AU" sz="2400" dirty="0"/>
          </a:p>
          <a:p>
            <a:pPr>
              <a:buFont typeface="Wingdings" panose="05000000000000000000" pitchFamily="2" charset="77"/>
              <a:buChar char="Ø"/>
            </a:pPr>
            <a:endParaRPr lang="en-US" altLang="en-AU" sz="2400" dirty="0"/>
          </a:p>
          <a:p>
            <a:pPr>
              <a:buFont typeface="Wingdings" panose="05000000000000000000" pitchFamily="2" charset="77"/>
              <a:buChar char="Ø"/>
            </a:pPr>
            <a:r>
              <a:rPr lang="en-US" altLang="en-AU" sz="2400" dirty="0"/>
              <a:t> This work contributes to advancing the alignment of visual and linguistic processing within AI, supporting its application in areas where precise interpretation of visual information is crucial.</a:t>
            </a:r>
            <a:endParaRPr lang="en-US" altLang="en-AU" sz="2400"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5" name="TextBox 4"/>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Sifang Gao (z5471175)</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lstStyle/>
          <a:p>
            <a:r>
              <a:rPr lang="en-US" altLang="en-GB" dirty="0">
                <a:sym typeface="+mn-ea"/>
              </a:rPr>
              <a:t>Dataset</a:t>
            </a:r>
            <a:endParaRPr lang="en-US" altLang="en-GB" dirty="0">
              <a:sym typeface="+mn-ea"/>
            </a:endParaRPr>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77"/>
              <a:buChar char="Ø"/>
            </a:pPr>
            <a:r>
              <a:rPr lang="en-US" altLang="en-AU" dirty="0"/>
              <a:t> </a:t>
            </a:r>
            <a:r>
              <a:rPr lang="en-AU" dirty="0"/>
              <a:t>ScienceQA is collected from elementary and high school science curricula, and contains 21,208 </a:t>
            </a:r>
            <a:r>
              <a:rPr lang="en-AU" dirty="0">
                <a:solidFill>
                  <a:srgbClr val="FF0000"/>
                </a:solidFill>
              </a:rPr>
              <a:t>multimodal multiple-choice science questions</a:t>
            </a:r>
            <a:r>
              <a:rPr lang="en-AU" dirty="0"/>
              <a:t>.it has rich domain diversity from three subjects: natural science, language science, and social science.</a:t>
            </a:r>
            <a:endParaRPr lang="en-AU" dirty="0"/>
          </a:p>
          <a:p>
            <a:pPr>
              <a:buFont typeface="Wingdings" panose="05000000000000000000" pitchFamily="2" charset="77"/>
              <a:buChar char="Ø"/>
            </a:pPr>
            <a:endParaRPr lang="en-AU" dirty="0"/>
          </a:p>
          <a:p>
            <a:pPr>
              <a:buFont typeface="Wingdings" panose="05000000000000000000" pitchFamily="2" charset="77"/>
              <a:buChar char="Ø"/>
            </a:pPr>
            <a:r>
              <a:rPr lang="en-US" altLang="en-AU" dirty="0"/>
              <a:t> </a:t>
            </a:r>
            <a:r>
              <a:rPr lang="en-AU" dirty="0"/>
              <a:t>Questions in each subject are categorised first by the topic (Biology, Physics, Chemistry), then by the category (Plants, Cells, Animals, etc.), and finally by the skill.</a:t>
            </a:r>
            <a:endParaRPr 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5" name="TextBox 4"/>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Yan Pan (z5484351)</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US" altLang="en-GB" dirty="0">
                <a:sym typeface="+mn-ea"/>
              </a:rPr>
              <a:t>Dataset</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a:buFont typeface="Wingdings" panose="05000000000000000000" pitchFamily="2" charset="77"/>
              <a:buChar char="Ø"/>
            </a:pPr>
            <a:r>
              <a:rPr lang="en-AU" dirty="0"/>
              <a:t> </a:t>
            </a:r>
            <a:r>
              <a:rPr lang="en-AU" dirty="0">
                <a:sym typeface="+mn-ea"/>
              </a:rPr>
              <a:t>ScienceQA features 26 topics, 127 categories, and 379 skills that cover a wide range of domains.</a:t>
            </a:r>
            <a:endParaRPr lang="en-AU" dirty="0">
              <a:sym typeface="+mn-ea"/>
            </a:endParaRPr>
          </a:p>
          <a:p>
            <a:pPr>
              <a:buFont typeface="Wingdings" panose="05000000000000000000" pitchFamily="2" charset="77"/>
              <a:buChar char="Ø"/>
            </a:pPr>
            <a:endParaRPr lang="en-AU" dirty="0"/>
          </a:p>
        </p:txBody>
      </p:sp>
      <p:sp>
        <p:nvSpPr>
          <p:cNvPr id="4" name="Slide Number Placeholder 3"/>
          <p:cNvSpPr>
            <a:spLocks noGrp="1"/>
          </p:cNvSpPr>
          <p:nvPr>
            <p:ph type="sldNum" sz="quarter" idx="12"/>
          </p:nvPr>
        </p:nvSpPr>
        <p:spPr>
          <a:xfrm>
            <a:off x="8610600" y="6356350"/>
            <a:ext cx="2722880" cy="360680"/>
          </a:xfrm>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Yan Pan (z5484351)</a:t>
            </a:r>
            <a:endParaRPr lang="en-US" sz="11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2"/>
          <a:stretch>
            <a:fillRect/>
          </a:stretch>
        </p:blipFill>
        <p:spPr>
          <a:xfrm>
            <a:off x="231775" y="2064385"/>
            <a:ext cx="8046085" cy="3386455"/>
          </a:xfrm>
          <a:prstGeom prst="rect">
            <a:avLst/>
          </a:prstGeom>
        </p:spPr>
      </p:pic>
      <p:grpSp>
        <p:nvGrpSpPr>
          <p:cNvPr id="11" name="组合 10"/>
          <p:cNvGrpSpPr/>
          <p:nvPr/>
        </p:nvGrpSpPr>
        <p:grpSpPr>
          <a:xfrm>
            <a:off x="8023225" y="1606550"/>
            <a:ext cx="4378325" cy="4119245"/>
            <a:chOff x="257687" y="701796"/>
            <a:chExt cx="7230321" cy="5016458"/>
          </a:xfrm>
        </p:grpSpPr>
        <p:graphicFrame>
          <p:nvGraphicFramePr>
            <p:cNvPr id="9" name="图表 8"/>
            <p:cNvGraphicFramePr/>
            <p:nvPr/>
          </p:nvGraphicFramePr>
          <p:xfrm>
            <a:off x="257687" y="701796"/>
            <a:ext cx="7230321" cy="5016458"/>
          </p:xfrm>
          <a:graphic>
            <a:graphicData uri="http://schemas.openxmlformats.org/drawingml/2006/chart">
              <c:chart xmlns:c="http://schemas.openxmlformats.org/drawingml/2006/chart" xmlns:r="http://schemas.openxmlformats.org/officeDocument/2006/relationships" r:id="rId1"/>
            </a:graphicData>
          </a:graphic>
        </p:graphicFrame>
        <p:sp>
          <p:nvSpPr>
            <p:cNvPr id="10" name="文本框 9"/>
            <p:cNvSpPr txBox="1"/>
            <p:nvPr/>
          </p:nvSpPr>
          <p:spPr>
            <a:xfrm>
              <a:off x="1401745" y="2859330"/>
              <a:ext cx="2614241" cy="448519"/>
            </a:xfrm>
            <a:prstGeom prst="rect">
              <a:avLst/>
            </a:prstGeom>
            <a:noFill/>
          </p:spPr>
          <p:txBody>
            <a:bodyPr wrap="square" rtlCol="0">
              <a:spAutoFit/>
            </a:bodyPr>
            <a:p>
              <a:r>
                <a:rPr kumimoji="1" lang="en-AU" altLang="zh-CN" b="1" dirty="0">
                  <a:solidFill>
                    <a:schemeClr val="bg1"/>
                  </a:solidFill>
                </a:rPr>
                <a:t>Natural</a:t>
              </a:r>
              <a:endParaRPr kumimoji="1" lang="zh-CN" altLang="en-US" b="1" dirty="0">
                <a:solidFill>
                  <a:schemeClr val="bg1"/>
                </a:solidFill>
              </a:endParaRPr>
            </a:p>
          </p:txBody>
        </p:sp>
        <p:sp>
          <p:nvSpPr>
            <p:cNvPr id="12" name="文本框 11"/>
            <p:cNvSpPr txBox="1"/>
            <p:nvPr/>
          </p:nvSpPr>
          <p:spPr>
            <a:xfrm>
              <a:off x="4677673" y="2550006"/>
              <a:ext cx="2157037" cy="448519"/>
            </a:xfrm>
            <a:prstGeom prst="rect">
              <a:avLst/>
            </a:prstGeom>
            <a:noFill/>
          </p:spPr>
          <p:txBody>
            <a:bodyPr wrap="square" rtlCol="0">
              <a:spAutoFit/>
            </a:bodyPr>
            <a:p>
              <a:r>
                <a:rPr kumimoji="1" lang="en-AU" altLang="zh-CN" b="1" dirty="0">
                  <a:solidFill>
                    <a:schemeClr val="bg1"/>
                  </a:solidFill>
                </a:rPr>
                <a:t>Social</a:t>
              </a:r>
              <a:endParaRPr kumimoji="1" lang="zh-CN" altLang="en-US" b="1" dirty="0">
                <a:solidFill>
                  <a:schemeClr val="bg1"/>
                </a:solidFill>
              </a:endParaRPr>
            </a:p>
          </p:txBody>
        </p:sp>
        <p:sp>
          <p:nvSpPr>
            <p:cNvPr id="13" name="文本框 12"/>
            <p:cNvSpPr txBox="1"/>
            <p:nvPr/>
          </p:nvSpPr>
          <p:spPr>
            <a:xfrm>
              <a:off x="4173281" y="4298458"/>
              <a:ext cx="1828815" cy="448519"/>
            </a:xfrm>
            <a:prstGeom prst="rect">
              <a:avLst/>
            </a:prstGeom>
            <a:noFill/>
          </p:spPr>
          <p:txBody>
            <a:bodyPr wrap="square" rtlCol="0">
              <a:spAutoFit/>
            </a:bodyPr>
            <a:p>
              <a:r>
                <a:rPr kumimoji="1" lang="en-AU" altLang="zh-CN" b="1" dirty="0">
                  <a:solidFill>
                    <a:schemeClr val="bg1"/>
                  </a:solidFill>
                </a:rPr>
                <a:t>Language</a:t>
              </a:r>
              <a:endParaRPr kumimoji="1" lang="zh-CN" altLang="en-US" b="1" dirty="0">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US" altLang="en-GB" dirty="0">
                <a:sym typeface="+mn-ea"/>
              </a:rPr>
              <a:t>Dataset</a:t>
            </a:r>
            <a:endParaRPr lang="en-AU" dirty="0"/>
          </a:p>
        </p:txBody>
      </p:sp>
      <p:sp>
        <p:nvSpPr>
          <p:cNvPr id="3" name="Content Placeholder 2"/>
          <p:cNvSpPr>
            <a:spLocks noGrp="1"/>
          </p:cNvSpPr>
          <p:nvPr>
            <p:ph idx="1"/>
          </p:nvPr>
        </p:nvSpPr>
        <p:spPr>
          <a:xfrm>
            <a:off x="231648" y="975360"/>
            <a:ext cx="11631168" cy="5035296"/>
          </a:xfrm>
        </p:spPr>
        <p:txBody>
          <a:bodyPr>
            <a:normAutofit/>
          </a:bodyPr>
          <a:lstStyle/>
          <a:p>
            <a:pPr marL="0" indent="0">
              <a:buFont typeface="Wingdings" panose="05000000000000000000" pitchFamily="2" charset="2"/>
              <a:buNone/>
            </a:pPr>
            <a:r>
              <a:rPr lang="en-US" altLang="en-AU" dirty="0"/>
              <a:t> </a:t>
            </a:r>
            <a:endParaRPr lang="en-US" alt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Yan Pan (z5484351)</a:t>
            </a:r>
            <a:endParaRPr lang="en-US" sz="1100" dirty="0">
              <a:latin typeface="Arial" panose="020B0604020202020204" pitchFamily="34" charset="0"/>
              <a:cs typeface="Arial" panose="020B0604020202020204" pitchFamily="34" charset="0"/>
            </a:endParaRPr>
          </a:p>
        </p:txBody>
      </p:sp>
      <p:sp>
        <p:nvSpPr>
          <p:cNvPr id="8" name="文本框 7"/>
          <p:cNvSpPr txBox="1"/>
          <p:nvPr/>
        </p:nvSpPr>
        <p:spPr>
          <a:xfrm>
            <a:off x="237826" y="4176311"/>
            <a:ext cx="2420856" cy="669414"/>
          </a:xfrm>
          <a:prstGeom prst="rect">
            <a:avLst/>
          </a:prstGeom>
          <a:noFill/>
        </p:spPr>
        <p:txBody>
          <a:bodyPr wrap="none" rtlCol="0">
            <a:spAutoFit/>
          </a:bodyPr>
          <a:p>
            <a:r>
              <a:rPr kumimoji="1" lang="en-AU" altLang="zh-CN" dirty="0"/>
              <a:t>  7,188</a:t>
            </a:r>
            <a:endParaRPr kumimoji="1" lang="en-AU" altLang="zh-CN" dirty="0"/>
          </a:p>
          <a:p>
            <a:r>
              <a:rPr kumimoji="1" lang="en-AU" altLang="zh-CN" dirty="0"/>
              <a:t>(33.89%)   </a:t>
            </a:r>
            <a:r>
              <a:rPr kumimoji="1" lang="en-AU" altLang="zh-CN" sz="1950" b="1" dirty="0"/>
              <a:t>No context</a:t>
            </a:r>
            <a:endParaRPr kumimoji="1" lang="zh-CN" altLang="en-US" sz="1950" b="1" dirty="0"/>
          </a:p>
        </p:txBody>
      </p:sp>
      <p:grpSp>
        <p:nvGrpSpPr>
          <p:cNvPr id="9" name="组合 8"/>
          <p:cNvGrpSpPr/>
          <p:nvPr/>
        </p:nvGrpSpPr>
        <p:grpSpPr>
          <a:xfrm>
            <a:off x="613405" y="1401071"/>
            <a:ext cx="4321418" cy="3930955"/>
            <a:chOff x="629915" y="1936376"/>
            <a:chExt cx="4321418" cy="3930955"/>
          </a:xfrm>
        </p:grpSpPr>
        <p:sp>
          <p:nvSpPr>
            <p:cNvPr id="10" name="椭圆 9"/>
            <p:cNvSpPr/>
            <p:nvPr/>
          </p:nvSpPr>
          <p:spPr>
            <a:xfrm>
              <a:off x="629915" y="1936376"/>
              <a:ext cx="2908589" cy="2783542"/>
            </a:xfrm>
            <a:prstGeom prst="ellipse">
              <a:avLst/>
            </a:prstGeom>
            <a:solidFill>
              <a:srgbClr val="7B8469">
                <a:alpha val="64987"/>
              </a:srgb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1" name="椭圆 10"/>
            <p:cNvSpPr/>
            <p:nvPr/>
          </p:nvSpPr>
          <p:spPr>
            <a:xfrm>
              <a:off x="2042744" y="1936376"/>
              <a:ext cx="2908589" cy="2783542"/>
            </a:xfrm>
            <a:prstGeom prst="ellipse">
              <a:avLst/>
            </a:prstGeom>
            <a:solidFill>
              <a:srgbClr val="F4B500">
                <a:alpha val="57191"/>
              </a:srgb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2" name="文本框 11"/>
            <p:cNvSpPr txBox="1"/>
            <p:nvPr/>
          </p:nvSpPr>
          <p:spPr>
            <a:xfrm>
              <a:off x="3675070" y="2597488"/>
              <a:ext cx="1123434" cy="1215717"/>
            </a:xfrm>
            <a:prstGeom prst="rect">
              <a:avLst/>
            </a:prstGeom>
            <a:noFill/>
          </p:spPr>
          <p:txBody>
            <a:bodyPr wrap="square" rtlCol="0">
              <a:spAutoFit/>
            </a:bodyPr>
            <a:p>
              <a:r>
                <a:rPr kumimoji="1" lang="en-AU" altLang="zh-CN" sz="1790" dirty="0">
                  <a:latin typeface="+mj-lt"/>
                </a:rPr>
                <a:t>  3,688</a:t>
              </a:r>
              <a:endParaRPr kumimoji="1" lang="en-AU" altLang="zh-CN" sz="1790" dirty="0">
                <a:latin typeface="+mj-lt"/>
              </a:endParaRPr>
            </a:p>
            <a:p>
              <a:r>
                <a:rPr kumimoji="1" lang="en-AU" altLang="zh-CN" sz="1790" dirty="0">
                  <a:latin typeface="+mj-lt"/>
                </a:rPr>
                <a:t>(17.39%)</a:t>
              </a:r>
              <a:endParaRPr kumimoji="1" lang="en-AU" altLang="zh-CN" sz="1790" dirty="0">
                <a:latin typeface="+mj-lt"/>
              </a:endParaRPr>
            </a:p>
            <a:p>
              <a:endParaRPr kumimoji="1" lang="en-AU" altLang="zh-CN" sz="1790" dirty="0">
                <a:latin typeface="+mj-lt"/>
              </a:endParaRPr>
            </a:p>
            <a:p>
              <a:r>
                <a:rPr kumimoji="1" lang="en-AU" altLang="zh-CN" sz="1790" dirty="0">
                  <a:latin typeface="+mj-lt"/>
                </a:rPr>
                <a:t>   </a:t>
              </a:r>
              <a:r>
                <a:rPr kumimoji="1" lang="en-AU" altLang="zh-CN" sz="1930" b="1" dirty="0">
                  <a:latin typeface="+mj-lt"/>
                </a:rPr>
                <a:t>Text</a:t>
              </a:r>
              <a:endParaRPr kumimoji="1" lang="en-AU" altLang="zh-CN" sz="1930" b="1" dirty="0">
                <a:latin typeface="+mj-lt"/>
              </a:endParaRPr>
            </a:p>
          </p:txBody>
        </p:sp>
        <p:sp>
          <p:nvSpPr>
            <p:cNvPr id="13" name="文本框 12"/>
            <p:cNvSpPr txBox="1"/>
            <p:nvPr/>
          </p:nvSpPr>
          <p:spPr>
            <a:xfrm>
              <a:off x="903047" y="2597488"/>
              <a:ext cx="1123434" cy="1215717"/>
            </a:xfrm>
            <a:prstGeom prst="rect">
              <a:avLst/>
            </a:prstGeom>
            <a:noFill/>
          </p:spPr>
          <p:txBody>
            <a:bodyPr wrap="square" rtlCol="0">
              <a:spAutoFit/>
            </a:bodyPr>
            <a:p>
              <a:r>
                <a:rPr kumimoji="1" lang="en-AU" altLang="zh-CN" sz="1790" dirty="0">
                  <a:latin typeface="+mj-lt"/>
                </a:rPr>
                <a:t>   3,800</a:t>
              </a:r>
              <a:endParaRPr kumimoji="1" lang="en-AU" altLang="zh-CN" sz="1790" dirty="0">
                <a:latin typeface="+mj-lt"/>
              </a:endParaRPr>
            </a:p>
            <a:p>
              <a:r>
                <a:rPr kumimoji="1" lang="en-AU" altLang="zh-CN" sz="1790" dirty="0">
                  <a:latin typeface="+mj-lt"/>
                </a:rPr>
                <a:t> (17.39%)</a:t>
              </a:r>
              <a:endParaRPr kumimoji="1" lang="en-AU" altLang="zh-CN" sz="1790" dirty="0">
                <a:latin typeface="+mj-lt"/>
              </a:endParaRPr>
            </a:p>
            <a:p>
              <a:endParaRPr kumimoji="1" lang="en-AU" altLang="zh-CN" sz="1790" dirty="0">
                <a:latin typeface="+mj-lt"/>
              </a:endParaRPr>
            </a:p>
            <a:p>
              <a:r>
                <a:rPr kumimoji="1" lang="en-AU" altLang="zh-CN" sz="1790" dirty="0">
                  <a:latin typeface="+mj-lt"/>
                </a:rPr>
                <a:t>  </a:t>
              </a:r>
              <a:r>
                <a:rPr kumimoji="1" lang="en-AU" altLang="zh-CN" sz="1930" b="1" dirty="0">
                  <a:latin typeface="+mj-lt"/>
                </a:rPr>
                <a:t>Image</a:t>
              </a:r>
              <a:endParaRPr kumimoji="1" lang="en-AU" altLang="zh-CN" sz="1930" b="1" dirty="0">
                <a:latin typeface="+mj-lt"/>
              </a:endParaRPr>
            </a:p>
          </p:txBody>
        </p:sp>
        <p:cxnSp>
          <p:nvCxnSpPr>
            <p:cNvPr id="18" name="曲线连接符 17"/>
            <p:cNvCxnSpPr/>
            <p:nvPr/>
          </p:nvCxnSpPr>
          <p:spPr>
            <a:xfrm rot="16200000" flipV="1">
              <a:off x="2462403" y="4228475"/>
              <a:ext cx="1567824" cy="737285"/>
            </a:xfrm>
            <a:prstGeom prst="curvedConnector3">
              <a:avLst>
                <a:gd name="adj1" fmla="val 50000"/>
              </a:avLst>
            </a:prstGeom>
            <a:ln w="34925">
              <a:solidFill>
                <a:schemeClr val="bg2">
                  <a:lumMod val="25000"/>
                </a:schemeClr>
              </a:solidFill>
              <a:round/>
              <a:headEnd type="none"/>
              <a:tailEnd type="triangle"/>
            </a:ln>
          </p:spPr>
          <p:style>
            <a:lnRef idx="2">
              <a:schemeClr val="accent1"/>
            </a:lnRef>
            <a:fillRef idx="0">
              <a:schemeClr val="accent1"/>
            </a:fillRef>
            <a:effectRef idx="1">
              <a:schemeClr val="accent1"/>
            </a:effectRef>
            <a:fontRef idx="minor">
              <a:schemeClr val="tx1"/>
            </a:fontRef>
          </p:style>
        </p:cxnSp>
        <p:sp>
          <p:nvSpPr>
            <p:cNvPr id="21" name="圆角矩形 20"/>
            <p:cNvSpPr/>
            <p:nvPr/>
          </p:nvSpPr>
          <p:spPr>
            <a:xfrm>
              <a:off x="2712455" y="5381030"/>
              <a:ext cx="1925230" cy="486301"/>
            </a:xfrm>
            <a:prstGeom prst="roundRect">
              <a:avLst/>
            </a:prstGeom>
            <a:solidFill>
              <a:schemeClr val="bg2">
                <a:lumMod val="50000"/>
                <a:alpha val="7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dirty="0"/>
                <a:t>Image and text!</a:t>
              </a:r>
              <a:endParaRPr kumimoji="1" lang="zh-CN" altLang="en-US" dirty="0"/>
            </a:p>
          </p:txBody>
        </p:sp>
        <p:sp>
          <p:nvSpPr>
            <p:cNvPr id="22" name="文本框 21"/>
            <p:cNvSpPr txBox="1"/>
            <p:nvPr/>
          </p:nvSpPr>
          <p:spPr>
            <a:xfrm>
              <a:off x="2451914" y="2782669"/>
              <a:ext cx="851515" cy="646331"/>
            </a:xfrm>
            <a:prstGeom prst="rect">
              <a:avLst/>
            </a:prstGeom>
            <a:noFill/>
          </p:spPr>
          <p:txBody>
            <a:bodyPr wrap="none" rtlCol="0">
              <a:spAutoFit/>
            </a:bodyPr>
            <a:p>
              <a:r>
                <a:rPr kumimoji="1" lang="en-AU" altLang="zh-CN" dirty="0"/>
                <a:t> 6,532</a:t>
              </a:r>
              <a:endParaRPr kumimoji="1" lang="en-AU" altLang="zh-CN" dirty="0"/>
            </a:p>
            <a:p>
              <a:r>
                <a:rPr kumimoji="1" lang="en-AU" altLang="zh-CN" dirty="0"/>
                <a:t>(30.8%)</a:t>
              </a:r>
              <a:endParaRPr kumimoji="1" lang="zh-CN" altLang="en-US" dirty="0"/>
            </a:p>
          </p:txBody>
        </p:sp>
      </p:grpSp>
      <p:grpSp>
        <p:nvGrpSpPr>
          <p:cNvPr id="16" name="组合 15"/>
          <p:cNvGrpSpPr/>
          <p:nvPr/>
        </p:nvGrpSpPr>
        <p:grpSpPr>
          <a:xfrm>
            <a:off x="6143625" y="765810"/>
            <a:ext cx="5580380" cy="4681220"/>
            <a:chOff x="9675" y="1206"/>
            <a:chExt cx="8788" cy="7372"/>
          </a:xfrm>
        </p:grpSpPr>
        <p:graphicFrame>
          <p:nvGraphicFramePr>
            <p:cNvPr id="14" name="图表 13"/>
            <p:cNvGraphicFramePr/>
            <p:nvPr/>
          </p:nvGraphicFramePr>
          <p:xfrm>
            <a:off x="9675" y="1206"/>
            <a:ext cx="8789" cy="7373"/>
          </p:xfrm>
          <a:graphic>
            <a:graphicData uri="http://schemas.openxmlformats.org/drawingml/2006/chart">
              <c:chart xmlns:c="http://schemas.openxmlformats.org/drawingml/2006/chart" xmlns:r="http://schemas.openxmlformats.org/officeDocument/2006/relationships" r:id="rId1"/>
            </a:graphicData>
          </a:graphic>
        </p:graphicFrame>
        <p:sp>
          <p:nvSpPr>
            <p:cNvPr id="25" name="文本框 24"/>
            <p:cNvSpPr txBox="1"/>
            <p:nvPr/>
          </p:nvSpPr>
          <p:spPr>
            <a:xfrm>
              <a:off x="12166" y="6451"/>
              <a:ext cx="2520" cy="1023"/>
            </a:xfrm>
            <a:prstGeom prst="rect">
              <a:avLst/>
            </a:prstGeom>
            <a:noFill/>
          </p:spPr>
          <p:txBody>
            <a:bodyPr wrap="none" rtlCol="0">
              <a:spAutoFit/>
            </a:bodyPr>
            <a:p>
              <a:r>
                <a:rPr kumimoji="1" lang="en-AU" altLang="zh-CN" sz="1810" b="1" dirty="0">
                  <a:solidFill>
                    <a:schemeClr val="bg1"/>
                  </a:solidFill>
                </a:rPr>
                <a:t>Difficult Q</a:t>
              </a:r>
              <a:endParaRPr kumimoji="1" lang="en-AU" altLang="zh-CN" sz="1810" b="1" dirty="0">
                <a:solidFill>
                  <a:schemeClr val="bg1"/>
                </a:solidFill>
              </a:endParaRPr>
            </a:p>
            <a:p>
              <a:r>
                <a:rPr kumimoji="1" lang="en-AU" altLang="zh-CN" sz="1810" b="1" dirty="0">
                  <a:solidFill>
                    <a:schemeClr val="bg1"/>
                  </a:solidFill>
                </a:rPr>
                <a:t>(Grade 7- 12)</a:t>
              </a:r>
              <a:endParaRPr kumimoji="1" lang="zh-CN" altLang="en-US" sz="1810" b="1" dirty="0">
                <a:solidFill>
                  <a:schemeClr val="bg1"/>
                </a:solidFill>
              </a:endParaRPr>
            </a:p>
          </p:txBody>
        </p:sp>
        <p:sp>
          <p:nvSpPr>
            <p:cNvPr id="27" name="文本框 26"/>
            <p:cNvSpPr txBox="1"/>
            <p:nvPr/>
          </p:nvSpPr>
          <p:spPr>
            <a:xfrm>
              <a:off x="14311" y="2521"/>
              <a:ext cx="2535" cy="1018"/>
            </a:xfrm>
            <a:prstGeom prst="rect">
              <a:avLst/>
            </a:prstGeom>
            <a:noFill/>
          </p:spPr>
          <p:txBody>
            <a:bodyPr wrap="square">
              <a:spAutoFit/>
            </a:bodyPr>
            <a:p>
              <a:r>
                <a:rPr kumimoji="1" lang="en-AU" altLang="zh-CN" b="1" dirty="0">
                  <a:solidFill>
                    <a:schemeClr val="bg1"/>
                  </a:solidFill>
                </a:rPr>
                <a:t>Easy</a:t>
              </a:r>
              <a:r>
                <a:rPr kumimoji="1" lang="en-AU" altLang="zh-CN" sz="1800" b="1" dirty="0">
                  <a:solidFill>
                    <a:schemeClr val="bg1"/>
                  </a:solidFill>
                </a:rPr>
                <a:t> Q</a:t>
              </a:r>
              <a:endParaRPr kumimoji="1" lang="en-AU" altLang="zh-CN" sz="1800" b="1" dirty="0">
                <a:solidFill>
                  <a:schemeClr val="bg1"/>
                </a:solidFill>
              </a:endParaRPr>
            </a:p>
            <a:p>
              <a:r>
                <a:rPr kumimoji="1" lang="en-AU" altLang="zh-CN" sz="1800" b="1" dirty="0">
                  <a:solidFill>
                    <a:schemeClr val="bg1"/>
                  </a:solidFill>
                </a:rPr>
                <a:t>(Grade 1-6)</a:t>
              </a:r>
              <a:endParaRPr lang="zh-CN" altLang="en-US" dirty="0">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D</a:t>
            </a:r>
            <a:r>
              <a:rPr lang="en-US" altLang="en-GB" dirty="0"/>
              <a:t>ataset</a:t>
            </a:r>
            <a:endParaRPr lang="en-US" altLang="en-GB" dirty="0"/>
          </a:p>
        </p:txBody>
      </p:sp>
      <p:pic>
        <p:nvPicPr>
          <p:cNvPr id="5" name="内容占位符 4"/>
          <p:cNvPicPr>
            <a:picLocks noChangeAspect="1"/>
          </p:cNvPicPr>
          <p:nvPr>
            <p:ph idx="1"/>
          </p:nvPr>
        </p:nvPicPr>
        <p:blipFill>
          <a:blip r:embed="rId1"/>
          <a:stretch>
            <a:fillRect/>
          </a:stretch>
        </p:blipFill>
        <p:spPr>
          <a:xfrm>
            <a:off x="1840230" y="807720"/>
            <a:ext cx="4036695" cy="5035550"/>
          </a:xfrm>
          <a:prstGeom prst="rect">
            <a:avLst/>
          </a:prstGeom>
        </p:spPr>
      </p:pic>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Yan Pan (z5484351)</a:t>
            </a:r>
            <a:endParaRPr lang="en-US" sz="11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2"/>
          <a:stretch>
            <a:fillRect/>
          </a:stretch>
        </p:blipFill>
        <p:spPr>
          <a:xfrm>
            <a:off x="7642225" y="701040"/>
            <a:ext cx="2943225" cy="2190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sym typeface="+mn-ea"/>
              </a:rPr>
              <a:t>Data Analysis</a:t>
            </a:r>
            <a:endParaRPr lang="en-AU" dirty="0"/>
          </a:p>
        </p:txBody>
      </p:sp>
      <p:sp>
        <p:nvSpPr>
          <p:cNvPr id="3" name="Content Placeholder 2"/>
          <p:cNvSpPr>
            <a:spLocks noGrp="1"/>
          </p:cNvSpPr>
          <p:nvPr>
            <p:ph idx="1"/>
          </p:nvPr>
        </p:nvSpPr>
        <p:spPr>
          <a:xfrm>
            <a:off x="231648" y="975360"/>
            <a:ext cx="11631168" cy="5035296"/>
          </a:xfrm>
        </p:spPr>
        <p:txBody>
          <a:bodyPr>
            <a:normAutofit fontScale="60000"/>
          </a:bodyPr>
          <a:lstStyle/>
          <a:p>
            <a:pPr>
              <a:buFont typeface="Wingdings" panose="05000000000000000000" pitchFamily="2" charset="2"/>
              <a:buChar char="Ø"/>
            </a:pPr>
            <a:r>
              <a:rPr lang="en-AU" dirty="0">
                <a:solidFill>
                  <a:srgbClr val="FF0000"/>
                </a:solidFill>
              </a:rPr>
              <a:t>image</a:t>
            </a:r>
            <a:r>
              <a:rPr lang="en-AU" dirty="0"/>
              <a:t> : Contextual image</a:t>
            </a:r>
            <a:endParaRPr lang="en-AU" dirty="0"/>
          </a:p>
          <a:p>
            <a:pPr>
              <a:buFont typeface="Wingdings" panose="05000000000000000000" pitchFamily="2" charset="2"/>
              <a:buChar char="Ø"/>
            </a:pPr>
            <a:r>
              <a:rPr lang="en-AU" dirty="0">
                <a:solidFill>
                  <a:srgbClr val="FF0000"/>
                </a:solidFill>
              </a:rPr>
              <a:t>question</a:t>
            </a:r>
            <a:r>
              <a:rPr lang="en-AU" dirty="0"/>
              <a:t> : Prompt relating to the lecture</a:t>
            </a:r>
            <a:endParaRPr lang="en-AU" dirty="0"/>
          </a:p>
          <a:p>
            <a:pPr>
              <a:buFont typeface="Wingdings" panose="05000000000000000000" pitchFamily="2" charset="2"/>
              <a:buChar char="Ø"/>
            </a:pPr>
            <a:r>
              <a:rPr lang="en-AU" dirty="0">
                <a:solidFill>
                  <a:srgbClr val="FF0000"/>
                </a:solidFill>
              </a:rPr>
              <a:t>choices</a:t>
            </a:r>
            <a:r>
              <a:rPr lang="en-AU" dirty="0"/>
              <a:t> : Multiple choice answer with 1 correct to the question</a:t>
            </a:r>
            <a:endParaRPr lang="en-AU" dirty="0"/>
          </a:p>
          <a:p>
            <a:pPr>
              <a:buFont typeface="Wingdings" panose="05000000000000000000" pitchFamily="2" charset="2"/>
              <a:buChar char="Ø"/>
            </a:pPr>
            <a:r>
              <a:rPr lang="en-AU" dirty="0">
                <a:solidFill>
                  <a:schemeClr val="accent1"/>
                </a:solidFill>
              </a:rPr>
              <a:t>answer</a:t>
            </a:r>
            <a:r>
              <a:rPr lang="en-AU" dirty="0"/>
              <a:t> : Index of choices corresponding to the correct answer</a:t>
            </a:r>
            <a:endParaRPr lang="en-AU" dirty="0"/>
          </a:p>
          <a:p>
            <a:pPr>
              <a:buFont typeface="Wingdings" panose="05000000000000000000" pitchFamily="2" charset="2"/>
              <a:buChar char="Ø"/>
            </a:pPr>
            <a:r>
              <a:rPr lang="en-AU" dirty="0">
                <a:solidFill>
                  <a:srgbClr val="FF0000"/>
                </a:solidFill>
              </a:rPr>
              <a:t>hint</a:t>
            </a:r>
            <a:r>
              <a:rPr lang="en-AU" dirty="0"/>
              <a:t> : Hint to help answer the question</a:t>
            </a:r>
            <a:endParaRPr lang="en-AU" dirty="0"/>
          </a:p>
          <a:p>
            <a:pPr>
              <a:buFont typeface="Wingdings" panose="05000000000000000000" pitchFamily="2" charset="2"/>
              <a:buChar char="Ø"/>
            </a:pPr>
            <a:r>
              <a:rPr lang="en-AU" dirty="0"/>
              <a:t>task : Task description</a:t>
            </a:r>
            <a:endParaRPr lang="en-AU" dirty="0"/>
          </a:p>
          <a:p>
            <a:pPr>
              <a:buFont typeface="Wingdings" panose="05000000000000000000" pitchFamily="2" charset="2"/>
              <a:buChar char="Ø"/>
            </a:pPr>
            <a:r>
              <a:rPr lang="en-AU" dirty="0"/>
              <a:t>grade : Grade level from K-12</a:t>
            </a:r>
            <a:endParaRPr lang="en-AU" dirty="0"/>
          </a:p>
          <a:p>
            <a:pPr>
              <a:buFont typeface="Wingdings" panose="05000000000000000000" pitchFamily="2" charset="2"/>
              <a:buChar char="Ø"/>
            </a:pPr>
            <a:r>
              <a:rPr lang="en-AU" dirty="0"/>
              <a:t>subject : High level</a:t>
            </a:r>
            <a:endParaRPr lang="en-AU" dirty="0"/>
          </a:p>
          <a:p>
            <a:pPr>
              <a:buFont typeface="Wingdings" panose="05000000000000000000" pitchFamily="2" charset="2"/>
              <a:buChar char="Ø"/>
            </a:pPr>
            <a:r>
              <a:rPr lang="en-AU" dirty="0"/>
              <a:t>topic : natural-sciences, social-science, or language-science</a:t>
            </a:r>
            <a:endParaRPr lang="en-AU" dirty="0"/>
          </a:p>
          <a:p>
            <a:pPr>
              <a:buFont typeface="Wingdings" panose="05000000000000000000" pitchFamily="2" charset="2"/>
              <a:buChar char="Ø"/>
            </a:pPr>
            <a:r>
              <a:rPr lang="en-AU" dirty="0"/>
              <a:t>category : A subcategory of topic</a:t>
            </a:r>
            <a:endParaRPr lang="en-AU" dirty="0"/>
          </a:p>
          <a:p>
            <a:pPr>
              <a:buFont typeface="Wingdings" panose="05000000000000000000" pitchFamily="2" charset="2"/>
              <a:buChar char="Ø"/>
            </a:pPr>
            <a:r>
              <a:rPr lang="en-AU" dirty="0"/>
              <a:t>skill : A description of the task required</a:t>
            </a:r>
            <a:endParaRPr lang="en-AU" dirty="0"/>
          </a:p>
          <a:p>
            <a:pPr>
              <a:buFont typeface="Wingdings" panose="05000000000000000000" pitchFamily="2" charset="2"/>
              <a:buChar char="Ø"/>
            </a:pPr>
            <a:r>
              <a:rPr lang="en-AU" dirty="0"/>
              <a:t>lecture : A relevant lecture that a question is generated from</a:t>
            </a:r>
            <a:endParaRPr lang="en-AU" dirty="0"/>
          </a:p>
          <a:p>
            <a:pPr>
              <a:buFont typeface="Wingdings" panose="05000000000000000000" pitchFamily="2" charset="2"/>
              <a:buChar char="Ø"/>
            </a:pPr>
            <a:r>
              <a:rPr lang="en-AU" dirty="0">
                <a:solidFill>
                  <a:schemeClr val="accent1"/>
                </a:solidFill>
              </a:rPr>
              <a:t>solution</a:t>
            </a:r>
            <a:r>
              <a:rPr lang="en-AU" dirty="0"/>
              <a:t> : Instructions on how to solve the question</a:t>
            </a:r>
            <a:endParaRPr 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Yan Pan (z5484351)</a:t>
            </a:r>
            <a:endParaRPr lang="en-US" sz="11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6358255" y="2446655"/>
            <a:ext cx="5301615" cy="2705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136525"/>
            <a:ext cx="11631168" cy="838835"/>
          </a:xfrm>
        </p:spPr>
        <p:txBody>
          <a:bodyPr>
            <a:normAutofit/>
          </a:bodyPr>
          <a:lstStyle/>
          <a:p>
            <a:r>
              <a:rPr lang="en-GB" dirty="0"/>
              <a:t>Methods</a:t>
            </a:r>
            <a:endParaRPr lang="en-AU" dirty="0"/>
          </a:p>
        </p:txBody>
      </p:sp>
      <p:sp>
        <p:nvSpPr>
          <p:cNvPr id="4" name="Slide Number Placeholder 3"/>
          <p:cNvSpPr>
            <a:spLocks noGrp="1"/>
          </p:cNvSpPr>
          <p:nvPr>
            <p:ph type="sldNum" sz="quarter" idx="12"/>
          </p:nvPr>
        </p:nvSpPr>
        <p:spPr/>
        <p:txBody>
          <a:bodyPr/>
          <a:lstStyle/>
          <a:p>
            <a:fld id="{6BAD6A8B-B5C3-4437-A9DE-A8C2149171DD}" type="slidenum">
              <a:rPr lang="en-AU" smtClean="0"/>
            </a:fld>
            <a:endParaRPr lang="en-AU"/>
          </a:p>
        </p:txBody>
      </p:sp>
      <p:sp>
        <p:nvSpPr>
          <p:cNvPr id="6" name="TextBox 5"/>
          <p:cNvSpPr txBox="1"/>
          <p:nvPr/>
        </p:nvSpPr>
        <p:spPr>
          <a:xfrm>
            <a:off x="119743" y="6225545"/>
            <a:ext cx="7326086" cy="260350"/>
          </a:xfrm>
          <a:prstGeom prst="rect">
            <a:avLst/>
          </a:prstGeom>
          <a:noFill/>
        </p:spPr>
        <p:txBody>
          <a:bodyPr wrap="square" rtlCol="0">
            <a:spAutoFit/>
          </a:bodyPr>
          <a:lstStyle/>
          <a:p>
            <a:pPr fontAlgn="base"/>
            <a:r>
              <a:rPr lang="en-US" sz="1100" dirty="0">
                <a:latin typeface="Arial" panose="020B0604020202020204" pitchFamily="34" charset="0"/>
                <a:cs typeface="Arial" panose="020B0604020202020204" pitchFamily="34" charset="0"/>
              </a:rPr>
              <a:t>Presenter: </a:t>
            </a:r>
            <a:r>
              <a:rPr lang="en-US" sz="1100" dirty="0">
                <a:latin typeface="Arial" panose="020B0604020202020204" pitchFamily="34" charset="0"/>
                <a:cs typeface="Arial" panose="020B0604020202020204" pitchFamily="34" charset="0"/>
                <a:sym typeface="+mn-ea"/>
              </a:rPr>
              <a:t>Jinyuan Fan (z5461665)</a:t>
            </a:r>
            <a:endParaRPr lang="en-US" sz="1100" dirty="0">
              <a:latin typeface="Arial" panose="020B0604020202020204" pitchFamily="34" charset="0"/>
              <a:cs typeface="Arial" panose="020B0604020202020204" pitchFamily="34" charset="0"/>
            </a:endParaRPr>
          </a:p>
        </p:txBody>
      </p:sp>
      <p:grpSp>
        <p:nvGrpSpPr>
          <p:cNvPr id="53" name="组合 52"/>
          <p:cNvGrpSpPr/>
          <p:nvPr/>
        </p:nvGrpSpPr>
        <p:grpSpPr>
          <a:xfrm>
            <a:off x="600343" y="1645098"/>
            <a:ext cx="10992489" cy="2787457"/>
            <a:chOff x="252363" y="3189418"/>
            <a:chExt cx="10992489" cy="2787457"/>
          </a:xfrm>
        </p:grpSpPr>
        <p:grpSp>
          <p:nvGrpSpPr>
            <p:cNvPr id="3" name="组合 2"/>
            <p:cNvGrpSpPr/>
            <p:nvPr/>
          </p:nvGrpSpPr>
          <p:grpSpPr>
            <a:xfrm>
              <a:off x="252363" y="3403805"/>
              <a:ext cx="10992489" cy="2157766"/>
              <a:chOff x="276146" y="1461935"/>
              <a:chExt cx="11408059" cy="2106170"/>
            </a:xfrm>
          </p:grpSpPr>
          <p:grpSp>
            <p:nvGrpSpPr>
              <p:cNvPr id="5" name="组合 4"/>
              <p:cNvGrpSpPr/>
              <p:nvPr/>
            </p:nvGrpSpPr>
            <p:grpSpPr>
              <a:xfrm>
                <a:off x="276146" y="1461935"/>
                <a:ext cx="9458237" cy="1332351"/>
                <a:chOff x="814027" y="1488830"/>
                <a:chExt cx="10325010" cy="1367882"/>
              </a:xfrm>
            </p:grpSpPr>
            <p:grpSp>
              <p:nvGrpSpPr>
                <p:cNvPr id="14" name="组合 13"/>
                <p:cNvGrpSpPr/>
                <p:nvPr/>
              </p:nvGrpSpPr>
              <p:grpSpPr>
                <a:xfrm>
                  <a:off x="814027" y="1488830"/>
                  <a:ext cx="1418184" cy="1367882"/>
                  <a:chOff x="814027" y="1488830"/>
                  <a:chExt cx="1418184" cy="1367882"/>
                </a:xfrm>
              </p:grpSpPr>
              <p:grpSp>
                <p:nvGrpSpPr>
                  <p:cNvPr id="15" name="组合 14"/>
                  <p:cNvGrpSpPr/>
                  <p:nvPr/>
                </p:nvGrpSpPr>
                <p:grpSpPr>
                  <a:xfrm>
                    <a:off x="814027" y="1488830"/>
                    <a:ext cx="1418184" cy="1367882"/>
                    <a:chOff x="1445852" y="1223681"/>
                    <a:chExt cx="1525550" cy="1510292"/>
                  </a:xfrm>
                </p:grpSpPr>
                <p:sp>
                  <p:nvSpPr>
                    <p:cNvPr id="17" name="矩形 16"/>
                    <p:cNvSpPr/>
                    <p:nvPr/>
                  </p:nvSpPr>
                  <p:spPr>
                    <a:xfrm>
                      <a:off x="1445852" y="1240488"/>
                      <a:ext cx="1525550" cy="1493485"/>
                    </a:xfrm>
                    <a:prstGeom prst="rect">
                      <a:avLst/>
                    </a:prstGeom>
                    <a:solidFill>
                      <a:srgbClr val="F4B500">
                        <a:alpha val="74035"/>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pic>
                  <p:nvPicPr>
                    <p:cNvPr id="19" name="图形 6" descr="算盘 轮廓"/>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573304" y="1223681"/>
                      <a:ext cx="1282378" cy="1289409"/>
                    </a:xfrm>
                    <a:prstGeom prst="rect">
                      <a:avLst/>
                    </a:prstGeom>
                  </p:spPr>
                </p:pic>
              </p:grpSp>
              <p:sp>
                <p:nvSpPr>
                  <p:cNvPr id="20" name="文本框 19"/>
                  <p:cNvSpPr txBox="1"/>
                  <p:nvPr/>
                </p:nvSpPr>
                <p:spPr>
                  <a:xfrm>
                    <a:off x="1066905" y="2456602"/>
                    <a:ext cx="912429" cy="400110"/>
                  </a:xfrm>
                  <a:prstGeom prst="rect">
                    <a:avLst/>
                  </a:prstGeom>
                  <a:noFill/>
                </p:spPr>
                <p:txBody>
                  <a:bodyPr wrap="none" rtlCol="0">
                    <a:spAutoFit/>
                  </a:bodyPr>
                  <a:p>
                    <a:r>
                      <a:rPr kumimoji="1" lang="en-AU" altLang="zh-CN" sz="2000" b="1" dirty="0"/>
                      <a:t>Image</a:t>
                    </a:r>
                    <a:endParaRPr kumimoji="1" lang="zh-CN" altLang="en-US" sz="2000" b="1" dirty="0"/>
                  </a:p>
                </p:txBody>
              </p:sp>
            </p:grpSp>
            <p:cxnSp>
              <p:nvCxnSpPr>
                <p:cNvPr id="21" name="直线箭头连接符 11"/>
                <p:cNvCxnSpPr>
                  <a:endCxn id="26" idx="1"/>
                </p:cNvCxnSpPr>
                <p:nvPr/>
              </p:nvCxnSpPr>
              <p:spPr>
                <a:xfrm flipV="1">
                  <a:off x="2251515" y="2180805"/>
                  <a:ext cx="2312225" cy="5850"/>
                </a:xfrm>
                <a:prstGeom prst="straightConnector1">
                  <a:avLst/>
                </a:prstGeom>
                <a:ln w="41275">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26" idx="3"/>
                  <a:endCxn id="31" idx="1"/>
                </p:cNvCxnSpPr>
                <p:nvPr/>
              </p:nvCxnSpPr>
              <p:spPr>
                <a:xfrm>
                  <a:off x="6134306" y="2180805"/>
                  <a:ext cx="1706831" cy="665600"/>
                </a:xfrm>
                <a:prstGeom prst="bentConnector3">
                  <a:avLst/>
                </a:prstGeom>
                <a:ln w="41275">
                  <a:tailEnd type="triangle"/>
                </a:ln>
              </p:spPr>
              <p:style>
                <a:lnRef idx="2">
                  <a:schemeClr val="dk1"/>
                </a:lnRef>
                <a:fillRef idx="0">
                  <a:schemeClr val="dk1"/>
                </a:fillRef>
                <a:effectRef idx="1">
                  <a:schemeClr val="dk1"/>
                </a:effectRef>
                <a:fontRef idx="minor">
                  <a:schemeClr val="tx1"/>
                </a:fontRef>
              </p:style>
            </p:cxnSp>
            <p:cxnSp>
              <p:nvCxnSpPr>
                <p:cNvPr id="23" name="直线箭头连接符 40"/>
                <p:cNvCxnSpPr>
                  <a:stCxn id="31" idx="3"/>
                </p:cNvCxnSpPr>
                <p:nvPr/>
              </p:nvCxnSpPr>
              <p:spPr>
                <a:xfrm>
                  <a:off x="8930065" y="2846405"/>
                  <a:ext cx="2208972" cy="4691"/>
                </a:xfrm>
                <a:prstGeom prst="straightConnector1">
                  <a:avLst/>
                </a:prstGeom>
                <a:ln w="47625">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grpSp>
          <p:sp>
            <p:nvSpPr>
              <p:cNvPr id="24" name="波形 23"/>
              <p:cNvSpPr/>
              <p:nvPr/>
            </p:nvSpPr>
            <p:spPr>
              <a:xfrm>
                <a:off x="9734383" y="1849899"/>
                <a:ext cx="1949822" cy="944387"/>
              </a:xfrm>
              <a:prstGeom prst="wave">
                <a:avLst/>
              </a:prstGeom>
              <a:solidFill>
                <a:srgbClr val="F4B50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sz="2000" b="1" dirty="0">
                    <a:solidFill>
                      <a:schemeClr val="tx1"/>
                    </a:solidFill>
                  </a:rPr>
                  <a:t>answer</a:t>
                </a:r>
                <a:endParaRPr kumimoji="1" lang="zh-CN" altLang="en-US" sz="2000" b="1" dirty="0">
                  <a:solidFill>
                    <a:schemeClr val="tx1"/>
                  </a:solidFill>
                </a:endParaRPr>
              </a:p>
            </p:txBody>
          </p:sp>
          <p:sp>
            <p:nvSpPr>
              <p:cNvPr id="25" name="波形 24"/>
              <p:cNvSpPr/>
              <p:nvPr/>
            </p:nvSpPr>
            <p:spPr>
              <a:xfrm>
                <a:off x="9734383" y="2623718"/>
                <a:ext cx="1949822" cy="944387"/>
              </a:xfrm>
              <a:prstGeom prst="wave">
                <a:avLst/>
              </a:prstGeom>
              <a:solidFill>
                <a:srgbClr val="F4B500">
                  <a:alpha val="7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sz="2000" b="1" dirty="0">
                    <a:solidFill>
                      <a:schemeClr val="tx1"/>
                    </a:solidFill>
                  </a:rPr>
                  <a:t>solution</a:t>
                </a:r>
                <a:endParaRPr kumimoji="1" lang="zh-CN" altLang="en-US" sz="2000" b="1" dirty="0">
                  <a:solidFill>
                    <a:schemeClr val="tx1"/>
                  </a:solidFill>
                </a:endParaRPr>
              </a:p>
            </p:txBody>
          </p:sp>
        </p:grpSp>
        <p:sp>
          <p:nvSpPr>
            <p:cNvPr id="26" name="文本框 25"/>
            <p:cNvSpPr txBox="1"/>
            <p:nvPr/>
          </p:nvSpPr>
          <p:spPr>
            <a:xfrm>
              <a:off x="3562165" y="3909651"/>
              <a:ext cx="1386310" cy="369332"/>
            </a:xfrm>
            <a:prstGeom prst="rect">
              <a:avLst/>
            </a:prstGeom>
            <a:solidFill>
              <a:srgbClr val="FFC000">
                <a:alpha val="70000"/>
              </a:srgbClr>
            </a:solidFill>
            <a:ln>
              <a:solidFill>
                <a:schemeClr val="tx1"/>
              </a:solidFill>
            </a:ln>
          </p:spPr>
          <p:txBody>
            <a:bodyPr wrap="square">
              <a:spAutoFit/>
            </a:bodyPr>
            <a:p>
              <a:r>
                <a:rPr kumimoji="1" lang="en-AU" altLang="zh-CN" sz="1800" b="1" dirty="0">
                  <a:solidFill>
                    <a:schemeClr val="tx1"/>
                  </a:solidFill>
                </a:rPr>
                <a:t>Description</a:t>
              </a:r>
              <a:endParaRPr lang="zh-CN" altLang="en-US" dirty="0"/>
            </a:p>
          </p:txBody>
        </p:sp>
        <p:sp>
          <p:nvSpPr>
            <p:cNvPr id="28" name="椭圆 27"/>
            <p:cNvSpPr/>
            <p:nvPr/>
          </p:nvSpPr>
          <p:spPr>
            <a:xfrm>
              <a:off x="1724798" y="3189418"/>
              <a:ext cx="1546706" cy="779681"/>
            </a:xfrm>
            <a:prstGeom prst="ellipse">
              <a:avLst/>
            </a:prstGeom>
            <a:solidFill>
              <a:srgbClr val="C00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sz="1800" b="1" dirty="0"/>
                <a:t> </a:t>
              </a:r>
              <a:r>
                <a:rPr kumimoji="1" lang="en-AU" altLang="zh-CN" sz="2000" b="1" dirty="0">
                  <a:solidFill>
                    <a:schemeClr val="tx1"/>
                  </a:solidFill>
                </a:rPr>
                <a:t>VLP</a:t>
              </a:r>
              <a:endParaRPr kumimoji="1" lang="zh-CN" altLang="en-US" sz="2000" b="1" dirty="0">
                <a:solidFill>
                  <a:schemeClr val="tx1"/>
                </a:solidFill>
              </a:endParaRPr>
            </a:p>
          </p:txBody>
        </p:sp>
        <p:sp>
          <p:nvSpPr>
            <p:cNvPr id="29" name="椭圆 28"/>
            <p:cNvSpPr/>
            <p:nvPr/>
          </p:nvSpPr>
          <p:spPr>
            <a:xfrm>
              <a:off x="4109344" y="4530999"/>
              <a:ext cx="1424594" cy="781663"/>
            </a:xfrm>
            <a:prstGeom prst="ellipse">
              <a:avLst/>
            </a:prstGeom>
            <a:solidFill>
              <a:srgbClr val="C00000">
                <a:alpha val="5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sz="1800" b="1" dirty="0"/>
                <a:t> </a:t>
              </a:r>
              <a:r>
                <a:rPr kumimoji="1" lang="en-AU" altLang="zh-CN" sz="2000" b="1" dirty="0">
                  <a:solidFill>
                    <a:schemeClr val="tx1"/>
                  </a:solidFill>
                </a:rPr>
                <a:t>CoT</a:t>
              </a:r>
              <a:endParaRPr kumimoji="1" lang="zh-CN" altLang="en-US" sz="2000" b="1" dirty="0">
                <a:solidFill>
                  <a:schemeClr val="tx1"/>
                </a:solidFill>
              </a:endParaRPr>
            </a:p>
          </p:txBody>
        </p:sp>
        <p:sp>
          <p:nvSpPr>
            <p:cNvPr id="30" name="文本框 29"/>
            <p:cNvSpPr txBox="1"/>
            <p:nvPr/>
          </p:nvSpPr>
          <p:spPr>
            <a:xfrm>
              <a:off x="3675133" y="5607543"/>
              <a:ext cx="1160374" cy="369332"/>
            </a:xfrm>
            <a:prstGeom prst="rect">
              <a:avLst/>
            </a:prstGeom>
            <a:solidFill>
              <a:srgbClr val="F4B500">
                <a:alpha val="70000"/>
              </a:srgbClr>
            </a:solidFill>
            <a:ln>
              <a:solidFill>
                <a:schemeClr val="tx1"/>
              </a:solidFill>
            </a:ln>
          </p:spPr>
          <p:txBody>
            <a:bodyPr wrap="square">
              <a:spAutoFit/>
            </a:bodyPr>
            <a:p>
              <a:r>
                <a:rPr kumimoji="1" lang="en-AU" altLang="zh-CN" sz="1800" b="1" dirty="0">
                  <a:solidFill>
                    <a:schemeClr val="tx1"/>
                  </a:solidFill>
                </a:rPr>
                <a:t>Question</a:t>
              </a:r>
              <a:endParaRPr lang="zh-CN" altLang="en-US" dirty="0"/>
            </a:p>
          </p:txBody>
        </p:sp>
        <p:sp>
          <p:nvSpPr>
            <p:cNvPr id="31" name="文本框 30"/>
            <p:cNvSpPr txBox="1"/>
            <p:nvPr/>
          </p:nvSpPr>
          <p:spPr>
            <a:xfrm>
              <a:off x="6455063" y="4569163"/>
              <a:ext cx="961176" cy="378694"/>
            </a:xfrm>
            <a:prstGeom prst="rect">
              <a:avLst/>
            </a:prstGeom>
            <a:solidFill>
              <a:srgbClr val="FFC000">
                <a:alpha val="70000"/>
              </a:srgbClr>
            </a:solidFill>
            <a:ln>
              <a:solidFill>
                <a:schemeClr val="tx1"/>
              </a:solidFill>
            </a:ln>
          </p:spPr>
          <p:txBody>
            <a:bodyPr wrap="square">
              <a:spAutoFit/>
            </a:bodyPr>
            <a:p>
              <a:r>
                <a:rPr kumimoji="1" lang="en-AU" altLang="zh-CN" sz="1800" b="1" dirty="0">
                  <a:solidFill>
                    <a:schemeClr val="tx1"/>
                  </a:solidFill>
                </a:rPr>
                <a:t>Prompt</a:t>
              </a:r>
              <a:endParaRPr lang="zh-CN" altLang="en-US" dirty="0"/>
            </a:p>
          </p:txBody>
        </p:sp>
        <p:sp>
          <p:nvSpPr>
            <p:cNvPr id="32" name="椭圆 31"/>
            <p:cNvSpPr/>
            <p:nvPr/>
          </p:nvSpPr>
          <p:spPr>
            <a:xfrm>
              <a:off x="7553650" y="3887977"/>
              <a:ext cx="1599919" cy="732662"/>
            </a:xfrm>
            <a:prstGeom prst="ellipse">
              <a:avLst/>
            </a:prstGeom>
            <a:solidFill>
              <a:srgbClr val="C00000">
                <a:alpha val="5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kumimoji="1" lang="en-AU" altLang="zh-CN" sz="1800" b="1" dirty="0"/>
                <a:t> </a:t>
              </a:r>
              <a:r>
                <a:rPr kumimoji="1" lang="en-AU" altLang="zh-CN" sz="2000" b="1" dirty="0">
                  <a:solidFill>
                    <a:schemeClr val="tx1"/>
                  </a:solidFill>
                </a:rPr>
                <a:t>LLM</a:t>
              </a:r>
              <a:endParaRPr kumimoji="1" lang="zh-CN" altLang="en-US" sz="2000" b="1" dirty="0">
                <a:solidFill>
                  <a:schemeClr val="tx1"/>
                </a:solidFill>
              </a:endParaRPr>
            </a:p>
          </p:txBody>
        </p:sp>
        <p:cxnSp>
          <p:nvCxnSpPr>
            <p:cNvPr id="47" name="直线连接符 46"/>
            <p:cNvCxnSpPr/>
            <p:nvPr/>
          </p:nvCxnSpPr>
          <p:spPr>
            <a:xfrm>
              <a:off x="5701769" y="4758510"/>
              <a:ext cx="0" cy="1033699"/>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直线连接符 51"/>
            <p:cNvCxnSpPr>
              <a:stCxn id="30" idx="3"/>
            </p:cNvCxnSpPr>
            <p:nvPr/>
          </p:nvCxnSpPr>
          <p:spPr>
            <a:xfrm>
              <a:off x="4835507" y="5792209"/>
              <a:ext cx="86626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 name="矩形 6"/>
          <p:cNvSpPr/>
          <p:nvPr/>
        </p:nvSpPr>
        <p:spPr>
          <a:xfrm>
            <a:off x="4166235" y="4789170"/>
            <a:ext cx="3507740" cy="236855"/>
          </a:xfrm>
          <a:prstGeom prst="rect">
            <a:avLst/>
          </a:prstGeom>
          <a:noFill/>
          <a:ln>
            <a:noFill/>
          </a:ln>
        </p:spPr>
        <p:txBody>
          <a:bodyPr wrap="none" rtlCol="0" anchor="t">
            <a:noAutofit/>
          </a:bodyPr>
          <a:p>
            <a:pPr algn="ctr"/>
            <a:endParaRPr lang="zh-CN" altLang="en-US" sz="72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4064000" y="4839335"/>
            <a:ext cx="4064000" cy="368300"/>
          </a:xfrm>
          <a:prstGeom prst="rect">
            <a:avLst/>
          </a:prstGeom>
        </p:spPr>
        <p:txBody>
          <a:bodyPr>
            <a:spAutoFit/>
            <a:extLst>
              <a:ext uri="{4A0BC546-FE56-4ADE-93B0-CB8AF2F6F144}">
                <wpsdc:textFrameExt xmlns:wpsdc="http://www.wps.cn/officeDocument/2022/drawingmlCustomData" type="text"/>
              </a:ext>
            </a:extLst>
          </a:bodyPr>
          <a:p>
            <a:pPr algn="ctr"/>
            <a:r>
              <a:rPr lang="zh-CN" altLang="en-US" sz="1800">
                <a:latin typeface="Arial" panose="020B0604020202020204" pitchFamily="34" charset="0"/>
                <a:ea typeface="微软雅黑" panose="020B0503020204020204" charset="-122"/>
              </a:rPr>
              <a:t>Overall process</a:t>
            </a:r>
            <a:endParaRPr lang="zh-CN" altLang="en-US" sz="180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p="http://schemas.openxmlformats.org/presentationml/2006/main">
  <p:tag name="commondata" val="eyJoZGlkIjoiYmZmZmViZTM3Mzk1NDdkMmZkY2M5NTA5MzExMjQyOT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6026</Words>
  <Application>WPS 演示</Application>
  <PresentationFormat>Widescreen</PresentationFormat>
  <Paragraphs>421</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Roboto</vt:lpstr>
      <vt:lpstr>Times New Roman</vt:lpstr>
      <vt:lpstr>Arial</vt:lpstr>
      <vt:lpstr>Wingdings</vt:lpstr>
      <vt:lpstr>微软雅黑</vt:lpstr>
      <vt:lpstr>Calibri</vt:lpstr>
      <vt:lpstr>Arial Unicode MS</vt:lpstr>
      <vt:lpstr>Calibri Light</vt:lpstr>
      <vt:lpstr>等线</vt:lpstr>
      <vt:lpstr>Consolas</vt:lpstr>
      <vt:lpstr>Office Theme</vt:lpstr>
      <vt:lpstr>PowerPoint 演示文稿</vt:lpstr>
      <vt:lpstr>Motivation</vt:lpstr>
      <vt:lpstr>Problem Statement</vt:lpstr>
      <vt:lpstr>Dataset</vt:lpstr>
      <vt:lpstr>Dataset</vt:lpstr>
      <vt:lpstr>Dataset</vt:lpstr>
      <vt:lpstr>Dataset</vt:lpstr>
      <vt:lpstr>Data Analysis</vt:lpstr>
      <vt:lpstr>Methods</vt:lpstr>
      <vt:lpstr>Methods</vt:lpstr>
      <vt:lpstr>Methods</vt:lpstr>
      <vt:lpstr>VIT</vt:lpstr>
      <vt:lpstr>BLIP</vt:lpstr>
      <vt:lpstr>Results</vt:lpstr>
      <vt:lpstr>Results</vt:lpstr>
      <vt:lpstr>Results</vt:lpstr>
      <vt:lpstr>Results</vt:lpstr>
      <vt:lpstr>Discussion</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Shisheng Zhang</dc:creator>
  <cp:lastModifiedBy>Sunny affection</cp:lastModifiedBy>
  <cp:revision>126</cp:revision>
  <dcterms:created xsi:type="dcterms:W3CDTF">2022-11-14T00:04:00Z</dcterms:created>
  <dcterms:modified xsi:type="dcterms:W3CDTF">2024-11-12T03:19:03Z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536F3DCCEF794B2886AE5638B648363C_12</vt:lpwstr>
  </property>
  <property fmtid="{D5CDD505-2E9C-101B-9397-08002B2CF9AE}" pid="3" name="KSOProductBuildVer">
    <vt:lpwstr>2052-12.1.0.18608</vt:lpwstr>
  </property>
</Properties>
</file>