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d1ee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d1ee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Patricio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4fd1ee73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4fd1ee7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4fd1ee73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4fd1ee73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50">
                <a:solidFill>
                  <a:srgbClr val="262626"/>
                </a:solidFill>
                <a:highlight>
                  <a:srgbClr val="FFFFFF"/>
                </a:highlight>
              </a:rPr>
              <a:t>Patito</a:t>
            </a:r>
            <a:endParaRPr b="1"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50">
                <a:solidFill>
                  <a:srgbClr val="262626"/>
                </a:solidFill>
                <a:highlight>
                  <a:srgbClr val="FFFFFF"/>
                </a:highlight>
              </a:rPr>
              <a:t>Durante la presentación final, los siguientes apartados deberán ser expuestos de manera oral en inglés por los y las integrantes del grupo, quienes deberán dividirlas de forma equitativa:</a:t>
            </a: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</a:pP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Problemática del proyecto. </a:t>
            </a:r>
            <a:endParaRPr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</a:pP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Solución propuesta </a:t>
            </a:r>
            <a:endParaRPr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</a:pP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Caso de uso </a:t>
            </a:r>
            <a:endParaRPr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</a:pP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Arquitectura de la solución. </a:t>
            </a:r>
            <a:endParaRPr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En la presentación se debe: </a:t>
            </a:r>
            <a:endParaRPr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</a:pP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Considerar la relevancia, objetivos, metodología y desarrollo. </a:t>
            </a:r>
            <a:endParaRPr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</a:pP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Entregar evidencias del proyecto APT dando cuenta del cumplimiento de los objetivos. </a:t>
            </a:r>
            <a:endParaRPr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</a:pP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Dar respuestas a las preguntas de la comisión, cumpliendo con los estándares de calidad de la disciplina.  </a:t>
            </a:r>
            <a:endParaRPr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</a:pP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Exponer considerando formato y el tiempo establecido para la presentación. </a:t>
            </a:r>
            <a:endParaRPr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</a:pP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Expresar sus ideas con fluidez, claridad y precisión, utilizando un lenguaje técnico propio de la carrera. </a:t>
            </a:r>
            <a:endParaRPr sz="10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</a:pPr>
            <a:r>
              <a:rPr lang="es" sz="1050">
                <a:solidFill>
                  <a:srgbClr val="262626"/>
                </a:solidFill>
                <a:highlight>
                  <a:srgbClr val="FFFFFF"/>
                </a:highlight>
              </a:rPr>
              <a:t>Cumplir con los indicadores de calidad requeridos en la presentación del proyecto.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4fd1ee73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4fd1ee73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	kien tiene libros sin usar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kien no ha encontrado un libro cuando lo necesitaba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Han tenido que cotizar libros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4fd1ee73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4fd1ee73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4fd1ee7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4fd1ee7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4fd1ee73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4fd1ee73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nacho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PRACTICAS del marco de agilidad COMO EXTREME PROGRAMING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4fd1ee73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4fd1ee73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fd1ee73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4fd1ee73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nacho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https://readcycle-ten.vercel.app/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4fd1ee73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4fd1ee73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readcycle-ten.vercel.app/" TargetMode="External"/><Relationship Id="rId11" Type="http://schemas.openxmlformats.org/officeDocument/2006/relationships/image" Target="../media/image13.jpg"/><Relationship Id="rId10" Type="http://schemas.openxmlformats.org/officeDocument/2006/relationships/image" Target="../media/image11.png"/><Relationship Id="rId12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63850" y="736025"/>
            <a:ext cx="7416300" cy="3934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6" y="66348"/>
            <a:ext cx="2306417" cy="5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074" y="2319875"/>
            <a:ext cx="1369850" cy="1405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" name="Google Shape;57;p13"/>
          <p:cNvSpPr txBox="1"/>
          <p:nvPr/>
        </p:nvSpPr>
        <p:spPr>
          <a:xfrm>
            <a:off x="1963350" y="985975"/>
            <a:ext cx="52173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ReadCycle</a:t>
            </a:r>
            <a:endParaRPr b="1" sz="7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872750" y="3873925"/>
            <a:ext cx="53985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Presentan: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Manuel Díaz - Patricio Navarrete - Ignacio Salazar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492575" y="-8350"/>
            <a:ext cx="2180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CCCC"/>
                </a:solidFill>
              </a:rPr>
              <a:t>ESCUELA DE </a:t>
            </a:r>
            <a:r>
              <a:rPr lang="es" sz="1200">
                <a:solidFill>
                  <a:srgbClr val="CCCCCC"/>
                </a:solidFill>
              </a:rPr>
              <a:t>INFORMÁTICA</a:t>
            </a:r>
            <a:r>
              <a:rPr lang="es" sz="1200">
                <a:solidFill>
                  <a:srgbClr val="CCCCCC"/>
                </a:solidFill>
              </a:rPr>
              <a:t> Y TELECOMUNICACIONES</a:t>
            </a:r>
            <a:endParaRPr sz="1200">
              <a:solidFill>
                <a:srgbClr val="CCCCCC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 flipH="1">
            <a:off x="2412300" y="39025"/>
            <a:ext cx="11400" cy="562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2883000" y="2324550"/>
            <a:ext cx="3378000" cy="494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</a:rPr>
              <a:t>Gracias por su atención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0" y="0"/>
            <a:ext cx="2076600" cy="1416000"/>
          </a:xfrm>
          <a:prstGeom prst="diagStrip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 rot="10800000">
            <a:off x="7067400" y="3727500"/>
            <a:ext cx="2076600" cy="1416000"/>
          </a:xfrm>
          <a:prstGeom prst="diagStrip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484175"/>
            <a:ext cx="2913000" cy="4944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Índice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305075" y="1308900"/>
            <a:ext cx="46332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Problemática del proyecto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Solución propuesta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Objetivos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Metodología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Planificación y Diseño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Aplicación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Relevancia del Proyecto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Conclusiones y reflexión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86" y="-2"/>
            <a:ext cx="2306417" cy="5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 rot="10800000">
            <a:off x="7067400" y="3727500"/>
            <a:ext cx="2076600" cy="1416000"/>
          </a:xfrm>
          <a:prstGeom prst="diagStrip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484175"/>
            <a:ext cx="2852700" cy="4944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226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Problemática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11700" y="1278700"/>
            <a:ext cx="3058200" cy="494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572000" y="1017725"/>
            <a:ext cx="3058200" cy="494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89850" y="1017725"/>
            <a:ext cx="30225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1829">
                <a:solidFill>
                  <a:schemeClr val="lt1"/>
                </a:solidFill>
              </a:rPr>
              <a:t>Dificultad para encontrarlos</a:t>
            </a:r>
            <a:endParaRPr sz="1829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60825" y="1278700"/>
            <a:ext cx="24777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Alto costo de los libros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726450" y="2853713"/>
            <a:ext cx="2571900" cy="494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852700" y="2867575"/>
            <a:ext cx="2417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Acumulacion de libros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86" y="-2"/>
            <a:ext cx="2306417" cy="5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950050" y="1586525"/>
            <a:ext cx="3207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71% de los chilenos adquiere libros mediante compras, 15% mediante biblioteca.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2"/>
                </a:solidFill>
              </a:rPr>
              <a:t>(</a:t>
            </a:r>
            <a:r>
              <a:rPr i="1" lang="es" sz="1100">
                <a:solidFill>
                  <a:schemeClr val="dk2"/>
                </a:solidFill>
              </a:rPr>
              <a:t>Fundación</a:t>
            </a:r>
            <a:r>
              <a:rPr i="1" lang="es" sz="1100">
                <a:solidFill>
                  <a:schemeClr val="dk2"/>
                </a:solidFill>
              </a:rPr>
              <a:t> La Fuente)</a:t>
            </a:r>
            <a:endParaRPr i="1" sz="11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60475" y="1899725"/>
            <a:ext cx="33717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51% de los chilenos declara leer por gusto, 32% por </a:t>
            </a:r>
            <a:r>
              <a:rPr lang="es" sz="1600">
                <a:solidFill>
                  <a:schemeClr val="lt1"/>
                </a:solidFill>
                <a:highlight>
                  <a:schemeClr val="accent4"/>
                </a:highlight>
              </a:rPr>
              <a:t>necesidad</a:t>
            </a:r>
            <a:r>
              <a:rPr lang="es" sz="1600">
                <a:solidFill>
                  <a:schemeClr val="dk2"/>
                </a:solidFill>
              </a:rPr>
              <a:t>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2"/>
                </a:solidFill>
              </a:rPr>
              <a:t>(</a:t>
            </a:r>
            <a:r>
              <a:rPr i="1" lang="es" sz="1100">
                <a:solidFill>
                  <a:schemeClr val="dk2"/>
                </a:solidFill>
              </a:rPr>
              <a:t>Ipsos, 2022</a:t>
            </a:r>
            <a:r>
              <a:rPr i="1" lang="es" sz="1100">
                <a:solidFill>
                  <a:schemeClr val="dk2"/>
                </a:solidFill>
              </a:rPr>
              <a:t>)</a:t>
            </a:r>
            <a:endParaRPr i="1" sz="1100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726450" y="341032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Un marketplace de libros usados contribuye al movimiento de </a:t>
            </a:r>
            <a:r>
              <a:rPr lang="es">
                <a:solidFill>
                  <a:schemeClr val="lt1"/>
                </a:solidFill>
                <a:highlight>
                  <a:srgbClr val="FFAB40"/>
                </a:highlight>
              </a:rPr>
              <a:t>economía circular</a:t>
            </a:r>
            <a:r>
              <a:rPr lang="es">
                <a:solidFill>
                  <a:srgbClr val="666666"/>
                </a:solidFill>
              </a:rPr>
              <a:t>, reduciendo el impacto ambiental de la producción de nuevos ejemplares.</a:t>
            </a:r>
            <a:endParaRPr i="1" sz="1200">
              <a:solidFill>
                <a:srgbClr val="666666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407425" y="2819225"/>
            <a:ext cx="218100" cy="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0" y="484175"/>
            <a:ext cx="3542400" cy="4944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127500" y="445025"/>
            <a:ext cx="328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Solución propuesta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050000" y="1202163"/>
            <a:ext cx="70440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Crear un espacio donde la gente pueda </a:t>
            </a:r>
            <a:r>
              <a:rPr lang="es">
                <a:solidFill>
                  <a:schemeClr val="lt1"/>
                </a:solidFill>
                <a:highlight>
                  <a:schemeClr val="accent4"/>
                </a:highlight>
              </a:rPr>
              <a:t> v</a:t>
            </a:r>
            <a:r>
              <a:rPr lang="es">
                <a:solidFill>
                  <a:schemeClr val="lt1"/>
                </a:solidFill>
                <a:highlight>
                  <a:schemeClr val="accent4"/>
                </a:highlight>
              </a:rPr>
              <a:t>ender o intercambiar </a:t>
            </a:r>
            <a:r>
              <a:rPr lang="es"/>
              <a:t> sus </a:t>
            </a:r>
            <a:r>
              <a:rPr lang="es">
                <a:solidFill>
                  <a:schemeClr val="lt1"/>
                </a:solidFill>
                <a:highlight>
                  <a:schemeClr val="accent4"/>
                </a:highlight>
              </a:rPr>
              <a:t> lib</a:t>
            </a:r>
            <a:r>
              <a:rPr lang="es">
                <a:solidFill>
                  <a:schemeClr val="lt1"/>
                </a:solidFill>
                <a:highlight>
                  <a:schemeClr val="accent4"/>
                </a:highlight>
              </a:rPr>
              <a:t>ros </a:t>
            </a:r>
            <a:r>
              <a:rPr lang="es"/>
              <a:t> para aumentar su accesibilidad y alcance.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86" y="-2"/>
            <a:ext cx="2306417" cy="5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 rot="10800000">
            <a:off x="7067400" y="3727500"/>
            <a:ext cx="2076600" cy="1416000"/>
          </a:xfrm>
          <a:prstGeom prst="diagStrip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463" y="1819200"/>
            <a:ext cx="1793725" cy="17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727900" y="2672675"/>
            <a:ext cx="51615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  <a:highlight>
                  <a:srgbClr val="FFAB40"/>
                </a:highlight>
              </a:rPr>
              <a:t>Impacto General</a:t>
            </a:r>
            <a:endParaRPr b="1" sz="1500">
              <a:solidFill>
                <a:schemeClr val="lt1"/>
              </a:solidFill>
              <a:highlight>
                <a:srgbClr val="FFAB40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s" sz="1300">
                <a:solidFill>
                  <a:srgbClr val="666666"/>
                </a:solidFill>
              </a:rPr>
              <a:t>Educativo</a:t>
            </a:r>
            <a:r>
              <a:rPr lang="es" sz="1300">
                <a:solidFill>
                  <a:srgbClr val="666666"/>
                </a:solidFill>
              </a:rPr>
              <a:t>: Más estudiantes y lectores pueden acceder a materiales de estudio y lectura a precios accesibles.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s" sz="1300">
                <a:solidFill>
                  <a:srgbClr val="666666"/>
                </a:solidFill>
              </a:rPr>
              <a:t>Económico</a:t>
            </a:r>
            <a:r>
              <a:rPr lang="es" sz="1300">
                <a:solidFill>
                  <a:srgbClr val="666666"/>
                </a:solidFill>
              </a:rPr>
              <a:t>: Los usuarios generan ingresos extra al vender libros usados.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s" sz="1300">
                <a:solidFill>
                  <a:srgbClr val="666666"/>
                </a:solidFill>
              </a:rPr>
              <a:t>Ambiental</a:t>
            </a:r>
            <a:r>
              <a:rPr lang="es" sz="1300">
                <a:solidFill>
                  <a:srgbClr val="666666"/>
                </a:solidFill>
              </a:rPr>
              <a:t>: Disminución de la huella de carbono y el desperdicio asociado a la producción y desecho de libros.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0" y="484175"/>
            <a:ext cx="3542400" cy="4944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294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Objetivos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299900"/>
            <a:ext cx="85206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General: Desarrollar una app móvil tipo marketplace para la compra/venta e intercambio de libros.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Específicos:   </a:t>
            </a:r>
            <a:endParaRPr>
              <a:highlight>
                <a:srgbClr val="FF0000"/>
              </a:highlight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Obtener una media de 50 registros al momento del despliegue de la aplicación en Play Store en un plazo de un mes.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Obtener una media de reseñas de 4.0 por parte de los usuarios en el plazo de un mes.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Llegar a un total de 40 publicaciones realizadas por los usuarios en el primer mes de lanzamiento.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86" y="-2"/>
            <a:ext cx="2306417" cy="5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 rot="10800000">
            <a:off x="7067400" y="3727500"/>
            <a:ext cx="2076600" cy="1416000"/>
          </a:xfrm>
          <a:prstGeom prst="diagStrip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484175"/>
            <a:ext cx="2913000" cy="4944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207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Metodología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78675" y="1122900"/>
            <a:ext cx="32952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Cascada con </a:t>
            </a:r>
            <a:r>
              <a:rPr lang="es"/>
              <a:t>prácticas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Extreme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Modelo </a:t>
            </a:r>
            <a:r>
              <a:rPr lang="es"/>
              <a:t>Iterativo e incremental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5165" lvl="0" marL="457200" rtl="0" algn="l">
              <a:spcBef>
                <a:spcPts val="1200"/>
              </a:spcBef>
              <a:spcAft>
                <a:spcPts val="0"/>
              </a:spcAft>
              <a:buSzPts val="2308"/>
              <a:buChar char="✅"/>
            </a:pPr>
            <a:r>
              <a:rPr lang="es" sz="1608"/>
              <a:t>Velocidad y Calidad</a:t>
            </a:r>
            <a:endParaRPr sz="1608"/>
          </a:p>
          <a:p>
            <a:pPr indent="-375165" lvl="0" marL="457200" rtl="0" algn="l">
              <a:spcBef>
                <a:spcPts val="0"/>
              </a:spcBef>
              <a:spcAft>
                <a:spcPts val="0"/>
              </a:spcAft>
              <a:buSzPts val="2308"/>
              <a:buChar char="✅"/>
            </a:pPr>
            <a:r>
              <a:rPr lang="es" sz="1608"/>
              <a:t>Flexibilidad Máxima</a:t>
            </a:r>
            <a:endParaRPr sz="1608"/>
          </a:p>
          <a:p>
            <a:pPr indent="-375165" lvl="0" marL="457200" rtl="0" algn="l">
              <a:spcBef>
                <a:spcPts val="0"/>
              </a:spcBef>
              <a:spcAft>
                <a:spcPts val="0"/>
              </a:spcAft>
              <a:buSzPts val="2308"/>
              <a:buChar char="✅"/>
            </a:pPr>
            <a:r>
              <a:rPr lang="es" sz="1608"/>
              <a:t>Colaboración Efectiva</a:t>
            </a:r>
            <a:endParaRPr sz="1608"/>
          </a:p>
          <a:p>
            <a:pPr indent="-375165" lvl="0" marL="457200" rtl="0" algn="l">
              <a:spcBef>
                <a:spcPts val="0"/>
              </a:spcBef>
              <a:spcAft>
                <a:spcPts val="0"/>
              </a:spcAft>
              <a:buSzPts val="2308"/>
              <a:buChar char="✅"/>
            </a:pPr>
            <a:r>
              <a:rPr lang="es" sz="1608"/>
              <a:t>Flujo Óptimo</a:t>
            </a:r>
            <a:endParaRPr sz="1608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50" y="1152475"/>
            <a:ext cx="5547875" cy="29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586" y="-2"/>
            <a:ext cx="2306417" cy="5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 rot="10800000">
            <a:off x="7067400" y="3727500"/>
            <a:ext cx="2076600" cy="1416000"/>
          </a:xfrm>
          <a:prstGeom prst="diagStrip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3540" l="18445" r="2151" t="0"/>
          <a:stretch/>
        </p:blipFill>
        <p:spPr>
          <a:xfrm>
            <a:off x="155850" y="665500"/>
            <a:ext cx="5607351" cy="437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0" y="73200"/>
            <a:ext cx="4404600" cy="4944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155850" y="34050"/>
            <a:ext cx="40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Planificación y Diseño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586" y="-2"/>
            <a:ext cx="2306417" cy="5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275" y="1052699"/>
            <a:ext cx="2480175" cy="2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6880625" y="3914650"/>
            <a:ext cx="1479300" cy="4467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6837575" y="3830200"/>
            <a:ext cx="160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Mockup</a:t>
            </a:r>
            <a:endParaRPr/>
          </a:p>
        </p:txBody>
      </p:sp>
      <p:cxnSp>
        <p:nvCxnSpPr>
          <p:cNvPr id="128" name="Google Shape;128;p19"/>
          <p:cNvCxnSpPr>
            <a:stCxn id="127" idx="3"/>
            <a:endCxn id="125" idx="3"/>
          </p:cNvCxnSpPr>
          <p:nvPr/>
        </p:nvCxnSpPr>
        <p:spPr>
          <a:xfrm flipH="1" rot="10800000">
            <a:off x="8441375" y="2292700"/>
            <a:ext cx="122100" cy="1845300"/>
          </a:xfrm>
          <a:prstGeom prst="curvedConnector3">
            <a:avLst>
              <a:gd fmla="val 295004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484175"/>
            <a:ext cx="2306400" cy="4944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19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Aplicación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1215"/>
          <a:stretch/>
        </p:blipFill>
        <p:spPr>
          <a:xfrm>
            <a:off x="6926102" y="631750"/>
            <a:ext cx="1964400" cy="43036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2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008" y="174789"/>
            <a:ext cx="1820493" cy="10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996" y="1150750"/>
            <a:ext cx="1964401" cy="87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997" y="2288861"/>
            <a:ext cx="1463516" cy="109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7586" y="-2"/>
            <a:ext cx="2306417" cy="5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26362" y="3646022"/>
            <a:ext cx="1139175" cy="10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86975" y="3895563"/>
            <a:ext cx="2105851" cy="7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4413" y="3652350"/>
            <a:ext cx="1820499" cy="101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38175" y="1289900"/>
            <a:ext cx="2356150" cy="23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2286000" y="2077350"/>
            <a:ext cx="4572000" cy="4944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2600400" y="2038200"/>
            <a:ext cx="39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Relevancia del Proyecto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86" y="-2"/>
            <a:ext cx="2306417" cy="5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 rot="10800000">
            <a:off x="7067400" y="3727500"/>
            <a:ext cx="2076600" cy="1416000"/>
          </a:xfrm>
          <a:prstGeom prst="diagStrip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