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78" r:id="rId2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8309" autoAdjust="0"/>
    <p:restoredTop sz="94660"/>
  </p:normalViewPr>
  <p:slideViewPr>
    <p:cSldViewPr>
      <p:cViewPr varScale="1">
        <p:scale>
          <a:sx n="64" d="100"/>
          <a:sy n="64" d="100"/>
        </p:scale>
        <p:origin x="-17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39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40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>
            <a:normAutofit fontScale="95833" lnSpcReduction="20000"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8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5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6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A80FF7-D6EC-4BB9-AB6E-795CEEFA73F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E2A159-06C1-46DF-8141-FB7250C753C9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3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2286000"/>
          </a:xfrm>
        </p:spPr>
        <p:txBody>
          <a:bodyPr>
            <a:normAutofit/>
          </a:bodyPr>
          <a:p>
            <a:r>
              <a:rPr b="1" dirty="0" lang="en-US"/>
              <a:t>MALWARE DETECTION USING MACHINE LEARNING </a:t>
            </a:r>
            <a:r>
              <a:rPr b="1" dirty="0" lang="en-US" smtClean="0"/>
              <a:t>ALGORITHMS</a:t>
            </a:r>
            <a:endParaRPr dirty="0" lang="en-US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/>
          </a:blip>
          <a:stretch>
            <a:fillRect/>
          </a:stretch>
        </p:blipFill>
        <p:spPr bwMode="auto">
          <a:xfrm>
            <a:off x="5105400" y="2971800"/>
            <a:ext cx="3781953" cy="3696216"/>
          </a:xfrm>
          <a:prstGeom prst="rect"/>
          <a:ln>
            <a:noFill/>
          </a:ln>
        </p:spPr>
      </p:pic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305800" cy="5029200"/>
          </a:xfrm>
        </p:spPr>
        <p:txBody>
          <a:bodyPr>
            <a:noAutofit/>
          </a:bodyPr>
          <a:p>
            <a:pPr algn="just"/>
            <a:endParaRPr b="1" dirty="0" lang="en-US" smtClean="0"/>
          </a:p>
          <a:p>
            <a:pPr algn="just"/>
            <a:endParaRPr b="1" dirty="0" lang="en-US" smtClean="0"/>
          </a:p>
          <a:p>
            <a:pPr algn="just"/>
            <a:endParaRPr b="1" dirty="0" lang="en-US" smtClean="0"/>
          </a:p>
          <a:p>
            <a:pPr algn="just">
              <a:buNone/>
            </a:pPr>
            <a:r>
              <a:rPr b="1" dirty="0" lang="en-US" smtClean="0"/>
              <a:t>Trojan:</a:t>
            </a:r>
          </a:p>
          <a:p>
            <a:pPr algn="just"/>
            <a:r>
              <a:rPr dirty="0" lang="en-US" smtClean="0"/>
              <a:t>A</a:t>
            </a:r>
            <a:r>
              <a:rPr dirty="0" lang="en-US" smtClean="0"/>
              <a:t> Trojan disguises itself as desirable code or software. Once downloaded by unsuspecting users.</a:t>
            </a:r>
          </a:p>
          <a:p>
            <a:pPr algn="just"/>
            <a:r>
              <a:rPr dirty="0" lang="en-US" smtClean="0"/>
              <a:t> The  Trojan can take control of victim’s systems for malicious purposes</a:t>
            </a:r>
            <a:r>
              <a:rPr dirty="0" lang="en-US" smtClean="0"/>
              <a:t>.</a:t>
            </a:r>
          </a:p>
          <a:p>
            <a:pPr algn="just"/>
            <a:r>
              <a:rPr dirty="0" lang="en-US" smtClean="0"/>
              <a:t>Trojans </a:t>
            </a:r>
            <a:r>
              <a:rPr dirty="0" lang="en-US" smtClean="0"/>
              <a:t>may hide in games apps, or even </a:t>
            </a:r>
            <a:r>
              <a:rPr dirty="0" lang="en-US" smtClean="0"/>
              <a:t>software and </a:t>
            </a:r>
            <a:r>
              <a:rPr dirty="0" lang="en-US" err="1" smtClean="0"/>
              <a:t>phising</a:t>
            </a:r>
            <a:r>
              <a:rPr dirty="0" lang="en-US" smtClean="0"/>
              <a:t> mails.</a:t>
            </a:r>
            <a:endParaRPr dirty="0" lang="en-US" smtClean="0"/>
          </a:p>
          <a:p>
            <a:pPr algn="just">
              <a:buNone/>
            </a:pPr>
            <a:r>
              <a:rPr b="1" dirty="0" lang="en-US" err="1" smtClean="0"/>
              <a:t>Bot</a:t>
            </a:r>
            <a:r>
              <a:rPr b="1" dirty="0" lang="en-US" smtClean="0"/>
              <a:t>:</a:t>
            </a:r>
          </a:p>
          <a:p>
            <a:pPr algn="just"/>
            <a:r>
              <a:rPr dirty="0" lang="en-US" smtClean="0"/>
              <a:t>A </a:t>
            </a:r>
            <a:r>
              <a:rPr dirty="0" lang="en-US" err="1" smtClean="0"/>
              <a:t>bot</a:t>
            </a:r>
            <a:r>
              <a:rPr dirty="0" lang="en-US" smtClean="0"/>
              <a:t> is a software application that performs automated tasks on command. </a:t>
            </a:r>
            <a:endParaRPr dirty="0" lang="en-US" smtClean="0"/>
          </a:p>
          <a:p>
            <a:pPr algn="just"/>
            <a:r>
              <a:rPr dirty="0" lang="en-US" smtClean="0"/>
              <a:t>They’re </a:t>
            </a:r>
            <a:r>
              <a:rPr dirty="0" lang="en-US" smtClean="0"/>
              <a:t>used for legitimate </a:t>
            </a:r>
            <a:r>
              <a:rPr dirty="0" lang="en-US" smtClean="0"/>
              <a:t>purposes. </a:t>
            </a:r>
            <a:endParaRPr b="1" dirty="0" lang="en-US" smtClean="0"/>
          </a:p>
          <a:p>
            <a:pPr algn="just"/>
            <a:endParaRPr b="1" dirty="0" lang="en-US" smtClean="0"/>
          </a:p>
          <a:p>
            <a:pPr algn="just"/>
            <a:endParaRPr b="1" dirty="0" lang="en-US" smtClean="0"/>
          </a:p>
          <a:p>
            <a:pPr algn="just"/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rmAutofit fontScale="90000"/>
          </a:bodyPr>
          <a:p>
            <a:r>
              <a:rPr b="1" dirty="0" lang="en-US" smtClean="0"/>
              <a:t>EXISTING SYSTEM</a:t>
            </a:r>
            <a:br>
              <a:rPr b="1" dirty="0" lang="en-US" smtClean="0"/>
            </a:br>
            <a:endParaRPr b="1"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02920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lang="en-US" smtClean="0"/>
              <a:t>Traditional security software or algorithms practices old-virus scanner for detecting faulty/malicious program/code, they uses “signature-based detection” to detect malware. </a:t>
            </a:r>
            <a:endParaRPr dirty="0" lang="en-US" smtClean="0"/>
          </a:p>
          <a:p>
            <a:pPr algn="just">
              <a:lnSpc>
                <a:spcPct val="150000"/>
              </a:lnSpc>
            </a:pPr>
            <a:r>
              <a:rPr dirty="0" lang="en-US" smtClean="0"/>
              <a:t>But </a:t>
            </a:r>
            <a:r>
              <a:rPr dirty="0" lang="en-US" smtClean="0"/>
              <a:t>with malware that have become polymorphic and </a:t>
            </a:r>
            <a:r>
              <a:rPr dirty="0" lang="en-US" smtClean="0"/>
              <a:t>metamorphic.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 </a:t>
            </a:r>
            <a:r>
              <a:rPr dirty="0" lang="en-US" smtClean="0"/>
              <a:t>the traditional used detection method </a:t>
            </a:r>
            <a:r>
              <a:rPr dirty="0" lang="en-US" err="1" smtClean="0"/>
              <a:t>i.e</a:t>
            </a:r>
            <a:r>
              <a:rPr dirty="0" lang="en-US" smtClean="0"/>
              <a:t>, signature-based detection method by antivirus are no longer effective. </a:t>
            </a:r>
          </a:p>
          <a:p>
            <a:pPr algn="just">
              <a:lnSpc>
                <a:spcPct val="150000"/>
              </a:lnSpc>
            </a:pPr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DISADVANTAGE</a:t>
            </a:r>
            <a:endParaRPr b="1"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p>
            <a:pPr algn="just">
              <a:lnSpc>
                <a:spcPct val="150000"/>
              </a:lnSpc>
              <a:buNone/>
            </a:pPr>
            <a:endParaRPr dirty="0" lang="en-US" smtClean="0"/>
          </a:p>
          <a:p>
            <a:pPr algn="just">
              <a:lnSpc>
                <a:spcPct val="150000"/>
              </a:lnSpc>
            </a:pPr>
            <a:r>
              <a:rPr dirty="0" lang="en-US" smtClean="0"/>
              <a:t>They can only deal with non attacks</a:t>
            </a:r>
            <a:endParaRPr dirty="0" lang="en-US" smtClean="0"/>
          </a:p>
          <a:p>
            <a:pPr algn="just">
              <a:lnSpc>
                <a:spcPct val="150000"/>
              </a:lnSpc>
            </a:pPr>
            <a:r>
              <a:rPr dirty="0" lang="en-US" smtClean="0"/>
              <a:t>They are unable to detect novel attacks. 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They suffer from false alarms.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They have to be programmed again for every new pattern to be detected.</a:t>
            </a:r>
          </a:p>
          <a:p>
            <a:pPr algn="just">
              <a:lnSpc>
                <a:spcPct val="150000"/>
              </a:lnSpc>
            </a:pPr>
            <a:endParaRPr dirty="0" lang="en-US" smtClean="0"/>
          </a:p>
          <a:p>
            <a:pPr algn="just">
              <a:lnSpc>
                <a:spcPct val="150000"/>
              </a:lnSpc>
            </a:pPr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PROPOSED SYSTEM</a:t>
            </a:r>
            <a:endParaRPr b="1"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lang="en-US" smtClean="0"/>
              <a:t>In our project we are focusing on malware discovery. Our focus is to distinguish “malware in the system</a:t>
            </a:r>
            <a:r>
              <a:rPr dirty="0" lang="en-US" smtClean="0"/>
              <a:t>”.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 </a:t>
            </a:r>
            <a:r>
              <a:rPr dirty="0" lang="en-US" smtClean="0"/>
              <a:t>Two commonly used malware detection </a:t>
            </a:r>
            <a:r>
              <a:rPr dirty="0" lang="en-US" smtClean="0"/>
              <a:t>are</a:t>
            </a:r>
          </a:p>
          <a:p>
            <a:pPr algn="just">
              <a:lnSpc>
                <a:spcPct val="150000"/>
              </a:lnSpc>
              <a:buNone/>
            </a:pPr>
            <a:r>
              <a:rPr dirty="0" lang="en-US" smtClean="0"/>
              <a:t>         1) static </a:t>
            </a:r>
            <a:r>
              <a:rPr dirty="0" lang="en-US" smtClean="0"/>
              <a:t>analysis </a:t>
            </a:r>
            <a:endParaRPr dirty="0" lang="en-US" smtClean="0"/>
          </a:p>
          <a:p>
            <a:pPr algn="just">
              <a:lnSpc>
                <a:spcPct val="150000"/>
              </a:lnSpc>
              <a:buNone/>
            </a:pPr>
            <a:r>
              <a:rPr dirty="0" lang="en-US" smtClean="0"/>
              <a:t>        2) dynamic </a:t>
            </a:r>
            <a:r>
              <a:rPr dirty="0" lang="en-US" smtClean="0"/>
              <a:t>analysis. </a:t>
            </a:r>
            <a:endParaRPr dirty="0" lang="en-US" smtClean="0"/>
          </a:p>
          <a:p>
            <a:pPr algn="just">
              <a:lnSpc>
                <a:spcPct val="150000"/>
              </a:lnSpc>
            </a:pPr>
            <a:r>
              <a:rPr dirty="0" lang="en-US" smtClean="0"/>
              <a:t>Aimed </a:t>
            </a:r>
            <a:r>
              <a:rPr dirty="0" lang="en-US" smtClean="0"/>
              <a:t>for efficient and effective </a:t>
            </a:r>
            <a:r>
              <a:rPr dirty="0" lang="en-US" smtClean="0"/>
              <a:t>recognition.</a:t>
            </a:r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p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23672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lang="en-US" smtClean="0"/>
              <a:t>For building a learning algorithm, features are haul out from the categories will experience arrangement with </a:t>
            </a:r>
            <a:r>
              <a:rPr dirty="0" lang="en-US" smtClean="0"/>
              <a:t>using supervised learning  classification type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To </a:t>
            </a:r>
            <a:r>
              <a:rPr dirty="0" lang="en-US" smtClean="0"/>
              <a:t>get outcome of the machine learning based model is to test different dataset with tag to produce a graph which specify the rate of detection and false positive rate. </a:t>
            </a:r>
          </a:p>
          <a:p>
            <a:pPr algn="just">
              <a:lnSpc>
                <a:spcPct val="150000"/>
              </a:lnSpc>
            </a:pPr>
            <a:endParaRPr dirty="0" lang="en-US" smtClean="0"/>
          </a:p>
          <a:p>
            <a:pPr algn="just"/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lang="en-US" smtClean="0"/>
              <a:t>To find the best outcome, repeat the process using many other </a:t>
            </a:r>
            <a:r>
              <a:rPr dirty="0" lang="en-US" smtClean="0"/>
              <a:t>classifications such as naïve </a:t>
            </a:r>
            <a:r>
              <a:rPr dirty="0" lang="en-US" err="1" smtClean="0"/>
              <a:t>bayes</a:t>
            </a:r>
            <a:r>
              <a:rPr dirty="0" lang="en-US" smtClean="0"/>
              <a:t> </a:t>
            </a:r>
            <a:r>
              <a:rPr dirty="0" lang="en-US" err="1" smtClean="0"/>
              <a:t>classifier,svm,knn,random</a:t>
            </a:r>
            <a:r>
              <a:rPr dirty="0" lang="en-US" smtClean="0"/>
              <a:t> forest </a:t>
            </a:r>
            <a:r>
              <a:rPr dirty="0" lang="en-US" smtClean="0"/>
              <a:t>and create learning model to test on the same dataset. </a:t>
            </a:r>
            <a:endParaRPr dirty="0" lang="en-US" smtClean="0"/>
          </a:p>
          <a:p>
            <a:pPr algn="just">
              <a:lnSpc>
                <a:spcPct val="150000"/>
              </a:lnSpc>
            </a:pPr>
            <a:r>
              <a:rPr dirty="0" lang="en-US" smtClean="0"/>
              <a:t>The </a:t>
            </a:r>
            <a:r>
              <a:rPr dirty="0" lang="en-US" smtClean="0"/>
              <a:t>best outcome is gained when the graph has maximum detection rate and lowest false positive rate</a:t>
            </a:r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p>
            <a:r>
              <a:rPr dirty="0" lang="en-US" smtClean="0"/>
              <a:t>SYSTEM REQUIREMENTS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/>
          <a:p>
            <a:pPr algn="just">
              <a:buNone/>
            </a:pPr>
            <a:r>
              <a:rPr b="1" dirty="0" sz="2800" lang="en-US" smtClean="0"/>
              <a:t>Hardware required:</a:t>
            </a:r>
          </a:p>
          <a:p>
            <a:pPr algn="just">
              <a:buNone/>
            </a:pPr>
            <a:r>
              <a:rPr dirty="0" lang="en-US" smtClean="0"/>
              <a:t>                         1) any </a:t>
            </a:r>
            <a:r>
              <a:rPr dirty="0" lang="en-US" err="1" smtClean="0"/>
              <a:t>intel</a:t>
            </a:r>
            <a:r>
              <a:rPr dirty="0" lang="en-US" smtClean="0"/>
              <a:t> core I series processor</a:t>
            </a:r>
          </a:p>
          <a:p>
            <a:pPr algn="just">
              <a:buNone/>
            </a:pPr>
            <a:r>
              <a:rPr dirty="0" lang="en-US" smtClean="0"/>
              <a:t>			   2) </a:t>
            </a:r>
            <a:r>
              <a:rPr dirty="0" lang="en-US" err="1" smtClean="0"/>
              <a:t>os</a:t>
            </a:r>
            <a:r>
              <a:rPr dirty="0" lang="en-US" smtClean="0"/>
              <a:t> windows 10 or above</a:t>
            </a:r>
          </a:p>
          <a:p>
            <a:pPr algn="just">
              <a:buNone/>
            </a:pPr>
            <a:endParaRPr dirty="0" lang="en-US" smtClean="0"/>
          </a:p>
          <a:p>
            <a:pPr algn="just">
              <a:buNone/>
            </a:pPr>
            <a:r>
              <a:rPr b="1" dirty="0" sz="2800" lang="en-US" smtClean="0"/>
              <a:t>Software required:</a:t>
            </a:r>
          </a:p>
          <a:p>
            <a:pPr algn="just">
              <a:buNone/>
            </a:pPr>
            <a:r>
              <a:rPr b="1" dirty="0" sz="2800" lang="en-US" smtClean="0"/>
              <a:t>				</a:t>
            </a:r>
            <a:r>
              <a:rPr dirty="0" lang="en-US" smtClean="0"/>
              <a:t>1) Anaconda (</a:t>
            </a:r>
            <a:r>
              <a:rPr dirty="0" lang="en-US" err="1" smtClean="0"/>
              <a:t>jupiter</a:t>
            </a:r>
            <a:r>
              <a:rPr dirty="0" lang="en-US" smtClean="0"/>
              <a:t>)</a:t>
            </a:r>
          </a:p>
          <a:p>
            <a:pPr algn="just">
              <a:buNone/>
            </a:pPr>
            <a:r>
              <a:rPr b="1" dirty="0" lang="en-US" smtClean="0"/>
              <a:t>				2) </a:t>
            </a:r>
            <a:r>
              <a:rPr dirty="0" lang="en-US" smtClean="0"/>
              <a:t>Python (program language)</a:t>
            </a:r>
            <a:endParaRPr b="1" dirty="0" lang="en-US"/>
          </a:p>
        </p:txBody>
      </p:sp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p>
            <a:r>
              <a:rPr b="1" dirty="0" lang="en-US" smtClean="0"/>
              <a:t>SOFTWARE DESCRIPTION</a:t>
            </a:r>
            <a:endParaRPr b="1"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38912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sz="2400" lang="en-US" smtClean="0"/>
              <a:t>Anaconda is a Python distribution (prebuilt and preconfigured collection of packages) that is commonly used for data science. </a:t>
            </a:r>
            <a:endParaRPr dirty="0" sz="2400" lang="en-US" smtClean="0"/>
          </a:p>
          <a:p>
            <a:pPr algn="just">
              <a:lnSpc>
                <a:spcPct val="150000"/>
              </a:lnSpc>
            </a:pPr>
            <a:r>
              <a:rPr dirty="0" sz="2400" lang="en-US" smtClean="0"/>
              <a:t>The </a:t>
            </a:r>
            <a:r>
              <a:rPr dirty="0" sz="2400" lang="en-US" smtClean="0"/>
              <a:t>Anaconda distribution includes the </a:t>
            </a:r>
            <a:r>
              <a:rPr dirty="0" sz="2400" lang="en-US" err="1" smtClean="0"/>
              <a:t>Conda</a:t>
            </a:r>
            <a:r>
              <a:rPr dirty="0" sz="2400" lang="en-US" smtClean="0"/>
              <a:t> package manager in addition to the preconfigured Python packages and other tools</a:t>
            </a:r>
            <a:r>
              <a:rPr dirty="0" sz="2400" lang="en-US" smtClean="0"/>
              <a:t>.</a:t>
            </a:r>
          </a:p>
          <a:p>
            <a:pPr algn="just">
              <a:lnSpc>
                <a:spcPct val="150000"/>
              </a:lnSpc>
            </a:pPr>
            <a:r>
              <a:rPr dirty="0" sz="2400" lang="en-US" smtClean="0"/>
              <a:t>Anaconda Navigator is a GUI tool that is included in the Anaconda distribution and makes it easy to configure, install, and launch tools such as </a:t>
            </a:r>
            <a:r>
              <a:rPr dirty="0" sz="2400" lang="en-US" err="1" smtClean="0"/>
              <a:t>Jupyter</a:t>
            </a:r>
            <a:r>
              <a:rPr dirty="0" sz="2400" lang="en-US" smtClean="0"/>
              <a:t> Notebook.</a:t>
            </a:r>
            <a:endParaRPr dirty="0" sz="2400" lang="en-US" smtClean="0"/>
          </a:p>
          <a:p>
            <a:pPr algn="just">
              <a:lnSpc>
                <a:spcPct val="150000"/>
              </a:lnSpc>
              <a:buNone/>
            </a:pPr>
            <a:r>
              <a:rPr dirty="0" sz="2400" lang="en-US" smtClean="0"/>
              <a:t> </a:t>
            </a:r>
            <a:endParaRPr dirty="0" sz="2400" lang="en-US"/>
          </a:p>
        </p:txBody>
      </p:sp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p>
            <a:r>
              <a:rPr b="1" dirty="0" lang="en-US" smtClean="0"/>
              <a:t>MODULES</a:t>
            </a:r>
            <a:endParaRPr b="1" dirty="0" lang="en-US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9167" lnSpcReduction="10000"/>
          </a:bodyPr>
          <a:p>
            <a:pPr>
              <a:lnSpc>
                <a:spcPct val="150000"/>
              </a:lnSpc>
              <a:buNone/>
            </a:pPr>
            <a:r>
              <a:rPr dirty="0" sz="2400" lang="en-US" smtClean="0"/>
              <a:t>    There are three modules in our project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/>
              <a:t>Training phase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/>
              <a:t>Detection phase</a:t>
            </a:r>
          </a:p>
          <a:p>
            <a:pPr lvl="0">
              <a:lnSpc>
                <a:spcPct val="150000"/>
              </a:lnSpc>
            </a:pPr>
            <a:r>
              <a:rPr dirty="0" sz="2400" lang="en-US" smtClean="0"/>
              <a:t>Testing phase</a:t>
            </a:r>
            <a:endParaRPr altLang="en-US" lang="zh-CN"/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M</a:t>
            </a:r>
            <a:r>
              <a:rPr dirty="0" lang="en-US" smtClean="0"/>
              <a:t>ODULE</a:t>
            </a:r>
            <a:r>
              <a:rPr dirty="0" lang="en-US" smtClean="0"/>
              <a:t> </a:t>
            </a:r>
            <a:r>
              <a:rPr dirty="0" lang="en-US" smtClean="0"/>
              <a:t>D</a:t>
            </a:r>
            <a:r>
              <a:rPr dirty="0" lang="en-US" smtClean="0"/>
              <a:t>E</a:t>
            </a:r>
            <a:r>
              <a:rPr dirty="0" lang="en-US" smtClean="0"/>
              <a:t>S</a:t>
            </a:r>
            <a:r>
              <a:rPr dirty="0" lang="en-US" smtClean="0"/>
              <a:t>C</a:t>
            </a:r>
            <a:r>
              <a:rPr dirty="0" lang="en-US" smtClean="0"/>
              <a:t>RIPTION</a:t>
            </a:r>
            <a:r>
              <a:rPr dirty="0" lang="en-US" smtClean="0"/>
              <a:t> </a:t>
            </a:r>
            <a:r>
              <a:rPr dirty="0" lang="en-US" smtClean="0"/>
              <a:t>: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 </a:t>
            </a:r>
            <a:endParaRPr dirty="0" lang="en-US" smtClean="0"/>
          </a:p>
          <a:p>
            <a:pPr>
              <a:buNone/>
            </a:pPr>
            <a:r>
              <a:rPr b="1" dirty="0" i="1" lang="en-US" smtClean="0"/>
              <a:t>Training Phase:</a:t>
            </a:r>
            <a:endParaRPr dirty="0" lang="en-US" smtClean="0"/>
          </a:p>
          <a:p>
            <a:pPr>
              <a:lnSpc>
                <a:spcPct val="150000"/>
              </a:lnSpc>
            </a:pPr>
            <a:r>
              <a:rPr dirty="0" sz="2400" lang="en-US" smtClean="0"/>
              <a:t>In training phase the data set are </a:t>
            </a:r>
            <a:r>
              <a:rPr dirty="0" sz="2400" lang="en-US" err="1" smtClean="0"/>
              <a:t>analysed</a:t>
            </a:r>
            <a:r>
              <a:rPr dirty="0" sz="2400" lang="en-US" smtClean="0"/>
              <a:t> and features are extracted, from the features extracted model is trained with different dataset. For training we will use the machine learning algorithm</a:t>
            </a:r>
          </a:p>
          <a:p>
            <a:pPr lvl="0">
              <a:buNone/>
            </a:pP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1"/>
          <p:cNvSpPr txBox="1"/>
          <p:nvPr/>
        </p:nvSpPr>
        <p:spPr>
          <a:xfrm>
            <a:off x="0" y="0"/>
            <a:ext cx="9144000" cy="2580641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US" smtClean="0"/>
          </a:p>
          <a:p>
            <a:endParaRPr b="1" dirty="0" sz="2400" i="1" lang="en-US" smtClean="0"/>
          </a:p>
          <a:p>
            <a:endParaRPr b="1" dirty="0" sz="2400" i="1" lang="en-US" smtClean="0"/>
          </a:p>
          <a:p>
            <a:r>
              <a:rPr b="1" dirty="0" sz="2400" i="1" lang="en-US" smtClean="0"/>
              <a:t>Testing Phase:</a:t>
            </a:r>
            <a:endParaRPr dirty="0" sz="2400" lang="en-US" smtClean="0"/>
          </a:p>
          <a:p>
            <a:r>
              <a:rPr dirty="0" sz="2400" lang="en-US" smtClean="0"/>
              <a:t>In testing phase the model is test and we can find malware with different test data set samples.</a:t>
            </a:r>
          </a:p>
          <a:p>
            <a:endParaRPr dirty="0" sz="2400" lang="en-US"/>
          </a:p>
        </p:txBody>
      </p:sp>
      <p:pic>
        <p:nvPicPr>
          <p:cNvPr id="2097155" name="Picture 3" descr="Symmetry 14 02304 g00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219200" y="2667000"/>
            <a:ext cx="6172200" cy="3962400"/>
          </a:xfrm>
          <a:prstGeom prst="rect"/>
          <a:noFill/>
          <a:ln>
            <a:noFill/>
          </a:ln>
        </p:spPr>
      </p:pic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1143000"/>
          </a:xfrm>
        </p:spPr>
        <p:txBody>
          <a:bodyPr/>
          <a:p>
            <a:r>
              <a:rPr b="1" dirty="0" lang="en-US" smtClean="0">
                <a:latin typeface="Calibri (Headings)"/>
              </a:rPr>
              <a:t>  TEAM</a:t>
            </a:r>
            <a:r>
              <a:rPr b="1" dirty="0" lang="en-US" smtClean="0">
                <a:latin typeface="+mn-lt"/>
              </a:rPr>
              <a:t> </a:t>
            </a:r>
            <a:r>
              <a:rPr b="1" dirty="0" lang="en-US" smtClean="0">
                <a:latin typeface="Calibri (Headings)"/>
              </a:rPr>
              <a:t>MEMBERS</a:t>
            </a:r>
            <a:endParaRPr b="1" dirty="0" lang="en-US">
              <a:latin typeface="Calibri (Headings)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None/>
            </a:pPr>
            <a:r>
              <a:rPr b="1" dirty="0" lang="en-US" err="1" smtClean="0">
                <a:latin typeface="Times New Roman" pitchFamily="18" charset="0"/>
                <a:cs typeface="Times New Roman" pitchFamily="18" charset="0"/>
              </a:rPr>
              <a:t>Basheer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  Ahmed M (21504643)</a:t>
            </a:r>
          </a:p>
          <a:p>
            <a:pPr>
              <a:lnSpc>
                <a:spcPct val="150000"/>
              </a:lnSpc>
              <a:buNone/>
            </a:pP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Harish R (21504647)</a:t>
            </a:r>
          </a:p>
          <a:p>
            <a:pPr>
              <a:lnSpc>
                <a:spcPct val="150000"/>
              </a:lnSpc>
              <a:buNone/>
            </a:pP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Mega </a:t>
            </a:r>
            <a:r>
              <a:rPr b="1" dirty="0" lang="en-US" err="1" smtClean="0">
                <a:latin typeface="Times New Roman" pitchFamily="18" charset="0"/>
                <a:cs typeface="Times New Roman" pitchFamily="18" charset="0"/>
              </a:rPr>
              <a:t>Prasanth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 B(21591298)</a:t>
            </a:r>
          </a:p>
          <a:p>
            <a:pPr>
              <a:lnSpc>
                <a:spcPct val="150000"/>
              </a:lnSpc>
              <a:buNone/>
            </a:pP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Mohamed </a:t>
            </a:r>
            <a:r>
              <a:rPr b="1" dirty="0" lang="en-US" err="1" smtClean="0">
                <a:latin typeface="Times New Roman" pitchFamily="18" charset="0"/>
                <a:cs typeface="Times New Roman" pitchFamily="18" charset="0"/>
              </a:rPr>
              <a:t>Ashik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 S (21504652)</a:t>
            </a:r>
          </a:p>
          <a:p>
            <a:pPr>
              <a:lnSpc>
                <a:spcPct val="150000"/>
              </a:lnSpc>
              <a:buNone/>
            </a:pPr>
            <a:r>
              <a:rPr b="1" dirty="0" lang="en-US" err="1" smtClean="0">
                <a:latin typeface="Times New Roman" pitchFamily="18" charset="0"/>
                <a:cs typeface="Times New Roman" pitchFamily="18" charset="0"/>
              </a:rPr>
              <a:t>Sathya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 M (21591302)</a:t>
            </a:r>
          </a:p>
          <a:p>
            <a:pPr>
              <a:lnSpc>
                <a:spcPct val="150000"/>
              </a:lnSpc>
              <a:buNone/>
            </a:pPr>
            <a:r>
              <a:rPr b="1" dirty="0" lang="en-US" err="1" smtClean="0">
                <a:latin typeface="Times New Roman" pitchFamily="18" charset="0"/>
                <a:cs typeface="Times New Roman" pitchFamily="18" charset="0"/>
              </a:rPr>
              <a:t>Srividhya</a:t>
            </a: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 K (21504664)</a:t>
            </a:r>
            <a:endParaRPr b="1" dirty="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389120"/>
          </a:xfrm>
        </p:spPr>
        <p:txBody>
          <a:bodyPr>
            <a:normAutofit/>
          </a:bodyPr>
          <a:p>
            <a:pPr>
              <a:lnSpc>
                <a:spcPct val="150000"/>
              </a:lnSpc>
              <a:buNone/>
            </a:pPr>
            <a:r>
              <a:rPr b="1" dirty="0" sz="2400" i="1" lang="en-US" smtClean="0"/>
              <a:t>Detection Phase:</a:t>
            </a:r>
            <a:endParaRPr dirty="0" sz="2400" lang="en-US" smtClean="0"/>
          </a:p>
          <a:p>
            <a:pPr>
              <a:lnSpc>
                <a:spcPct val="150000"/>
              </a:lnSpc>
            </a:pPr>
            <a:r>
              <a:rPr dirty="0" sz="2400" lang="en-US" smtClean="0"/>
              <a:t>In detection phase by using </a:t>
            </a:r>
            <a:r>
              <a:rPr dirty="0" sz="2400" lang="en-US" err="1" smtClean="0"/>
              <a:t>unknow</a:t>
            </a:r>
            <a:r>
              <a:rPr dirty="0" sz="2400" lang="en-US" smtClean="0"/>
              <a:t> data samples or sets we will analysis the model features and generate the feature vectors.</a:t>
            </a:r>
          </a:p>
          <a:p>
            <a:pPr>
              <a:lnSpc>
                <a:spcPct val="150000"/>
              </a:lnSpc>
            </a:pPr>
            <a:endParaRPr dirty="0" sz="2400" lang="en-US"/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usion </a:t>
            </a:r>
            <a:endParaRPr lang="en-US"/>
          </a:p>
        </p:txBody>
      </p:sp>
      <p:sp>
        <p:nvSpPr>
          <p:cNvPr id="1048694" name=""/>
          <p:cNvSpPr>
            <a:spLocks noGrp="1"/>
          </p:cNvSpPr>
          <p:nvPr>
            <p:ph idx="1"/>
          </p:nvPr>
        </p:nvSpPr>
        <p:spPr/>
        <p:txBody>
          <a:bodyPr>
            <a:normAutofit fontScale="84615" lnSpcReduction="20000"/>
          </a:bodyPr>
          <a:p>
            <a:pPr indent="0" marL="0">
              <a:buNone/>
            </a:pPr>
            <a:r>
              <a:rPr lang="en-US"/>
              <a:t>In this research, we have proposed a malware detection module based on </a:t>
            </a:r>
            <a:endParaRPr lang="en-US"/>
          </a:p>
          <a:p>
            <a:pPr indent="0" marL="0">
              <a:buNone/>
            </a:pPr>
            <a:r>
              <a:rPr lang="en-US"/>
              <a:t>advanced data mining and machine learning. While such a method may not be </a:t>
            </a:r>
            <a:endParaRPr lang="en-US"/>
          </a:p>
          <a:p>
            <a:pPr indent="0" marL="0">
              <a:buNone/>
            </a:pPr>
            <a:r>
              <a:rPr lang="en-US"/>
              <a:t>suitable for home users, being very processor heavy, this can be implemented at </a:t>
            </a:r>
            <a:endParaRPr lang="en-US"/>
          </a:p>
          <a:p>
            <a:pPr indent="0" marL="0">
              <a:buNone/>
            </a:pPr>
            <a:r>
              <a:rPr lang="en-US"/>
              <a:t>enterprise gateway level to act as a central antivirus engine to supplement </a:t>
            </a:r>
            <a:endParaRPr lang="en-US"/>
          </a:p>
          <a:p>
            <a:pPr indent="0" marL="0">
              <a:buNone/>
            </a:pPr>
            <a:r>
              <a:rPr lang="en-US"/>
              <a:t>antiviruses present on end user computers. This will not only easily detect </a:t>
            </a:r>
            <a:endParaRPr lang="en-US"/>
          </a:p>
          <a:p>
            <a:pPr indent="0" marL="0">
              <a:buNone/>
            </a:pPr>
            <a:r>
              <a:rPr lang="en-US"/>
              <a:t>known viruses, but act as a knowledge that will detect newer forms of harmful </a:t>
            </a:r>
            <a:endParaRPr lang="en-US"/>
          </a:p>
          <a:p>
            <a:pPr indent="0" marL="0">
              <a:buNone/>
            </a:pPr>
            <a:r>
              <a:rPr lang="en-US"/>
              <a:t>files. While a costly model requiring costly infrastructure, it can help in </a:t>
            </a:r>
            <a:endParaRPr lang="en-US"/>
          </a:p>
          <a:p>
            <a:pPr indent="0" marL="0">
              <a:buNone/>
            </a:pPr>
            <a:r>
              <a:rPr lang="en-US"/>
              <a:t>protecting invaluable enterprise data from security threat.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randomBar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533400" y="3124200"/>
            <a:ext cx="8382000" cy="1170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7200" lang="en-US" smtClean="0"/>
              <a:t>     </a:t>
            </a:r>
            <a:r>
              <a:rPr dirty="0" sz="7200" i="1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dirty="0" sz="7200" lang="en-US" smtClean="0"/>
              <a:t> </a:t>
            </a:r>
            <a:r>
              <a:rPr dirty="0" sz="7200" i="1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dirty="0" sz="7200" i="1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AGENDA</a:t>
            </a:r>
            <a:endParaRPr b="1"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34658"/>
          </a:xfrm>
        </p:spPr>
        <p:txBody>
          <a:bodyPr/>
          <a:p>
            <a:r>
              <a:rPr dirty="0" lang="en-US" smtClean="0"/>
              <a:t>Abstract</a:t>
            </a:r>
          </a:p>
          <a:p>
            <a:r>
              <a:rPr dirty="0" lang="en-US" smtClean="0"/>
              <a:t>Introduction</a:t>
            </a:r>
          </a:p>
          <a:p>
            <a:r>
              <a:rPr dirty="0" lang="en-US" smtClean="0"/>
              <a:t>Existing System</a:t>
            </a:r>
          </a:p>
          <a:p>
            <a:r>
              <a:rPr dirty="0" lang="en-US" smtClean="0"/>
              <a:t>Disadvantages</a:t>
            </a:r>
          </a:p>
          <a:p>
            <a:r>
              <a:rPr dirty="0" lang="en-US" smtClean="0"/>
              <a:t>Proposed System</a:t>
            </a:r>
          </a:p>
          <a:p>
            <a:r>
              <a:rPr dirty="0" lang="en-US" smtClean="0"/>
              <a:t>System requirements</a:t>
            </a:r>
          </a:p>
          <a:p>
            <a:r>
              <a:rPr dirty="0" lang="en-US" smtClean="0"/>
              <a:t>Software Description</a:t>
            </a:r>
          </a:p>
          <a:p>
            <a:r>
              <a:rPr dirty="0" lang="en-US" smtClean="0"/>
              <a:t>Project Description</a:t>
            </a:r>
          </a:p>
          <a:p>
            <a:r>
              <a:rPr dirty="0" lang="en-US" smtClean="0"/>
              <a:t>Modules</a:t>
            </a:r>
          </a:p>
          <a:p>
            <a:r>
              <a:rPr altLang="en-US" dirty="0" lang="en-US" smtClean="0"/>
              <a:t>C</a:t>
            </a:r>
            <a:r>
              <a:rPr altLang="en-US" dirty="0" lang="en-US" smtClean="0"/>
              <a:t>o</a:t>
            </a:r>
            <a:r>
              <a:rPr altLang="en-US" dirty="0" lang="en-US" smtClean="0"/>
              <a:t>n</a:t>
            </a:r>
            <a:r>
              <a:rPr altLang="en-US" dirty="0" lang="en-US" smtClean="0"/>
              <a:t>c</a:t>
            </a:r>
            <a:r>
              <a:rPr altLang="en-US" dirty="0" lang="en-US" smtClean="0"/>
              <a:t>l</a:t>
            </a:r>
            <a:r>
              <a:rPr altLang="en-US" dirty="0" lang="en-US" smtClean="0"/>
              <a:t>u</a:t>
            </a:r>
            <a:r>
              <a:rPr altLang="en-US" dirty="0" lang="en-US" smtClean="0"/>
              <a:t>s</a:t>
            </a:r>
            <a:r>
              <a:rPr altLang="en-US" dirty="0" lang="en-US" smtClean="0"/>
              <a:t>ion</a:t>
            </a:r>
            <a:endParaRPr altLang="en-US" lang="zh-CN"/>
          </a:p>
          <a:p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p>
            <a:r>
              <a:rPr b="1" dirty="0" lang="en-US" smtClean="0"/>
              <a:t>ABSTRACT</a:t>
            </a:r>
            <a:endParaRPr b="1"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lang="en-US" smtClean="0"/>
              <a:t>Malware is one of the major security concerns for the Windows platform</a:t>
            </a:r>
            <a:r>
              <a:rPr dirty="0" lang="en-US" smtClean="0"/>
              <a:t>.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 </a:t>
            </a:r>
            <a:r>
              <a:rPr dirty="0" lang="en-US" smtClean="0"/>
              <a:t>Malware is a type of computer software that disturbs the availability of computer services. </a:t>
            </a:r>
            <a:endParaRPr dirty="0" lang="en-US" smtClean="0"/>
          </a:p>
          <a:p>
            <a:pPr algn="just">
              <a:lnSpc>
                <a:spcPct val="150000"/>
              </a:lnSpc>
            </a:pPr>
            <a:r>
              <a:rPr dirty="0" lang="en-US" smtClean="0"/>
              <a:t>The </a:t>
            </a:r>
            <a:r>
              <a:rPr dirty="0" lang="en-US" smtClean="0"/>
              <a:t>traditional detection systems such as the intrusion detection system, anti-virus software, etc. cannot detect unseen malware due to the use of signature-based methods</a:t>
            </a:r>
            <a:r>
              <a:rPr dirty="0" lang="en-US" smtClean="0"/>
              <a:t>.</a:t>
            </a: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38912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US" smtClean="0"/>
              <a:t> So, there is a need to accurately detect such kind of malware in the Windows (or) Android environment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US" smtClean="0"/>
              <a:t> In our project, a Machine Learning based malware detection system is introduced 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US" smtClean="0"/>
              <a:t>Which is used to find whether  portable executable file is malicious or clean.</a:t>
            </a:r>
            <a:endParaRPr dirty="0" lang="en-US" smtClean="0"/>
          </a:p>
          <a:p>
            <a:pPr algn="just">
              <a:lnSpc>
                <a:spcPct val="150000"/>
              </a:lnSpc>
            </a:pPr>
            <a:endParaRPr dirty="0" lang="en-US" smtClean="0"/>
          </a:p>
          <a:p>
            <a:pPr algn="just">
              <a:lnSpc>
                <a:spcPct val="150000"/>
              </a:lnSpc>
            </a:pPr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INTRODUCTION</a:t>
            </a:r>
            <a:endParaRPr b="1"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>
              <a:lnSpc>
                <a:spcPct val="150000"/>
              </a:lnSpc>
            </a:pPr>
            <a:r>
              <a:rPr dirty="0" lang="en-US" smtClean="0"/>
              <a:t>Malware is a general term for any type of unwanted software that does mischief or permanent damage to your computer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Malware is created by people to intentionally do mischief or damage to your computer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Malware is a malicious software that gets installed in your device and performs unwanted tasks</a:t>
            </a:r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Mainly designed to transmit information about your web browsing habits to the third party</a:t>
            </a:r>
            <a:endParaRPr dirty="0" lang="en-US"/>
          </a:p>
        </p:txBody>
      </p:sp>
      <p:pic>
        <p:nvPicPr>
          <p:cNvPr id="2097153" name="Picture 3" descr="OIP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76400" y="2971800"/>
            <a:ext cx="6019800" cy="2908300"/>
          </a:xfrm>
          <a:prstGeom prst="rect"/>
        </p:spPr>
      </p:pic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>TYPES OF COMPUTER MALWARE</a:t>
            </a:r>
            <a:endParaRPr b="1"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US" smtClean="0"/>
              <a:t>Spyware</a:t>
            </a:r>
          </a:p>
          <a:p>
            <a:pPr>
              <a:lnSpc>
                <a:spcPct val="150000"/>
              </a:lnSpc>
            </a:pPr>
            <a:r>
              <a:rPr dirty="0" lang="en-US" smtClean="0"/>
              <a:t>Adware</a:t>
            </a:r>
          </a:p>
          <a:p>
            <a:pPr>
              <a:lnSpc>
                <a:spcPct val="150000"/>
              </a:lnSpc>
            </a:pPr>
            <a:r>
              <a:rPr dirty="0" lang="en-US" smtClean="0"/>
              <a:t>Trojan</a:t>
            </a:r>
          </a:p>
          <a:p>
            <a:pPr>
              <a:lnSpc>
                <a:spcPct val="150000"/>
              </a:lnSpc>
            </a:pPr>
            <a:r>
              <a:rPr dirty="0" lang="en-US" smtClean="0"/>
              <a:t>Worms</a:t>
            </a:r>
          </a:p>
          <a:p>
            <a:pPr>
              <a:lnSpc>
                <a:spcPct val="150000"/>
              </a:lnSpc>
            </a:pPr>
            <a:r>
              <a:rPr dirty="0" lang="en-US" err="1" smtClean="0"/>
              <a:t>Rootkits</a:t>
            </a:r>
            <a:endParaRPr dirty="0" lang="en-US" smtClean="0"/>
          </a:p>
          <a:p>
            <a:pPr>
              <a:lnSpc>
                <a:spcPct val="150000"/>
              </a:lnSpc>
            </a:pPr>
            <a:r>
              <a:rPr dirty="0" lang="en-US" smtClean="0"/>
              <a:t>Bots</a:t>
            </a:r>
          </a:p>
          <a:p>
            <a:pPr>
              <a:lnSpc>
                <a:spcPct val="150000"/>
              </a:lnSpc>
              <a:buNone/>
            </a:pPr>
            <a:endParaRPr dirty="0" lang="en-US" smtClean="0"/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487680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  <a:buNone/>
            </a:pPr>
            <a:r>
              <a:rPr b="1" dirty="0" lang="en-US" smtClean="0"/>
              <a:t>Spyware: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Spyware </a:t>
            </a:r>
            <a:r>
              <a:rPr dirty="0" lang="en-US" smtClean="0"/>
              <a:t>collects information about users’ activities without their </a:t>
            </a:r>
            <a:r>
              <a:rPr dirty="0" lang="en-US" smtClean="0"/>
              <a:t>knowledge.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This </a:t>
            </a:r>
            <a:r>
              <a:rPr dirty="0" lang="en-US" smtClean="0"/>
              <a:t>can include passwords, pins, payment </a:t>
            </a:r>
            <a:r>
              <a:rPr dirty="0" lang="en-US" smtClean="0"/>
              <a:t>information.</a:t>
            </a:r>
          </a:p>
          <a:p>
            <a:pPr algn="just">
              <a:lnSpc>
                <a:spcPct val="150000"/>
              </a:lnSpc>
              <a:buNone/>
            </a:pPr>
            <a:r>
              <a:rPr b="1" dirty="0" lang="en-US" smtClean="0"/>
              <a:t>Adware</a:t>
            </a:r>
            <a:r>
              <a:rPr b="1" dirty="0" lang="en-US" smtClean="0"/>
              <a:t>:</a:t>
            </a:r>
          </a:p>
          <a:p>
            <a:pPr algn="just">
              <a:lnSpc>
                <a:spcPct val="150000"/>
              </a:lnSpc>
            </a:pPr>
            <a:r>
              <a:rPr dirty="0" lang="en-US" smtClean="0"/>
              <a:t>Adware </a:t>
            </a:r>
            <a:r>
              <a:rPr dirty="0" lang="en-US" smtClean="0"/>
              <a:t>tracks a user’s surfing activity .</a:t>
            </a:r>
            <a:endParaRPr dirty="0" lang="en-US" smtClean="0"/>
          </a:p>
          <a:p>
            <a:pPr algn="just">
              <a:lnSpc>
                <a:spcPct val="150000"/>
              </a:lnSpc>
            </a:pPr>
            <a:r>
              <a:rPr dirty="0" lang="en-US" smtClean="0"/>
              <a:t> </a:t>
            </a:r>
            <a:r>
              <a:rPr dirty="0" lang="en-US" smtClean="0"/>
              <a:t>Although adware is similar to spyware, it does not install any software on a user’s </a:t>
            </a:r>
            <a:r>
              <a:rPr dirty="0" lang="en-US" smtClean="0"/>
              <a:t>computer</a:t>
            </a:r>
            <a:r>
              <a:rPr dirty="0" lang="en-US" smtClean="0"/>
              <a:t>.</a:t>
            </a:r>
            <a:endParaRPr b="1" dirty="0" lang="en-US" smtClean="0"/>
          </a:p>
          <a:p>
            <a:pPr algn="just">
              <a:lnSpc>
                <a:spcPct val="150000"/>
              </a:lnSpc>
            </a:pPr>
            <a:endParaRPr dirty="0" lang="en-US" smtClean="0"/>
          </a:p>
          <a:p>
            <a:pPr algn="just">
              <a:lnSpc>
                <a:spcPct val="150000"/>
              </a:lnSpc>
            </a:pPr>
            <a:endParaRPr dirty="0" lang="en-US" smtClean="0"/>
          </a:p>
          <a:p>
            <a:pPr algn="just">
              <a:lnSpc>
                <a:spcPct val="150000"/>
              </a:lnSpc>
            </a:pPr>
            <a:endParaRPr dirty="0" lang="en-US"/>
          </a:p>
        </p:txBody>
      </p:sp>
    </p:spTree>
  </p:cSld>
  <p:clrMapOvr>
    <a:masterClrMapping/>
  </p:clrMapOvr>
  <p:transition>
    <p:randomBar dir="vert"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MALWARE DETECTION USING MACHINE LEARNING ALGORITHMS</dc:title>
  <dc:creator>Administrator</dc:creator>
  <cp:lastModifiedBy>Administrator</cp:lastModifiedBy>
  <dcterms:created xsi:type="dcterms:W3CDTF">2023-02-08T11:21:24Z</dcterms:created>
  <dcterms:modified xsi:type="dcterms:W3CDTF">2023-05-15T16:06:36Z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99e1777714fd4cf18feb53ddb218bded</vt:lpwstr>
  </property>
</Properties>
</file>