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87" r:id="rId9"/>
    <p:sldId id="281" r:id="rId10"/>
    <p:sldId id="282" r:id="rId11"/>
    <p:sldId id="267" r:id="rId12"/>
    <p:sldId id="283" r:id="rId13"/>
    <p:sldId id="284" r:id="rId14"/>
    <p:sldId id="285" r:id="rId15"/>
    <p:sldId id="286" r:id="rId16"/>
    <p:sldId id="269" r:id="rId17"/>
    <p:sldId id="270" r:id="rId18"/>
    <p:sldId id="280" r:id="rId19"/>
    <p:sldId id="272" r:id="rId20"/>
    <p:sldId id="273" r:id="rId21"/>
    <p:sldId id="289" r:id="rId22"/>
    <p:sldId id="288" r:id="rId23"/>
    <p:sldId id="275" r:id="rId24"/>
    <p:sldId id="277" r:id="rId25"/>
    <p:sldId id="279"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94660"/>
  </p:normalViewPr>
  <p:slideViewPr>
    <p:cSldViewPr>
      <p:cViewPr varScale="1">
        <p:scale>
          <a:sx n="70" d="100"/>
          <a:sy n="70" d="100"/>
        </p:scale>
        <p:origin x="16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A0EA98-5831-4853-B862-C702E6EB345C}" type="slidenum">
              <a:rPr lang="en-US" smtClean="0"/>
              <a:pPr/>
              <a:t>12</a:t>
            </a:fld>
            <a:endParaRPr lang="en-US"/>
          </a:p>
        </p:txBody>
      </p:sp>
    </p:spTree>
    <p:extLst>
      <p:ext uri="{BB962C8B-B14F-4D97-AF65-F5344CB8AC3E}">
        <p14:creationId xmlns:p14="http://schemas.microsoft.com/office/powerpoint/2010/main" val="334888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37"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38"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39" name="Date Placeholder 29"/>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640" name="Footer Placeholder 18"/>
          <p:cNvSpPr>
            <a:spLocks noGrp="1"/>
          </p:cNvSpPr>
          <p:nvPr>
            <p:ph type="ftr" sz="quarter" idx="11"/>
          </p:nvPr>
        </p:nvSpPr>
        <p:spPr/>
        <p:txBody>
          <a:bodyPr/>
          <a:lstStyle/>
          <a:p>
            <a:endParaRPr lang="en-US"/>
          </a:p>
        </p:txBody>
      </p:sp>
      <p:sp>
        <p:nvSpPr>
          <p:cNvPr id="1048641" name="Slide Number Placeholder 26"/>
          <p:cNvSpPr>
            <a:spLocks noGrp="1"/>
          </p:cNvSpPr>
          <p:nvPr>
            <p:ph type="sldNum" sz="quarter" idx="12"/>
          </p:nvPr>
        </p:nvSpPr>
        <p:spPr/>
        <p:txBody>
          <a:bodyPr/>
          <a:lstStyle/>
          <a:p>
            <a:fld id="{C6E2A159-06C1-46DF-8141-FB7250C753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kumimoji="0" lang="en-US" smtClean="0"/>
              <a:t>Click to edit Master title style</a:t>
            </a:r>
            <a:endParaRPr kumimoji="0" lang="en-US"/>
          </a:p>
        </p:txBody>
      </p:sp>
      <p:sp>
        <p:nvSpPr>
          <p:cNvPr id="1048658"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9" name="Date Placeholder 3"/>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660" name="Footer Placeholder 4"/>
          <p:cNvSpPr>
            <a:spLocks noGrp="1"/>
          </p:cNvSpPr>
          <p:nvPr>
            <p:ph type="ftr" sz="quarter" idx="11"/>
          </p:nvPr>
        </p:nvSpPr>
        <p:spPr/>
        <p:txBody>
          <a:bodyPr/>
          <a:lstStyle/>
          <a:p>
            <a:endParaRPr lang="en-US"/>
          </a:p>
        </p:txBody>
      </p:sp>
      <p:sp>
        <p:nvSpPr>
          <p:cNvPr id="1048661"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4" name="Date Placeholder 3"/>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645" name="Footer Placeholder 4"/>
          <p:cNvSpPr>
            <a:spLocks noGrp="1"/>
          </p:cNvSpPr>
          <p:nvPr>
            <p:ph type="ftr" sz="quarter" idx="11"/>
          </p:nvPr>
        </p:nvSpPr>
        <p:spPr/>
        <p:txBody>
          <a:bodyPr/>
          <a:lstStyle/>
          <a:p>
            <a:endParaRPr lang="en-US"/>
          </a:p>
        </p:txBody>
      </p:sp>
      <p:sp>
        <p:nvSpPr>
          <p:cNvPr id="1048646"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kumimoji="0" lang="en-US" smtClean="0"/>
              <a:t>Click to edit Master title style</a:t>
            </a:r>
            <a:endParaRPr kumimoji="0" lang="en-US"/>
          </a:p>
        </p:txBody>
      </p:sp>
      <p:sp>
        <p:nvSpPr>
          <p:cNvPr id="1048591"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2" name="Date Placeholder 3"/>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6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6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64" name="Date Placeholder 3"/>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7"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68"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9"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0" name="Date Placeholder 4"/>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671" name="Footer Placeholder 5"/>
          <p:cNvSpPr>
            <a:spLocks noGrp="1"/>
          </p:cNvSpPr>
          <p:nvPr>
            <p:ph type="ftr" sz="quarter" idx="11"/>
          </p:nvPr>
        </p:nvSpPr>
        <p:spPr/>
        <p:txBody>
          <a:bodyPr/>
          <a:lstStyle/>
          <a:p>
            <a:endParaRPr lang="en-US"/>
          </a:p>
        </p:txBody>
      </p:sp>
      <p:sp>
        <p:nvSpPr>
          <p:cNvPr id="1048672" name="Slide Number Placeholder 6"/>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3"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74"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75" name="Text Placeholder 3"/>
          <p:cNvSpPr>
            <a:spLocks noGrp="1"/>
          </p:cNvSpPr>
          <p:nvPr>
            <p:ph type="body" sz="half" idx="3"/>
          </p:nvPr>
        </p:nvSpPr>
        <p:spPr>
          <a:xfrm>
            <a:off x="4645025" y="1859757"/>
            <a:ext cx="4041775" cy="654843"/>
          </a:xfrm>
        </p:spPr>
        <p:txBody>
          <a:bodyPr lIns="45720" tIns="0" rIns="45720" bIns="0" anchor="ctr">
            <a:normAutofit fontScale="95833" lnSpcReduction="20000"/>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76"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7"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8" name="Date Placeholder 6"/>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679" name="Footer Placeholder 7"/>
          <p:cNvSpPr>
            <a:spLocks noGrp="1"/>
          </p:cNvSpPr>
          <p:nvPr>
            <p:ph type="ftr" sz="quarter" idx="11"/>
          </p:nvPr>
        </p:nvSpPr>
        <p:spPr/>
        <p:txBody>
          <a:bodyPr/>
          <a:lstStyle/>
          <a:p>
            <a:endParaRPr lang="en-US"/>
          </a:p>
        </p:txBody>
      </p:sp>
      <p:sp>
        <p:nvSpPr>
          <p:cNvPr id="1048680" name="Slide Number Placeholder 8"/>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5"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586" name="Date Placeholder 2"/>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587" name="Footer Placeholder 3"/>
          <p:cNvSpPr>
            <a:spLocks noGrp="1"/>
          </p:cNvSpPr>
          <p:nvPr>
            <p:ph type="ftr" sz="quarter" idx="11"/>
          </p:nvPr>
        </p:nvSpPr>
        <p:spPr/>
        <p:txBody>
          <a:bodyPr/>
          <a:lstStyle/>
          <a:p>
            <a:endParaRPr lang="en-US"/>
          </a:p>
        </p:txBody>
      </p:sp>
      <p:sp>
        <p:nvSpPr>
          <p:cNvPr id="1048588" name="Slide Number Placeholder 4"/>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0" name="Date Placeholder 1"/>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631" name="Footer Placeholder 2"/>
          <p:cNvSpPr>
            <a:spLocks noGrp="1"/>
          </p:cNvSpPr>
          <p:nvPr>
            <p:ph type="ftr" sz="quarter" idx="11"/>
          </p:nvPr>
        </p:nvSpPr>
        <p:spPr/>
        <p:txBody>
          <a:bodyPr/>
          <a:lstStyle/>
          <a:p>
            <a:endParaRPr lang="en-US"/>
          </a:p>
        </p:txBody>
      </p:sp>
      <p:sp>
        <p:nvSpPr>
          <p:cNvPr id="1048632" name="Slide Number Placeholder 3"/>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82"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83"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84" name="Date Placeholder 4"/>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685" name="Footer Placeholder 5"/>
          <p:cNvSpPr>
            <a:spLocks noGrp="1"/>
          </p:cNvSpPr>
          <p:nvPr>
            <p:ph type="ftr" sz="quarter" idx="11"/>
          </p:nvPr>
        </p:nvSpPr>
        <p:spPr/>
        <p:txBody>
          <a:bodyPr/>
          <a:lstStyle/>
          <a:p>
            <a:endParaRPr lang="en-US"/>
          </a:p>
        </p:txBody>
      </p:sp>
      <p:sp>
        <p:nvSpPr>
          <p:cNvPr id="1048686" name="Slide Number Placeholder 6"/>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7"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8"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9"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50"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51" name="Date Placeholder 4"/>
          <p:cNvSpPr>
            <a:spLocks noGrp="1"/>
          </p:cNvSpPr>
          <p:nvPr>
            <p:ph type="dt" sz="half" idx="10"/>
          </p:nvPr>
        </p:nvSpPr>
        <p:spPr/>
        <p:txBody>
          <a:bodyPr/>
          <a:lstStyle/>
          <a:p>
            <a:fld id="{4BA80FF7-D6EC-4BB9-AB6E-795CEEFA73FD}" type="datetimeFigureOut">
              <a:rPr lang="en-US" smtClean="0"/>
              <a:pPr/>
              <a:t>1/29/2024</a:t>
            </a:fld>
            <a:endParaRPr lang="en-US"/>
          </a:p>
        </p:txBody>
      </p:sp>
      <p:sp>
        <p:nvSpPr>
          <p:cNvPr id="1048652" name="Footer Placeholder 5"/>
          <p:cNvSpPr>
            <a:spLocks noGrp="1"/>
          </p:cNvSpPr>
          <p:nvPr>
            <p:ph type="ftr" sz="quarter" idx="11"/>
          </p:nvPr>
        </p:nvSpPr>
        <p:spPr/>
        <p:txBody>
          <a:bodyPr/>
          <a:lstStyle/>
          <a:p>
            <a:endParaRPr lang="en-US"/>
          </a:p>
        </p:txBody>
      </p:sp>
      <p:sp>
        <p:nvSpPr>
          <p:cNvPr id="1048653" name="Slide Number Placeholder 6"/>
          <p:cNvSpPr>
            <a:spLocks noGrp="1"/>
          </p:cNvSpPr>
          <p:nvPr>
            <p:ph type="sldNum" sz="quarter" idx="12"/>
          </p:nvPr>
        </p:nvSpPr>
        <p:spPr>
          <a:xfrm>
            <a:off x="8077200" y="6356350"/>
            <a:ext cx="609600" cy="365125"/>
          </a:xfrm>
        </p:spPr>
        <p:txBody>
          <a:bodyPr/>
          <a:lstStyle/>
          <a:p>
            <a:fld id="{C6E2A159-06C1-46DF-8141-FB7250C753C9}" type="slidenum">
              <a:rPr lang="en-US" smtClean="0"/>
              <a:pPr/>
              <a:t>‹#›</a:t>
            </a:fld>
            <a:endParaRPr lang="en-US"/>
          </a:p>
        </p:txBody>
      </p:sp>
      <p:sp>
        <p:nvSpPr>
          <p:cNvPr id="1048654"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55"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56"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A80FF7-D6EC-4BB9-AB6E-795CEEFA73FD}" type="datetimeFigureOut">
              <a:rPr lang="en-US" smtClean="0"/>
              <a:pPr/>
              <a:t>1/29/2024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E2A159-06C1-46DF-8141-FB7250C753C9}" type="slidenum">
              <a:rPr lang="en-US" smtClean="0"/>
              <a:pPr/>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Bar dir="ver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3"/>
          <p:cNvSpPr>
            <a:spLocks noGrp="1"/>
          </p:cNvSpPr>
          <p:nvPr>
            <p:ph type="title"/>
          </p:nvPr>
        </p:nvSpPr>
        <p:spPr>
          <a:xfrm>
            <a:off x="381000" y="1447800"/>
            <a:ext cx="8229600" cy="2286000"/>
          </a:xfrm>
        </p:spPr>
        <p:txBody>
          <a:bodyPr>
            <a:noAutofit/>
          </a:bodyPr>
          <a:lstStyle/>
          <a:p>
            <a:r>
              <a:rPr lang="en-US" b="1" dirty="0" smtClean="0"/>
              <a:t>IOT BASED </a:t>
            </a:r>
            <a:br>
              <a:rPr lang="en-US" b="1" dirty="0" smtClean="0"/>
            </a:br>
            <a:r>
              <a:rPr lang="en-US" b="1" dirty="0" smtClean="0"/>
              <a:t>THIRD EYE FOR </a:t>
            </a:r>
            <a:br>
              <a:rPr lang="en-US" b="1" dirty="0" smtClean="0"/>
            </a:br>
            <a:r>
              <a:rPr lang="en-US" b="1" dirty="0" smtClean="0"/>
              <a:t>VISUALLY CHALLENGED</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3959683"/>
            <a:ext cx="5943600" cy="2894905"/>
          </a:xfrm>
          <a:prstGeom prst="rect">
            <a:avLst/>
          </a:prstGeom>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marL="0" indent="0" algn="just">
              <a:lnSpc>
                <a:spcPct val="150000"/>
              </a:lnSpc>
              <a:spcBef>
                <a:spcPct val="0"/>
              </a:spcBef>
              <a:buNone/>
            </a:pPr>
            <a:r>
              <a:rPr lang="en-US" sz="4800" b="1" dirty="0">
                <a:solidFill>
                  <a:schemeClr val="tx2"/>
                </a:solidFill>
              </a:rPr>
              <a:t>White Cane</a:t>
            </a:r>
          </a:p>
          <a:p>
            <a:pPr algn="just">
              <a:lnSpc>
                <a:spcPct val="150000"/>
              </a:lnSpc>
            </a:pPr>
            <a:r>
              <a:rPr lang="en-US" sz="2400" dirty="0"/>
              <a:t>It is a device used by many people who are blind or visually impaired.</a:t>
            </a:r>
          </a:p>
          <a:p>
            <a:pPr algn="just">
              <a:lnSpc>
                <a:spcPct val="150000"/>
              </a:lnSpc>
            </a:pPr>
            <a:r>
              <a:rPr lang="en-US" sz="2400" dirty="0"/>
              <a:t>It allows its users to scan their surroundings for obstacles.</a:t>
            </a:r>
          </a:p>
          <a:p>
            <a:pPr algn="just">
              <a:lnSpc>
                <a:spcPct val="150000"/>
              </a:lnSpc>
            </a:pPr>
            <a:endParaRPr lang="en-US" sz="2400" dirty="0"/>
          </a:p>
          <a:p>
            <a:pPr algn="just">
              <a:lnSpc>
                <a:spcPct val="150000"/>
              </a:lnSpc>
            </a:pP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657600"/>
            <a:ext cx="7667625" cy="3203812"/>
          </a:xfrm>
          <a:prstGeom prst="rect">
            <a:avLst/>
          </a:prstGeom>
        </p:spPr>
      </p:pic>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457200" y="1219200"/>
            <a:ext cx="8229600" cy="8382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a:p>
        </p:txBody>
      </p:sp>
      <p:sp>
        <p:nvSpPr>
          <p:cNvPr id="2" name="Content Placeholder 1"/>
          <p:cNvSpPr>
            <a:spLocks noGrp="1"/>
          </p:cNvSpPr>
          <p:nvPr>
            <p:ph idx="1"/>
          </p:nvPr>
        </p:nvSpPr>
        <p:spPr/>
        <p:txBody>
          <a:bodyPr/>
          <a:lstStyle/>
          <a:p>
            <a:pPr marL="285750" indent="-285750" algn="just">
              <a:buClr>
                <a:schemeClr val="accent2"/>
              </a:buClr>
              <a:buFont typeface="Arial" panose="020B0604020202020204" pitchFamily="34" charset="0"/>
              <a:buChar char="•"/>
            </a:pPr>
            <a:r>
              <a:rPr lang="en-IN" dirty="0"/>
              <a:t>May crack or break easily</a:t>
            </a:r>
          </a:p>
          <a:p>
            <a:pPr marL="285750" indent="-285750" algn="just">
              <a:buClr>
                <a:schemeClr val="accent2"/>
              </a:buClr>
              <a:buFont typeface="Arial" panose="020B0604020202020204" pitchFamily="34" charset="0"/>
              <a:buChar char="•"/>
            </a:pPr>
            <a:endParaRPr lang="en-IN" dirty="0"/>
          </a:p>
          <a:p>
            <a:pPr marL="285750" indent="-285750" algn="just">
              <a:buClr>
                <a:schemeClr val="accent2"/>
              </a:buClr>
              <a:buFont typeface="Arial" panose="020B0604020202020204" pitchFamily="34" charset="0"/>
              <a:buChar char="•"/>
            </a:pPr>
            <a:r>
              <a:rPr lang="en-IN" dirty="0"/>
              <a:t>The stick may get stuck at the foot path cracks</a:t>
            </a:r>
          </a:p>
          <a:p>
            <a:pPr marL="285750" indent="-285750" algn="just">
              <a:buClr>
                <a:schemeClr val="accent2"/>
              </a:buClr>
              <a:buFont typeface="Arial" panose="020B0604020202020204" pitchFamily="34" charset="0"/>
              <a:buChar char="•"/>
            </a:pPr>
            <a:endParaRPr lang="en-IN" dirty="0"/>
          </a:p>
          <a:p>
            <a:pPr marL="285750" indent="-285750" algn="just">
              <a:buClr>
                <a:schemeClr val="accent2"/>
              </a:buClr>
              <a:buFont typeface="Arial" panose="020B0604020202020204" pitchFamily="34" charset="0"/>
              <a:buChar char="•"/>
            </a:pPr>
            <a:r>
              <a:rPr lang="en-IN" dirty="0"/>
              <a:t>Difficult to handle at crowded place</a:t>
            </a:r>
          </a:p>
          <a:p>
            <a:pPr marL="285750" indent="-285750" algn="just">
              <a:buClr>
                <a:schemeClr val="accent2"/>
              </a:buClr>
              <a:buFont typeface="Arial" panose="020B0604020202020204" pitchFamily="34" charset="0"/>
              <a:buChar char="•"/>
            </a:pPr>
            <a:endParaRPr lang="en-IN" dirty="0"/>
          </a:p>
          <a:p>
            <a:pPr marL="285750" indent="-285750" algn="just">
              <a:buClr>
                <a:schemeClr val="accent2"/>
              </a:buClr>
              <a:buFont typeface="Arial" panose="020B0604020202020204" pitchFamily="34" charset="0"/>
              <a:buChar char="•"/>
            </a:pPr>
            <a:r>
              <a:rPr lang="en-IN" dirty="0"/>
              <a:t>High chances for getting missed</a:t>
            </a:r>
          </a:p>
          <a:p>
            <a:pPr marL="285750" indent="-285750" algn="just">
              <a:buClr>
                <a:schemeClr val="accent2"/>
              </a:buClr>
              <a:buFont typeface="Arial" panose="020B0604020202020204" pitchFamily="34" charset="0"/>
              <a:buChar char="•"/>
            </a:pPr>
            <a:endParaRPr lang="en-IN" dirty="0"/>
          </a:p>
          <a:p>
            <a:pPr algn="just"/>
            <a:endParaRPr lang="en-IN" dirty="0"/>
          </a:p>
        </p:txBody>
      </p:sp>
      <p:sp>
        <p:nvSpPr>
          <p:cNvPr id="3" name="TextBox 2"/>
          <p:cNvSpPr txBox="1"/>
          <p:nvPr/>
        </p:nvSpPr>
        <p:spPr>
          <a:xfrm>
            <a:off x="457200" y="1219200"/>
            <a:ext cx="3669979" cy="861774"/>
          </a:xfrm>
          <a:prstGeom prst="rect">
            <a:avLst/>
          </a:prstGeom>
          <a:noFill/>
        </p:spPr>
        <p:txBody>
          <a:bodyPr wrap="none" rtlCol="0">
            <a:spAutoFit/>
          </a:bodyPr>
          <a:lstStyle/>
          <a:p>
            <a:pPr algn="just"/>
            <a:r>
              <a:rPr lang="en-IN" sz="5000" dirty="0" smtClean="0">
                <a:solidFill>
                  <a:schemeClr val="tx2"/>
                </a:solidFill>
                <a:latin typeface="+mj-lt"/>
              </a:rPr>
              <a:t>Disadvantage</a:t>
            </a:r>
            <a:endParaRPr lang="en-IN" sz="5000" dirty="0">
              <a:solidFill>
                <a:schemeClr val="tx2"/>
              </a:solidFill>
              <a:latin typeface="+mj-lt"/>
            </a:endParaRP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lgn="just">
              <a:buClr>
                <a:schemeClr val="accent3"/>
              </a:buClr>
              <a:buFont typeface="Arial" panose="020B0604020202020204" pitchFamily="34" charset="0"/>
              <a:buChar char="•"/>
            </a:pPr>
            <a:r>
              <a:rPr lang="en-IN" dirty="0"/>
              <a:t>Vision is a smart device  used is used by blind or  visually impaired to navigate their path.</a:t>
            </a:r>
          </a:p>
          <a:p>
            <a:pPr marL="285750" indent="-285750" algn="just">
              <a:buFont typeface="Arial" panose="020B0604020202020204" pitchFamily="34" charset="0"/>
              <a:buChar char="•"/>
            </a:pPr>
            <a:endParaRPr lang="en-IN" dirty="0"/>
          </a:p>
          <a:p>
            <a:pPr marL="285750" indent="-285750" algn="just">
              <a:buClr>
                <a:schemeClr val="accent3"/>
              </a:buClr>
              <a:buFont typeface="Arial" panose="020B0604020202020204" pitchFamily="34" charset="0"/>
              <a:buChar char="•"/>
            </a:pPr>
            <a:r>
              <a:rPr lang="en-IN" dirty="0"/>
              <a:t>This  uses ultrasonic waves to detect the obstacles and notify the user using a buzzer  and vibration module.</a:t>
            </a:r>
          </a:p>
          <a:p>
            <a:pPr algn="just"/>
            <a:endParaRPr lang="en-IN" dirty="0"/>
          </a:p>
          <a:p>
            <a:pPr marL="285750" indent="-285750" algn="just">
              <a:buClr>
                <a:schemeClr val="accent3"/>
              </a:buClr>
              <a:buFont typeface="Arial" panose="020B0604020202020204" pitchFamily="34" charset="0"/>
              <a:buChar char="•"/>
            </a:pPr>
            <a:r>
              <a:rPr lang="en-IN" dirty="0"/>
              <a:t>This idea was inspired from the bats,  which use high frequency sound waves to move.</a:t>
            </a:r>
          </a:p>
          <a:p>
            <a:pPr algn="just"/>
            <a:endParaRPr lang="en-IN" dirty="0"/>
          </a:p>
        </p:txBody>
      </p:sp>
      <p:sp>
        <p:nvSpPr>
          <p:cNvPr id="4" name="TextBox 3"/>
          <p:cNvSpPr txBox="1"/>
          <p:nvPr/>
        </p:nvSpPr>
        <p:spPr>
          <a:xfrm>
            <a:off x="457200" y="1219200"/>
            <a:ext cx="1824538" cy="1138773"/>
          </a:xfrm>
          <a:prstGeom prst="rect">
            <a:avLst/>
          </a:prstGeom>
          <a:noFill/>
        </p:spPr>
        <p:txBody>
          <a:bodyPr wrap="none" rtlCol="0">
            <a:spAutoFit/>
          </a:bodyPr>
          <a:lstStyle/>
          <a:p>
            <a:r>
              <a:rPr lang="en-IN" sz="5000" b="1" dirty="0">
                <a:solidFill>
                  <a:schemeClr val="tx2"/>
                </a:solidFill>
                <a:latin typeface="+mj-lt"/>
              </a:rPr>
              <a:t>Vision</a:t>
            </a:r>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738" y="5486399"/>
            <a:ext cx="4576262" cy="1336343"/>
          </a:xfrm>
          <a:prstGeom prst="rect">
            <a:avLst/>
          </a:prstGeom>
        </p:spPr>
      </p:pic>
    </p:spTree>
    <p:extLst>
      <p:ext uri="{BB962C8B-B14F-4D97-AF65-F5344CB8AC3E}">
        <p14:creationId xmlns:p14="http://schemas.microsoft.com/office/powerpoint/2010/main" val="476072372"/>
      </p:ext>
    </p:extLst>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lgn="just">
              <a:buClr>
                <a:schemeClr val="accent3"/>
              </a:buClr>
              <a:buFont typeface="Arial" panose="020B0604020202020204" pitchFamily="34" charset="0"/>
              <a:buChar char="•"/>
            </a:pPr>
            <a:r>
              <a:rPr lang="en-IN" dirty="0"/>
              <a:t>Difficult to carry</a:t>
            </a:r>
          </a:p>
          <a:p>
            <a:pPr marL="285750" indent="-285750" algn="just">
              <a:buFont typeface="Arial" panose="020B0604020202020204" pitchFamily="34" charset="0"/>
              <a:buChar char="•"/>
            </a:pPr>
            <a:endParaRPr lang="en-IN" dirty="0"/>
          </a:p>
          <a:p>
            <a:pPr marL="285750" indent="-285750" algn="just">
              <a:buClr>
                <a:schemeClr val="accent3"/>
              </a:buClr>
              <a:buFont typeface="Arial" panose="020B0604020202020204" pitchFamily="34" charset="0"/>
              <a:buChar char="•"/>
            </a:pPr>
            <a:r>
              <a:rPr lang="en-IN" dirty="0"/>
              <a:t>Requires skill to use</a:t>
            </a:r>
          </a:p>
          <a:p>
            <a:pPr marL="285750" indent="-285750" algn="just">
              <a:buFont typeface="Arial" panose="020B0604020202020204" pitchFamily="34" charset="0"/>
              <a:buChar char="•"/>
            </a:pPr>
            <a:endParaRPr lang="en-IN" dirty="0"/>
          </a:p>
          <a:p>
            <a:pPr marL="285750" indent="-285750" algn="just">
              <a:buClr>
                <a:schemeClr val="accent3"/>
              </a:buClr>
              <a:buFont typeface="Arial" panose="020B0604020202020204" pitchFamily="34" charset="0"/>
              <a:buChar char="•"/>
            </a:pPr>
            <a:r>
              <a:rPr lang="en-IN" dirty="0"/>
              <a:t>High chances of getting dropped</a:t>
            </a:r>
          </a:p>
          <a:p>
            <a:pPr marL="285750" indent="-285750" algn="just">
              <a:buClr>
                <a:schemeClr val="accent3"/>
              </a:buClr>
              <a:buFont typeface="Arial" panose="020B0604020202020204" pitchFamily="34" charset="0"/>
              <a:buChar char="•"/>
            </a:pPr>
            <a:endParaRPr lang="en-IN" dirty="0"/>
          </a:p>
          <a:p>
            <a:pPr marL="285750" indent="-285750" algn="just">
              <a:buClr>
                <a:schemeClr val="accent3"/>
              </a:buClr>
              <a:buFont typeface="Arial" panose="020B0604020202020204" pitchFamily="34" charset="0"/>
              <a:buChar char="•"/>
            </a:pPr>
            <a:r>
              <a:rPr lang="en-IN" dirty="0" smtClean="0"/>
              <a:t>Inconvenient </a:t>
            </a:r>
            <a:r>
              <a:rPr lang="en-IN" dirty="0"/>
              <a:t>to use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p:txBody>
      </p:sp>
      <p:sp>
        <p:nvSpPr>
          <p:cNvPr id="4" name="TextBox 3"/>
          <p:cNvSpPr txBox="1"/>
          <p:nvPr/>
        </p:nvSpPr>
        <p:spPr>
          <a:xfrm>
            <a:off x="457200" y="990600"/>
            <a:ext cx="3886200" cy="1138773"/>
          </a:xfrm>
          <a:prstGeom prst="rect">
            <a:avLst/>
          </a:prstGeom>
          <a:noFill/>
        </p:spPr>
        <p:txBody>
          <a:bodyPr wrap="square" rtlCol="0">
            <a:spAutoFit/>
          </a:bodyPr>
          <a:lstStyle/>
          <a:p>
            <a:r>
              <a:rPr lang="en-IN" sz="5000" b="1" dirty="0">
                <a:solidFill>
                  <a:schemeClr val="tx2"/>
                </a:solidFill>
                <a:latin typeface="+mj-lt"/>
              </a:rPr>
              <a:t>Disadvantage</a:t>
            </a:r>
          </a:p>
          <a:p>
            <a:endParaRPr lang="en-IN" dirty="0"/>
          </a:p>
        </p:txBody>
      </p:sp>
    </p:spTree>
    <p:extLst>
      <p:ext uri="{BB962C8B-B14F-4D97-AF65-F5344CB8AC3E}">
        <p14:creationId xmlns:p14="http://schemas.microsoft.com/office/powerpoint/2010/main" val="3478668617"/>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VIBRATION GLOVES</a:t>
            </a:r>
            <a:endParaRPr lang="en-IN" dirty="0"/>
          </a:p>
        </p:txBody>
      </p:sp>
      <p:sp>
        <p:nvSpPr>
          <p:cNvPr id="3" name="Content Placeholder 2"/>
          <p:cNvSpPr>
            <a:spLocks noGrp="1"/>
          </p:cNvSpPr>
          <p:nvPr>
            <p:ph idx="1"/>
          </p:nvPr>
        </p:nvSpPr>
        <p:spPr/>
        <p:txBody>
          <a:bodyPr/>
          <a:lstStyle/>
          <a:p>
            <a:pPr algn="just"/>
            <a:r>
              <a:rPr lang="en-IN" dirty="0" smtClean="0"/>
              <a:t>This system consists of a glove with a ultrasonic sensor</a:t>
            </a:r>
          </a:p>
          <a:p>
            <a:pPr marL="0" indent="0" algn="just">
              <a:buNone/>
            </a:pPr>
            <a:r>
              <a:rPr lang="en-IN" dirty="0" smtClean="0"/>
              <a:t>    and vibration module .</a:t>
            </a:r>
          </a:p>
          <a:p>
            <a:pPr marL="0" indent="0" algn="just">
              <a:buNone/>
            </a:pPr>
            <a:endParaRPr lang="en-IN" dirty="0" smtClean="0"/>
          </a:p>
          <a:p>
            <a:pPr algn="just"/>
            <a:r>
              <a:rPr lang="en-IN" dirty="0" smtClean="0"/>
              <a:t>The system this wore in the fist and requires the user</a:t>
            </a:r>
          </a:p>
          <a:p>
            <a:pPr marL="0" indent="0" algn="just">
              <a:buNone/>
            </a:pPr>
            <a:r>
              <a:rPr lang="en-IN" dirty="0" smtClean="0"/>
              <a:t>    to raise his fist to detect the object</a:t>
            </a:r>
          </a:p>
          <a:p>
            <a:pPr marL="0" indent="0" algn="just">
              <a:buNone/>
            </a:pPr>
            <a:r>
              <a:rPr lang="en-IN" dirty="0" smtClean="0"/>
              <a:t>.</a:t>
            </a:r>
          </a:p>
          <a:p>
            <a:pPr algn="just"/>
            <a:r>
              <a:rPr lang="en-IN" dirty="0" smtClean="0"/>
              <a:t>The ultrasonic sensor senses the nearby obstacles and</a:t>
            </a:r>
          </a:p>
          <a:p>
            <a:pPr marL="0" indent="0" algn="just">
              <a:buNone/>
            </a:pPr>
            <a:r>
              <a:rPr lang="en-IN" dirty="0" smtClean="0"/>
              <a:t>    vibration is produced if an obstacle is present</a:t>
            </a:r>
          </a:p>
          <a:p>
            <a:pPr marL="0" indent="0" algn="just">
              <a:buNone/>
            </a:pPr>
            <a:endParaRPr lang="en-IN" dirty="0"/>
          </a:p>
          <a:p>
            <a:pPr marL="0" indent="0" algn="just">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25" y="5715000"/>
            <a:ext cx="2495550" cy="1041779"/>
          </a:xfrm>
          <a:prstGeom prst="rect">
            <a:avLst/>
          </a:prstGeom>
        </p:spPr>
      </p:pic>
    </p:spTree>
    <p:extLst>
      <p:ext uri="{BB962C8B-B14F-4D97-AF65-F5344CB8AC3E}">
        <p14:creationId xmlns:p14="http://schemas.microsoft.com/office/powerpoint/2010/main" val="2489705025"/>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a:t>
            </a:r>
            <a:endParaRPr lang="en-IN" dirty="0"/>
          </a:p>
        </p:txBody>
      </p:sp>
      <p:sp>
        <p:nvSpPr>
          <p:cNvPr id="3" name="Content Placeholder 2"/>
          <p:cNvSpPr>
            <a:spLocks noGrp="1"/>
          </p:cNvSpPr>
          <p:nvPr>
            <p:ph idx="1"/>
          </p:nvPr>
        </p:nvSpPr>
        <p:spPr/>
        <p:txBody>
          <a:bodyPr/>
          <a:lstStyle/>
          <a:p>
            <a:pPr algn="just"/>
            <a:r>
              <a:rPr lang="en-IN" dirty="0" smtClean="0"/>
              <a:t>Difficult to handle</a:t>
            </a:r>
          </a:p>
          <a:p>
            <a:pPr algn="just"/>
            <a:endParaRPr lang="en-IN" dirty="0"/>
          </a:p>
          <a:p>
            <a:pPr algn="just"/>
            <a:r>
              <a:rPr lang="en-IN" dirty="0" smtClean="0"/>
              <a:t>Difficult to perform other works wearing the gloves</a:t>
            </a:r>
          </a:p>
          <a:p>
            <a:pPr algn="just"/>
            <a:endParaRPr lang="en-IN" dirty="0"/>
          </a:p>
          <a:p>
            <a:pPr algn="just"/>
            <a:r>
              <a:rPr lang="en-IN" dirty="0" smtClean="0"/>
              <a:t>May cause strain in the client hand</a:t>
            </a:r>
          </a:p>
          <a:p>
            <a:pPr algn="just"/>
            <a:endParaRPr lang="en-IN" dirty="0" smtClean="0"/>
          </a:p>
          <a:p>
            <a:pPr algn="just"/>
            <a:r>
              <a:rPr lang="en-IN" dirty="0" smtClean="0"/>
              <a:t>It can break when collide with other objects.</a:t>
            </a:r>
            <a:endParaRPr lang="en-IN" dirty="0"/>
          </a:p>
        </p:txBody>
      </p:sp>
    </p:spTree>
    <p:extLst>
      <p:ext uri="{BB962C8B-B14F-4D97-AF65-F5344CB8AC3E}">
        <p14:creationId xmlns:p14="http://schemas.microsoft.com/office/powerpoint/2010/main" val="3654206058"/>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457200" y="533400"/>
            <a:ext cx="8229600" cy="896112"/>
          </a:xfrm>
        </p:spPr>
        <p:txBody>
          <a:bodyPr/>
          <a:lstStyle/>
          <a:p>
            <a:r>
              <a:rPr lang="en-US" b="1" dirty="0" smtClean="0"/>
              <a:t>PROPOSED SYSTEM</a:t>
            </a:r>
            <a:endParaRPr lang="en-US" b="1" dirty="0"/>
          </a:p>
        </p:txBody>
      </p:sp>
      <p:sp>
        <p:nvSpPr>
          <p:cNvPr id="1048618" name="Content Placeholder 2"/>
          <p:cNvSpPr>
            <a:spLocks noGrp="1"/>
          </p:cNvSpPr>
          <p:nvPr>
            <p:ph idx="1"/>
          </p:nvPr>
        </p:nvSpPr>
        <p:spPr>
          <a:xfrm>
            <a:off x="381000" y="1295400"/>
            <a:ext cx="8229600" cy="4800600"/>
          </a:xfrm>
        </p:spPr>
        <p:txBody>
          <a:bodyPr>
            <a:noAutofit/>
          </a:bodyPr>
          <a:lstStyle/>
          <a:p>
            <a:pPr algn="just">
              <a:lnSpc>
                <a:spcPct val="150000"/>
              </a:lnSpc>
            </a:pPr>
            <a:r>
              <a:rPr lang="en-US" dirty="0" smtClean="0"/>
              <a:t>In this system we are developing </a:t>
            </a:r>
            <a:r>
              <a:rPr lang="en-US" dirty="0"/>
              <a:t>a</a:t>
            </a:r>
            <a:r>
              <a:rPr lang="en-US" dirty="0" smtClean="0"/>
              <a:t> navigation system for the blind persons. </a:t>
            </a:r>
          </a:p>
          <a:p>
            <a:pPr algn="just">
              <a:lnSpc>
                <a:spcPct val="150000"/>
              </a:lnSpc>
            </a:pPr>
            <a:r>
              <a:rPr lang="en-US" dirty="0" smtClean="0"/>
              <a:t>This is very easy to use and work as a navigator to the blind people to easily navigate. </a:t>
            </a:r>
          </a:p>
          <a:p>
            <a:pPr algn="just">
              <a:lnSpc>
                <a:spcPct val="150000"/>
              </a:lnSpc>
            </a:pPr>
            <a:r>
              <a:rPr lang="en-US" dirty="0" smtClean="0"/>
              <a:t>In this system the ultrasonic sensors will detect the object and gives beep sound and also sends vibration signals. </a:t>
            </a:r>
          </a:p>
          <a:p>
            <a:pPr algn="just">
              <a:lnSpc>
                <a:spcPct val="150000"/>
              </a:lnSpc>
            </a:pPr>
            <a:r>
              <a:rPr lang="en-US" dirty="0" smtClean="0"/>
              <a:t>In the noisy area, the person may unable to hear the beep sound but still can feel the vibration. </a:t>
            </a:r>
          </a:p>
          <a:p>
            <a:pPr algn="just">
              <a:lnSpc>
                <a:spcPct val="150000"/>
              </a:lnSpc>
              <a:buNone/>
            </a:pPr>
            <a:endParaRPr lang="en-US" dirty="0"/>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228600" y="914400"/>
            <a:ext cx="8763000" cy="4236720"/>
          </a:xfrm>
        </p:spPr>
        <p:txBody>
          <a:bodyPr>
            <a:noAutofit/>
          </a:bodyPr>
          <a:lstStyle/>
          <a:p>
            <a:pPr algn="just">
              <a:lnSpc>
                <a:spcPct val="150000"/>
              </a:lnSpc>
            </a:pPr>
            <a:r>
              <a:rPr lang="en-US" dirty="0" smtClean="0"/>
              <a:t>The purpose of the project is to develop a product that is useful for blind people and people who often rely on others. </a:t>
            </a:r>
          </a:p>
          <a:p>
            <a:pPr algn="just">
              <a:lnSpc>
                <a:spcPct val="150000"/>
              </a:lnSpc>
            </a:pPr>
            <a:r>
              <a:rPr lang="en-US" dirty="0" smtClean="0"/>
              <a:t>Visually impaired people move around and learn about nearby objects by using the portable armband holder that emits ultrasound, buzz when obstacles are detected. </a:t>
            </a:r>
          </a:p>
          <a:p>
            <a:pPr algn="just">
              <a:lnSpc>
                <a:spcPct val="150000"/>
              </a:lnSpc>
            </a:pPr>
            <a:r>
              <a:rPr lang="en-US" dirty="0" smtClean="0"/>
              <a:t>The aim of the project is therefore to develop a cost-effective and efficient way to navigate more comfortably, faster and safer. </a:t>
            </a:r>
          </a:p>
          <a:p>
            <a:pPr algn="just">
              <a:lnSpc>
                <a:spcPct val="150000"/>
              </a:lnSpc>
            </a:pPr>
            <a:endParaRPr lang="en-US" dirty="0" smtClean="0"/>
          </a:p>
          <a:p>
            <a:pPr algn="just"/>
            <a:endParaRPr lang="en-US" dirty="0"/>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dirty="0" smtClean="0"/>
              <a:t>It is portable and Economical</a:t>
            </a:r>
          </a:p>
          <a:p>
            <a:pPr algn="just">
              <a:lnSpc>
                <a:spcPct val="150000"/>
              </a:lnSpc>
            </a:pPr>
            <a:r>
              <a:rPr lang="en-US" dirty="0" smtClean="0"/>
              <a:t>Small and light weight</a:t>
            </a:r>
          </a:p>
          <a:p>
            <a:pPr algn="just">
              <a:lnSpc>
                <a:spcPct val="150000"/>
              </a:lnSpc>
            </a:pPr>
            <a:r>
              <a:rPr lang="en-US" dirty="0" smtClean="0"/>
              <a:t>Easy understandable mechanism.</a:t>
            </a:r>
          </a:p>
          <a:p>
            <a:pPr algn="just">
              <a:lnSpc>
                <a:spcPct val="150000"/>
              </a:lnSpc>
            </a:pPr>
            <a:r>
              <a:rPr lang="en-US" dirty="0" smtClean="0"/>
              <a:t>Blind people navigate without the need of expensive tech or sticks.</a:t>
            </a:r>
          </a:p>
          <a:p>
            <a:pPr algn="just">
              <a:lnSpc>
                <a:spcPct val="150000"/>
              </a:lnSpc>
            </a:pPr>
            <a:r>
              <a:rPr lang="en-US" dirty="0" smtClean="0"/>
              <a:t>It has the feature to detect the distance of objects.</a:t>
            </a:r>
          </a:p>
          <a:p>
            <a:pPr algn="just">
              <a:lnSpc>
                <a:spcPct val="150000"/>
              </a:lnSpc>
            </a:pPr>
            <a:r>
              <a:rPr lang="en-US" dirty="0" smtClean="0"/>
              <a:t>Sending SOS message in case of any emergency.</a:t>
            </a:r>
            <a:endParaRPr lang="en-US" dirty="0"/>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457200" y="457200"/>
            <a:ext cx="8229600" cy="1143000"/>
          </a:xfrm>
        </p:spPr>
        <p:txBody>
          <a:bodyPr/>
          <a:lstStyle/>
          <a:p>
            <a:r>
              <a:rPr lang="en-US" b="1" dirty="0" smtClean="0"/>
              <a:t>SYSTEM REQUIREMENTS</a:t>
            </a:r>
            <a:endParaRPr lang="en-US" b="1" dirty="0"/>
          </a:p>
        </p:txBody>
      </p:sp>
      <p:sp>
        <p:nvSpPr>
          <p:cNvPr id="1048624" name="Content Placeholder 2"/>
          <p:cNvSpPr>
            <a:spLocks noGrp="1"/>
          </p:cNvSpPr>
          <p:nvPr>
            <p:ph idx="1"/>
          </p:nvPr>
        </p:nvSpPr>
        <p:spPr>
          <a:xfrm>
            <a:off x="533400" y="1676400"/>
            <a:ext cx="8229600" cy="4389120"/>
          </a:xfrm>
        </p:spPr>
        <p:txBody>
          <a:bodyPr>
            <a:normAutofit fontScale="85000" lnSpcReduction="20000"/>
          </a:bodyPr>
          <a:lstStyle/>
          <a:p>
            <a:pPr algn="just"/>
            <a:r>
              <a:rPr lang="en-US" sz="2400" b="1" dirty="0" smtClean="0"/>
              <a:t>HARDWARE REQUIREMENT:</a:t>
            </a:r>
          </a:p>
          <a:p>
            <a:pPr lvl="1" algn="just"/>
            <a:r>
              <a:rPr lang="en-US" dirty="0" smtClean="0"/>
              <a:t>ESP32</a:t>
            </a:r>
            <a:endParaRPr lang="en-US" sz="2000" dirty="0" smtClean="0"/>
          </a:p>
          <a:p>
            <a:pPr lvl="1" algn="just"/>
            <a:r>
              <a:rPr lang="en-US" dirty="0" smtClean="0"/>
              <a:t>Ultrasonic Sensor</a:t>
            </a:r>
            <a:endParaRPr lang="en-US" sz="2000" dirty="0" smtClean="0"/>
          </a:p>
          <a:p>
            <a:pPr lvl="1" algn="just"/>
            <a:r>
              <a:rPr lang="en-US" dirty="0" smtClean="0"/>
              <a:t>Vibration Module</a:t>
            </a:r>
            <a:endParaRPr lang="en-US" sz="2000" dirty="0" smtClean="0"/>
          </a:p>
          <a:p>
            <a:pPr lvl="1" algn="just"/>
            <a:r>
              <a:rPr lang="en-US" dirty="0" smtClean="0"/>
              <a:t>Buzzer</a:t>
            </a:r>
            <a:endParaRPr lang="en-US" sz="2000" dirty="0" smtClean="0"/>
          </a:p>
          <a:p>
            <a:pPr lvl="1" algn="just"/>
            <a:r>
              <a:rPr lang="en-US" dirty="0" smtClean="0"/>
              <a:t>Wires</a:t>
            </a:r>
            <a:endParaRPr lang="en-US" sz="2000" dirty="0" smtClean="0"/>
          </a:p>
          <a:p>
            <a:pPr lvl="1" algn="just"/>
            <a:r>
              <a:rPr lang="en-US" dirty="0" smtClean="0"/>
              <a:t>Eye Glasses</a:t>
            </a:r>
            <a:endParaRPr lang="en-US" sz="2000" dirty="0" smtClean="0"/>
          </a:p>
          <a:p>
            <a:pPr lvl="1" algn="just"/>
            <a:r>
              <a:rPr lang="en-US" dirty="0" smtClean="0"/>
              <a:t>GPS Module</a:t>
            </a:r>
            <a:endParaRPr lang="en-US" sz="2000" dirty="0" smtClean="0"/>
          </a:p>
          <a:p>
            <a:pPr algn="just"/>
            <a:r>
              <a:rPr lang="en-US" b="1" dirty="0" smtClean="0"/>
              <a:t>SOFTWARE REQUIREMENT:</a:t>
            </a:r>
          </a:p>
          <a:p>
            <a:pPr lvl="1" algn="just"/>
            <a:r>
              <a:rPr lang="en-US" dirty="0" smtClean="0"/>
              <a:t>Operating System: Windows 10 or above</a:t>
            </a:r>
          </a:p>
          <a:p>
            <a:pPr lvl="1" algn="just"/>
            <a:r>
              <a:rPr lang="en-US" dirty="0" smtClean="0"/>
              <a:t>Platform : </a:t>
            </a:r>
            <a:r>
              <a:rPr lang="en-US" dirty="0" err="1" smtClean="0"/>
              <a:t>Arduino</a:t>
            </a:r>
            <a:r>
              <a:rPr lang="en-US" dirty="0" smtClean="0"/>
              <a:t> IDE</a:t>
            </a:r>
          </a:p>
          <a:p>
            <a:pPr lvl="1" algn="just"/>
            <a:r>
              <a:rPr lang="en-US" dirty="0" smtClean="0"/>
              <a:t>Programming Language : Embedded C</a:t>
            </a:r>
          </a:p>
          <a:p>
            <a:pPr lvl="1" algn="just"/>
            <a:r>
              <a:rPr lang="en-US" dirty="0" smtClean="0"/>
              <a:t>What’s App</a:t>
            </a:r>
          </a:p>
          <a:p>
            <a:pPr lvl="1" algn="just"/>
            <a:r>
              <a:rPr lang="en-US" dirty="0" err="1" smtClean="0"/>
              <a:t>Twilio</a:t>
            </a:r>
            <a:r>
              <a:rPr lang="en-US" dirty="0" smtClean="0"/>
              <a:t> API</a:t>
            </a:r>
            <a:endParaRPr lang="en-US" dirty="0"/>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0" y="704088"/>
            <a:ext cx="8686800" cy="1143000"/>
          </a:xfrm>
        </p:spPr>
        <p:txBody>
          <a:bodyPr/>
          <a:lstStyle/>
          <a:p>
            <a:r>
              <a:rPr lang="en-US" b="1" dirty="0" smtClean="0">
                <a:latin typeface="Calibri (Headings)"/>
              </a:rPr>
              <a:t>  TEAM</a:t>
            </a:r>
            <a:r>
              <a:rPr lang="en-US" b="1" dirty="0" smtClean="0">
                <a:latin typeface="+mn-lt"/>
              </a:rPr>
              <a:t> </a:t>
            </a:r>
            <a:r>
              <a:rPr lang="en-US" b="1" dirty="0" smtClean="0">
                <a:latin typeface="Calibri (Headings)"/>
              </a:rPr>
              <a:t>MEMBERS</a:t>
            </a:r>
            <a:endParaRPr lang="en-US" b="1" dirty="0">
              <a:latin typeface="Calibri (Headings)"/>
            </a:endParaRPr>
          </a:p>
        </p:txBody>
      </p:sp>
      <p:sp>
        <p:nvSpPr>
          <p:cNvPr id="1048596" name="Content Placeholder 2"/>
          <p:cNvSpPr>
            <a:spLocks noGrp="1"/>
          </p:cNvSpPr>
          <p:nvPr>
            <p:ph idx="1"/>
          </p:nvPr>
        </p:nvSpPr>
        <p:spPr/>
        <p:txBody>
          <a:bodyPr/>
          <a:lstStyle/>
          <a:p>
            <a:pPr algn="just">
              <a:lnSpc>
                <a:spcPct val="150000"/>
              </a:lnSpc>
              <a:buNone/>
            </a:pPr>
            <a:r>
              <a:rPr lang="en-US" b="1" dirty="0" smtClean="0">
                <a:latin typeface="Times New Roman" pitchFamily="18" charset="0"/>
                <a:cs typeface="Times New Roman" pitchFamily="18" charset="0"/>
              </a:rPr>
              <a:t>MAADHAVAN  U (22504167)</a:t>
            </a:r>
          </a:p>
          <a:p>
            <a:pPr algn="just">
              <a:lnSpc>
                <a:spcPct val="150000"/>
              </a:lnSpc>
              <a:buNone/>
            </a:pPr>
            <a:r>
              <a:rPr lang="en-US" b="1" dirty="0" smtClean="0">
                <a:latin typeface="Times New Roman" pitchFamily="18" charset="0"/>
                <a:cs typeface="Times New Roman" pitchFamily="18" charset="0"/>
              </a:rPr>
              <a:t>AARTHI K (22591780)</a:t>
            </a:r>
          </a:p>
          <a:p>
            <a:pPr algn="just">
              <a:lnSpc>
                <a:spcPct val="150000"/>
              </a:lnSpc>
              <a:buNone/>
            </a:pPr>
            <a:r>
              <a:rPr lang="en-US" b="1" dirty="0" smtClean="0">
                <a:latin typeface="Times New Roman" pitchFamily="18" charset="0"/>
                <a:cs typeface="Times New Roman" pitchFamily="18" charset="0"/>
              </a:rPr>
              <a:t>ABINAYA A (22591781)</a:t>
            </a:r>
          </a:p>
          <a:p>
            <a:pPr algn="just">
              <a:lnSpc>
                <a:spcPct val="150000"/>
              </a:lnSpc>
              <a:buNone/>
            </a:pPr>
            <a:r>
              <a:rPr lang="en-US" b="1" dirty="0" smtClean="0">
                <a:latin typeface="Times New Roman" pitchFamily="18" charset="0"/>
                <a:cs typeface="Times New Roman" pitchFamily="18" charset="0"/>
              </a:rPr>
              <a:t>AKASH V (22591784)</a:t>
            </a:r>
          </a:p>
          <a:p>
            <a:pPr algn="just">
              <a:lnSpc>
                <a:spcPct val="150000"/>
              </a:lnSpc>
              <a:buNone/>
            </a:pPr>
            <a:r>
              <a:rPr lang="en-US" b="1" dirty="0" smtClean="0">
                <a:latin typeface="Times New Roman" pitchFamily="18" charset="0"/>
                <a:cs typeface="Times New Roman" pitchFamily="18" charset="0"/>
              </a:rPr>
              <a:t>BARATH KRISHNAN N (22591785)</a:t>
            </a:r>
          </a:p>
          <a:p>
            <a:pPr algn="just">
              <a:lnSpc>
                <a:spcPct val="150000"/>
              </a:lnSpc>
              <a:buNone/>
            </a:pPr>
            <a:r>
              <a:rPr lang="en-US" b="1" dirty="0" smtClean="0">
                <a:latin typeface="Times New Roman" pitchFamily="18" charset="0"/>
                <a:cs typeface="Times New Roman" pitchFamily="18" charset="0"/>
              </a:rPr>
              <a:t>TILAK RAJ G (22591809)</a:t>
            </a:r>
            <a:endParaRPr lang="en-US" b="1"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304800"/>
            <a:ext cx="8229600" cy="1143000"/>
          </a:xfrm>
        </p:spPr>
        <p:txBody>
          <a:bodyPr/>
          <a:lstStyle/>
          <a:p>
            <a:r>
              <a:rPr lang="en-US" b="1" dirty="0" smtClean="0"/>
              <a:t>SOFTWARE DESCRIPTION</a:t>
            </a:r>
            <a:endParaRPr lang="en-US" b="1" dirty="0"/>
          </a:p>
        </p:txBody>
      </p:sp>
      <p:sp>
        <p:nvSpPr>
          <p:cNvPr id="1048626" name="Content Placeholder 2"/>
          <p:cNvSpPr>
            <a:spLocks noGrp="1"/>
          </p:cNvSpPr>
          <p:nvPr>
            <p:ph idx="1"/>
          </p:nvPr>
        </p:nvSpPr>
        <p:spPr>
          <a:xfrm>
            <a:off x="228600" y="1371600"/>
            <a:ext cx="8686800" cy="5181600"/>
          </a:xfrm>
        </p:spPr>
        <p:txBody>
          <a:bodyPr>
            <a:noAutofit/>
          </a:bodyPr>
          <a:lstStyle/>
          <a:p>
            <a:pPr algn="just">
              <a:lnSpc>
                <a:spcPct val="150000"/>
              </a:lnSpc>
            </a:pPr>
            <a:r>
              <a:rPr lang="en-US" sz="2400" dirty="0" smtClean="0"/>
              <a:t>The Arduino  IDE is an open source software, which is used to write and upload code to the Arduino boards.</a:t>
            </a:r>
          </a:p>
          <a:p>
            <a:pPr algn="just">
              <a:lnSpc>
                <a:spcPct val="150000"/>
              </a:lnSpc>
            </a:pPr>
            <a:r>
              <a:rPr lang="en-US" sz="2400" dirty="0" smtClean="0"/>
              <a:t>The IDE application is suitable for different operating systems such as Windows, </a:t>
            </a:r>
            <a:r>
              <a:rPr lang="en-US" sz="2400" dirty="0" err="1" smtClean="0"/>
              <a:t>MacOS</a:t>
            </a:r>
            <a:r>
              <a:rPr lang="en-US" sz="2400" dirty="0" smtClean="0"/>
              <a:t>, Linux.</a:t>
            </a:r>
          </a:p>
          <a:p>
            <a:pPr algn="just">
              <a:lnSpc>
                <a:spcPct val="150000"/>
              </a:lnSpc>
            </a:pPr>
            <a:r>
              <a:rPr lang="en-US" sz="2400" dirty="0" smtClean="0"/>
              <a:t>It supports the programming languages C and C++. </a:t>
            </a:r>
          </a:p>
          <a:p>
            <a:pPr algn="just">
              <a:lnSpc>
                <a:spcPct val="150000"/>
              </a:lnSpc>
            </a:pPr>
            <a:r>
              <a:rPr lang="en-US" sz="2400" dirty="0" smtClean="0"/>
              <a:t>The program or code written in the Arduino IDE is often called as sketching.</a:t>
            </a:r>
          </a:p>
          <a:p>
            <a:pPr algn="just">
              <a:lnSpc>
                <a:spcPct val="150000"/>
              </a:lnSpc>
            </a:pPr>
            <a:r>
              <a:rPr lang="en-US" sz="2400" dirty="0" smtClean="0"/>
              <a:t>The sketch is saved with the extension “.</a:t>
            </a:r>
            <a:r>
              <a:rPr lang="en-US" sz="2400" dirty="0" err="1" smtClean="0"/>
              <a:t>ino</a:t>
            </a:r>
            <a:r>
              <a:rPr lang="en-US" sz="2400" dirty="0" smtClean="0"/>
              <a:t> “</a:t>
            </a:r>
          </a:p>
          <a:p>
            <a:pPr algn="just">
              <a:lnSpc>
                <a:spcPct val="150000"/>
              </a:lnSpc>
            </a:pPr>
            <a:endParaRPr lang="en-US" sz="2400" dirty="0" smtClean="0"/>
          </a:p>
          <a:p>
            <a:pPr algn="just">
              <a:lnSpc>
                <a:spcPct val="150000"/>
              </a:lnSpc>
            </a:pPr>
            <a:endParaRPr lang="en-US" sz="2400" dirty="0" smtClean="0"/>
          </a:p>
          <a:p>
            <a:pPr algn="just">
              <a:lnSpc>
                <a:spcPct val="150000"/>
              </a:lnSpc>
            </a:pPr>
            <a:endParaRPr lang="en-US" sz="2400" dirty="0" smtClean="0"/>
          </a:p>
          <a:p>
            <a:pPr algn="just">
              <a:lnSpc>
                <a:spcPct val="150000"/>
              </a:lnSpc>
              <a:buNone/>
            </a:pPr>
            <a:r>
              <a:rPr lang="en-US" sz="2400" dirty="0" smtClean="0"/>
              <a:t> </a:t>
            </a:r>
            <a:endParaRPr lang="en-US" sz="2400" dirty="0"/>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0"/>
            <a:ext cx="8229600" cy="1143000"/>
          </a:xfrm>
        </p:spPr>
        <p:txBody>
          <a:bodyPr/>
          <a:lstStyle/>
          <a:p>
            <a:pPr algn="ctr"/>
            <a:r>
              <a:rPr lang="en-IN" dirty="0" smtClean="0"/>
              <a:t>OVERALL DIAGRAM</a:t>
            </a:r>
            <a:endParaRPr lang="en-IN" dirty="0"/>
          </a:p>
        </p:txBody>
      </p:sp>
    </p:spTree>
    <p:extLst>
      <p:ext uri="{BB962C8B-B14F-4D97-AF65-F5344CB8AC3E}">
        <p14:creationId xmlns:p14="http://schemas.microsoft.com/office/powerpoint/2010/main" val="2841662063"/>
      </p:ext>
    </p:extLst>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1667"/>
          <a:stretch/>
        </p:blipFill>
        <p:spPr>
          <a:xfrm>
            <a:off x="1066800" y="1600200"/>
            <a:ext cx="7162800" cy="4170185"/>
          </a:xfrm>
          <a:prstGeom prst="rect">
            <a:avLst/>
          </a:prstGeom>
        </p:spPr>
      </p:pic>
    </p:spTree>
    <p:extLst>
      <p:ext uri="{BB962C8B-B14F-4D97-AF65-F5344CB8AC3E}">
        <p14:creationId xmlns:p14="http://schemas.microsoft.com/office/powerpoint/2010/main" val="4110752070"/>
      </p:ext>
    </p:extLst>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457200" y="381000"/>
            <a:ext cx="8229600" cy="1143000"/>
          </a:xfrm>
        </p:spPr>
        <p:txBody>
          <a:bodyPr/>
          <a:lstStyle/>
          <a:p>
            <a:r>
              <a:rPr lang="en-US" b="1" dirty="0" smtClean="0"/>
              <a:t>MODULES</a:t>
            </a:r>
            <a:endParaRPr lang="en-US" b="1" dirty="0"/>
          </a:p>
        </p:txBody>
      </p:sp>
      <p:sp>
        <p:nvSpPr>
          <p:cNvPr id="1048629" name="Content Placeholder 2"/>
          <p:cNvSpPr>
            <a:spLocks noGrp="1"/>
          </p:cNvSpPr>
          <p:nvPr>
            <p:ph idx="1"/>
          </p:nvPr>
        </p:nvSpPr>
        <p:spPr>
          <a:xfrm>
            <a:off x="457200" y="1524000"/>
            <a:ext cx="8229600" cy="5029200"/>
          </a:xfrm>
        </p:spPr>
        <p:txBody>
          <a:bodyPr>
            <a:normAutofit fontScale="94167"/>
          </a:bodyPr>
          <a:lstStyle/>
          <a:p>
            <a:pPr lvl="1" algn="just">
              <a:buFont typeface="Wingdings" pitchFamily="2" charset="2"/>
              <a:buChar char="Ø"/>
            </a:pPr>
            <a:r>
              <a:rPr lang="en-US" b="1" dirty="0" smtClean="0"/>
              <a:t>There are three modules in our project</a:t>
            </a:r>
            <a:endParaRPr lang="en-US" dirty="0" smtClean="0"/>
          </a:p>
          <a:p>
            <a:pPr lvl="2" algn="just"/>
            <a:r>
              <a:rPr lang="en-US" sz="2400" b="1" dirty="0" smtClean="0"/>
              <a:t>Object detection</a:t>
            </a:r>
          </a:p>
          <a:p>
            <a:pPr lvl="2" algn="just"/>
            <a:r>
              <a:rPr lang="en-US" sz="2400" b="1" dirty="0" smtClean="0"/>
              <a:t>Buzzer and vibrant notification</a:t>
            </a:r>
            <a:endParaRPr lang="en-US" sz="2400" dirty="0" smtClean="0"/>
          </a:p>
          <a:p>
            <a:pPr lvl="2" algn="just"/>
            <a:r>
              <a:rPr lang="en-US" sz="2400" b="1" dirty="0" smtClean="0"/>
              <a:t>Sending SOS message through what’s app </a:t>
            </a:r>
            <a:r>
              <a:rPr lang="en-US" sz="2400" dirty="0" smtClean="0"/>
              <a:t>(in case of emergency) </a:t>
            </a:r>
          </a:p>
          <a:p>
            <a:pPr lvl="2" algn="just"/>
            <a:endParaRPr lang="en-US" sz="2400" dirty="0" smtClean="0"/>
          </a:p>
          <a:p>
            <a:pPr algn="just">
              <a:buNone/>
            </a:pPr>
            <a:r>
              <a:rPr lang="en-US" sz="2400" b="1" dirty="0" smtClean="0"/>
              <a:t>MODULE DESCRIPTION :</a:t>
            </a:r>
          </a:p>
          <a:p>
            <a:pPr algn="just">
              <a:buFont typeface="Wingdings" pitchFamily="2" charset="2"/>
              <a:buChar char="Ø"/>
            </a:pPr>
            <a:r>
              <a:rPr lang="en-US" sz="2400" dirty="0" smtClean="0"/>
              <a:t> </a:t>
            </a:r>
            <a:r>
              <a:rPr lang="en-US" sz="2400" b="1" dirty="0" smtClean="0"/>
              <a:t>Object detection:</a:t>
            </a:r>
            <a:endParaRPr lang="en-US" sz="2400" dirty="0" smtClean="0"/>
          </a:p>
          <a:p>
            <a:pPr lvl="1" algn="just">
              <a:lnSpc>
                <a:spcPct val="150000"/>
              </a:lnSpc>
              <a:buNone/>
            </a:pPr>
            <a:r>
              <a:rPr lang="en-US" dirty="0" smtClean="0"/>
              <a:t>		In this module, the objects in the surrounding are detected by the ultrasonic sensors and those signals are sent to the micro controller.</a:t>
            </a:r>
          </a:p>
          <a:p>
            <a:pPr algn="just"/>
            <a:endParaRPr lang="en-US" sz="2400" dirty="0"/>
          </a:p>
        </p:txBody>
      </p:sp>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Content Placeholder 2"/>
          <p:cNvSpPr>
            <a:spLocks noGrp="1"/>
          </p:cNvSpPr>
          <p:nvPr>
            <p:ph idx="1"/>
          </p:nvPr>
        </p:nvSpPr>
        <p:spPr>
          <a:xfrm>
            <a:off x="304800" y="990600"/>
            <a:ext cx="8229600" cy="5486400"/>
          </a:xfrm>
        </p:spPr>
        <p:txBody>
          <a:bodyPr>
            <a:normAutofit fontScale="32500" lnSpcReduction="20000"/>
          </a:bodyPr>
          <a:lstStyle/>
          <a:p>
            <a:pPr algn="just">
              <a:buNone/>
            </a:pPr>
            <a:endParaRPr lang="en-US" sz="2400" dirty="0" smtClean="0"/>
          </a:p>
          <a:p>
            <a:pPr algn="just">
              <a:lnSpc>
                <a:spcPct val="150000"/>
              </a:lnSpc>
              <a:buFont typeface="Wingdings" pitchFamily="2" charset="2"/>
              <a:buChar char="Ø"/>
            </a:pPr>
            <a:r>
              <a:rPr lang="en-US" sz="7400" b="1" dirty="0" smtClean="0"/>
              <a:t>Buzzer and vibration:</a:t>
            </a:r>
          </a:p>
          <a:p>
            <a:pPr algn="just">
              <a:lnSpc>
                <a:spcPct val="170000"/>
              </a:lnSpc>
              <a:buNone/>
            </a:pPr>
            <a:r>
              <a:rPr lang="en-US" sz="7400" dirty="0" smtClean="0"/>
              <a:t>		The micro controller after receiving the signals from the sensor, the microcontroller makes the buzzer to buzz and vibration module to produce vibration.</a:t>
            </a:r>
            <a:endParaRPr lang="en-US" sz="7400" b="1" dirty="0" smtClean="0"/>
          </a:p>
          <a:p>
            <a:pPr algn="just">
              <a:lnSpc>
                <a:spcPct val="170000"/>
              </a:lnSpc>
              <a:buFont typeface="Wingdings" pitchFamily="2" charset="2"/>
              <a:buChar char="Ø"/>
            </a:pPr>
            <a:r>
              <a:rPr lang="en-US" sz="7400" b="1" dirty="0" smtClean="0"/>
              <a:t>Sending SOS message through </a:t>
            </a:r>
            <a:r>
              <a:rPr lang="en-US" sz="7400" b="1" dirty="0" err="1" smtClean="0"/>
              <a:t>whats</a:t>
            </a:r>
            <a:r>
              <a:rPr lang="en-US" sz="7400" b="1" dirty="0" smtClean="0"/>
              <a:t> app </a:t>
            </a:r>
            <a:r>
              <a:rPr lang="en-US" sz="7400" dirty="0" smtClean="0"/>
              <a:t>(in case of emergency)</a:t>
            </a:r>
          </a:p>
          <a:p>
            <a:pPr algn="just">
              <a:lnSpc>
                <a:spcPct val="170000"/>
              </a:lnSpc>
              <a:buNone/>
            </a:pPr>
            <a:r>
              <a:rPr lang="en-US" sz="7400" dirty="0" smtClean="0"/>
              <a:t>		In case of emergency, the blind person clicks a button on the glass which sends a emergency message to the target what’s app through </a:t>
            </a:r>
            <a:r>
              <a:rPr lang="en-US" sz="7400" dirty="0" err="1" smtClean="0"/>
              <a:t>Twilio</a:t>
            </a:r>
            <a:r>
              <a:rPr lang="en-US" sz="7400" dirty="0" smtClean="0"/>
              <a:t> API.</a:t>
            </a:r>
          </a:p>
          <a:p>
            <a:pPr algn="just">
              <a:lnSpc>
                <a:spcPct val="170000"/>
              </a:lnSpc>
            </a:pPr>
            <a:endParaRPr lang="en-US" sz="7400" dirty="0"/>
          </a:p>
        </p:txBody>
      </p:sp>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048692"/>
          <p:cNvSpPr>
            <a:spLocks noGrp="1"/>
          </p:cNvSpPr>
          <p:nvPr>
            <p:ph type="title"/>
          </p:nvPr>
        </p:nvSpPr>
        <p:spPr>
          <a:xfrm>
            <a:off x="381000" y="381000"/>
            <a:ext cx="8229600" cy="819912"/>
          </a:xfrm>
        </p:spPr>
        <p:txBody>
          <a:bodyPr>
            <a:normAutofit/>
          </a:bodyPr>
          <a:lstStyle/>
          <a:p>
            <a:r>
              <a:rPr lang="en-US" dirty="0" smtClean="0"/>
              <a:t>CONCLUSION </a:t>
            </a:r>
            <a:endParaRPr lang="en-US" dirty="0"/>
          </a:p>
        </p:txBody>
      </p:sp>
      <p:sp>
        <p:nvSpPr>
          <p:cNvPr id="1048694" name="Content Placeholder 1048693"/>
          <p:cNvSpPr>
            <a:spLocks noGrp="1"/>
          </p:cNvSpPr>
          <p:nvPr>
            <p:ph idx="1"/>
          </p:nvPr>
        </p:nvSpPr>
        <p:spPr>
          <a:xfrm>
            <a:off x="457200" y="1143000"/>
            <a:ext cx="8229600" cy="5562600"/>
          </a:xfrm>
        </p:spPr>
        <p:txBody>
          <a:bodyPr>
            <a:noAutofit/>
          </a:bodyPr>
          <a:lstStyle/>
          <a:p>
            <a:pPr marL="0" indent="0" algn="just">
              <a:lnSpc>
                <a:spcPct val="150000"/>
              </a:lnSpc>
            </a:pPr>
            <a:r>
              <a:rPr lang="en-US" sz="2400" dirty="0" smtClean="0"/>
              <a:t>Our project is successfully removing the problem of existing navigation techniques like carry stick with us while walking, use of another person while moving one place to another and many more issue was successfully resolved by this project.</a:t>
            </a:r>
          </a:p>
          <a:p>
            <a:pPr marL="0" indent="0" algn="just">
              <a:lnSpc>
                <a:spcPct val="150000"/>
              </a:lnSpc>
            </a:pPr>
            <a:r>
              <a:rPr lang="en-US" sz="2400" dirty="0"/>
              <a:t>T</a:t>
            </a:r>
            <a:r>
              <a:rPr lang="en-US" sz="2400" dirty="0" smtClean="0"/>
              <a:t>his project has the feature to detect the distance of objects that are major issue for blind people after detecting the object distance they also know about the direction where the object was.</a:t>
            </a:r>
          </a:p>
          <a:p>
            <a:pPr marL="0" indent="0" algn="just">
              <a:lnSpc>
                <a:spcPct val="150000"/>
              </a:lnSpc>
            </a:pPr>
            <a:r>
              <a:rPr lang="en-US" sz="2400" dirty="0" smtClean="0"/>
              <a:t>It really makes a bigger impact to the society and community.</a:t>
            </a:r>
          </a:p>
          <a:p>
            <a:pPr marL="0" indent="0" algn="just">
              <a:lnSpc>
                <a:spcPct val="150000"/>
              </a:lnSpc>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1"/>
          <p:cNvSpPr txBox="1"/>
          <p:nvPr/>
        </p:nvSpPr>
        <p:spPr>
          <a:xfrm>
            <a:off x="533400" y="3124200"/>
            <a:ext cx="8382000" cy="1200329"/>
          </a:xfrm>
          <a:prstGeom prst="rect">
            <a:avLst/>
          </a:prstGeom>
          <a:noFill/>
        </p:spPr>
        <p:txBody>
          <a:bodyPr wrap="square" rtlCol="0">
            <a:spAutoFit/>
          </a:bodyPr>
          <a:lstStyle/>
          <a:p>
            <a:r>
              <a:rPr lang="en-US" sz="7200" dirty="0" smtClean="0"/>
              <a:t>     </a:t>
            </a:r>
            <a:r>
              <a:rPr lang="en-US" sz="7200" i="1" dirty="0" smtClean="0">
                <a:effectLst>
                  <a:outerShdw blurRad="38100" dist="38100" dir="2700000" algn="tl">
                    <a:srgbClr val="000000">
                      <a:alpha val="43137"/>
                    </a:srgbClr>
                  </a:outerShdw>
                </a:effectLst>
              </a:rPr>
              <a:t>THANK</a:t>
            </a:r>
            <a:r>
              <a:rPr lang="en-US" sz="7200" dirty="0" smtClean="0"/>
              <a:t> </a:t>
            </a:r>
            <a:r>
              <a:rPr lang="en-US" sz="7200" i="1" dirty="0" smtClean="0">
                <a:effectLst>
                  <a:outerShdw blurRad="38100" dist="38100" dir="2700000" algn="tl">
                    <a:srgbClr val="000000">
                      <a:alpha val="43137"/>
                    </a:srgbClr>
                  </a:outerShdw>
                </a:effectLst>
              </a:rPr>
              <a:t>YOU !!!</a:t>
            </a:r>
            <a:endParaRPr lang="en-US" sz="7200" i="1" dirty="0">
              <a:effectLst>
                <a:outerShdw blurRad="38100" dist="38100" dir="2700000" algn="tl">
                  <a:srgbClr val="000000">
                    <a:alpha val="43137"/>
                  </a:srgbClr>
                </a:outerShdw>
              </a:effectLst>
            </a:endParaRP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704088"/>
            <a:ext cx="8229600" cy="819912"/>
          </a:xfrm>
        </p:spPr>
        <p:txBody>
          <a:bodyPr/>
          <a:lstStyle/>
          <a:p>
            <a:r>
              <a:rPr lang="en-US" b="1" dirty="0" smtClean="0"/>
              <a:t>AGENDA</a:t>
            </a:r>
            <a:endParaRPr lang="en-US" b="1" dirty="0"/>
          </a:p>
        </p:txBody>
      </p:sp>
      <p:sp>
        <p:nvSpPr>
          <p:cNvPr id="1048598" name="Content Placeholder 2"/>
          <p:cNvSpPr>
            <a:spLocks noGrp="1"/>
          </p:cNvSpPr>
          <p:nvPr>
            <p:ph idx="1"/>
          </p:nvPr>
        </p:nvSpPr>
        <p:spPr>
          <a:xfrm>
            <a:off x="381000" y="1676400"/>
            <a:ext cx="8229600" cy="4934658"/>
          </a:xfrm>
        </p:spPr>
        <p:txBody>
          <a:bodyPr>
            <a:normAutofit fontScale="92500" lnSpcReduction="10000"/>
          </a:bodyPr>
          <a:lstStyle/>
          <a:p>
            <a:pPr algn="just"/>
            <a:r>
              <a:rPr lang="en-US" dirty="0" smtClean="0"/>
              <a:t>Abstract</a:t>
            </a:r>
          </a:p>
          <a:p>
            <a:pPr algn="just"/>
            <a:r>
              <a:rPr lang="en-US" dirty="0" smtClean="0"/>
              <a:t>Introduction</a:t>
            </a:r>
          </a:p>
          <a:p>
            <a:pPr algn="just"/>
            <a:r>
              <a:rPr lang="en-US" dirty="0" smtClean="0"/>
              <a:t>Objective</a:t>
            </a:r>
          </a:p>
          <a:p>
            <a:pPr algn="just"/>
            <a:r>
              <a:rPr lang="en-US" dirty="0" smtClean="0"/>
              <a:t>Existing System</a:t>
            </a:r>
          </a:p>
          <a:p>
            <a:pPr algn="just"/>
            <a:r>
              <a:rPr lang="en-US" dirty="0" smtClean="0"/>
              <a:t>Disadvantages</a:t>
            </a:r>
          </a:p>
          <a:p>
            <a:pPr algn="just"/>
            <a:r>
              <a:rPr lang="en-US" dirty="0" smtClean="0"/>
              <a:t>Proposed System</a:t>
            </a:r>
          </a:p>
          <a:p>
            <a:pPr algn="just"/>
            <a:r>
              <a:rPr lang="en-US" dirty="0" smtClean="0"/>
              <a:t>Advantages</a:t>
            </a:r>
          </a:p>
          <a:p>
            <a:pPr algn="just"/>
            <a:r>
              <a:rPr lang="en-US" dirty="0" smtClean="0"/>
              <a:t>System requirements</a:t>
            </a:r>
          </a:p>
          <a:p>
            <a:pPr algn="just"/>
            <a:r>
              <a:rPr lang="en-US" dirty="0" smtClean="0"/>
              <a:t>Project Description</a:t>
            </a:r>
          </a:p>
          <a:p>
            <a:pPr algn="just"/>
            <a:r>
              <a:rPr lang="en-US" dirty="0" smtClean="0"/>
              <a:t>Overall diagram</a:t>
            </a:r>
          </a:p>
          <a:p>
            <a:pPr algn="just"/>
            <a:r>
              <a:rPr lang="en-US" dirty="0" smtClean="0"/>
              <a:t>Modules</a:t>
            </a:r>
          </a:p>
          <a:p>
            <a:pPr algn="just"/>
            <a:r>
              <a:rPr lang="en-US" altLang="en-US" dirty="0" smtClean="0"/>
              <a:t>Conclusion</a:t>
            </a:r>
            <a:endParaRPr lang="zh-CN" altLang="en-US" dirty="0"/>
          </a:p>
          <a:p>
            <a:pPr algn="just"/>
            <a:endParaRPr lang="en-US" dirty="0"/>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457200" y="457200"/>
            <a:ext cx="8229600" cy="838200"/>
          </a:xfrm>
        </p:spPr>
        <p:txBody>
          <a:bodyPr/>
          <a:lstStyle/>
          <a:p>
            <a:r>
              <a:rPr lang="en-US" b="1" dirty="0" smtClean="0"/>
              <a:t>ABSTRACT</a:t>
            </a:r>
            <a:endParaRPr lang="en-US" b="1" dirty="0"/>
          </a:p>
        </p:txBody>
      </p:sp>
      <p:sp>
        <p:nvSpPr>
          <p:cNvPr id="1048600" name="Content Placeholder 2"/>
          <p:cNvSpPr>
            <a:spLocks noGrp="1"/>
          </p:cNvSpPr>
          <p:nvPr>
            <p:ph idx="1"/>
          </p:nvPr>
        </p:nvSpPr>
        <p:spPr>
          <a:xfrm>
            <a:off x="533400" y="1295400"/>
            <a:ext cx="8229600" cy="5410200"/>
          </a:xfrm>
        </p:spPr>
        <p:txBody>
          <a:bodyPr>
            <a:noAutofit/>
          </a:bodyPr>
          <a:lstStyle/>
          <a:p>
            <a:pPr algn="just">
              <a:lnSpc>
                <a:spcPct val="150000"/>
              </a:lnSpc>
            </a:pPr>
            <a:r>
              <a:rPr lang="en-US" dirty="0" smtClean="0"/>
              <a:t>The third eye for blind is a device that helps blind people to navigate with speed and confidence by detecting the nearby obstacles. </a:t>
            </a:r>
          </a:p>
          <a:p>
            <a:pPr algn="just">
              <a:lnSpc>
                <a:spcPct val="150000"/>
              </a:lnSpc>
            </a:pPr>
            <a:r>
              <a:rPr lang="en-US" dirty="0" smtClean="0"/>
              <a:t>Using the help of ultrasonic waves and notifying them with a buzzer sound and vibration. </a:t>
            </a:r>
          </a:p>
          <a:p>
            <a:pPr algn="just">
              <a:lnSpc>
                <a:spcPct val="150000"/>
              </a:lnSpc>
            </a:pPr>
            <a:r>
              <a:rPr lang="en-US" dirty="0" smtClean="0"/>
              <a:t>They only need to wear this device as one of their accessories. </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533400" y="609600"/>
            <a:ext cx="8229600" cy="5715000"/>
          </a:xfrm>
        </p:spPr>
        <p:txBody>
          <a:bodyPr>
            <a:noAutofit/>
          </a:bodyPr>
          <a:lstStyle/>
          <a:p>
            <a:pPr algn="just">
              <a:lnSpc>
                <a:spcPct val="150000"/>
              </a:lnSpc>
            </a:pPr>
            <a:r>
              <a:rPr lang="en-US" dirty="0" smtClean="0"/>
              <a:t> The vibration and </a:t>
            </a:r>
            <a:r>
              <a:rPr lang="en-IN" dirty="0" smtClean="0"/>
              <a:t>buzzer</a:t>
            </a:r>
            <a:r>
              <a:rPr lang="en-US" dirty="0" smtClean="0"/>
              <a:t> occurs when the object comes at the distance of 1 meter thus it is a fully automated device.</a:t>
            </a:r>
          </a:p>
          <a:p>
            <a:pPr algn="just">
              <a:lnSpc>
                <a:spcPct val="150000"/>
              </a:lnSpc>
            </a:pPr>
            <a:r>
              <a:rPr lang="en-US" dirty="0" smtClean="0"/>
              <a:t>At the noisy place, the blind is unable to hear the buzzer sound but the blind experiences a vibration due to the vibration module. </a:t>
            </a:r>
          </a:p>
          <a:p>
            <a:pPr algn="just">
              <a:lnSpc>
                <a:spcPct val="150000"/>
              </a:lnSpc>
            </a:pPr>
            <a:r>
              <a:rPr lang="en-US" dirty="0" smtClean="0"/>
              <a:t>This enables the blind to navigate objects where there is a heavy traffic.</a:t>
            </a:r>
          </a:p>
          <a:p>
            <a:pPr algn="just">
              <a:lnSpc>
                <a:spcPct val="150000"/>
              </a:lnSpc>
            </a:pPr>
            <a:endParaRPr lang="en-US" dirty="0" smtClean="0"/>
          </a:p>
          <a:p>
            <a:pPr algn="just">
              <a:lnSpc>
                <a:spcPct val="150000"/>
              </a:lnSpc>
            </a:pPr>
            <a:endParaRPr lang="en-US" dirty="0"/>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smtClean="0"/>
              <a:t>INTRODUCTION</a:t>
            </a:r>
            <a:endParaRPr lang="en-US" b="1" dirty="0"/>
          </a:p>
        </p:txBody>
      </p:sp>
      <p:sp>
        <p:nvSpPr>
          <p:cNvPr id="1048604" name="Content Placeholder 2"/>
          <p:cNvSpPr>
            <a:spLocks noGrp="1"/>
          </p:cNvSpPr>
          <p:nvPr>
            <p:ph idx="1"/>
          </p:nvPr>
        </p:nvSpPr>
        <p:spPr/>
        <p:txBody>
          <a:bodyPr>
            <a:normAutofit fontScale="85000" lnSpcReduction="20000"/>
          </a:bodyPr>
          <a:lstStyle/>
          <a:p>
            <a:pPr algn="just">
              <a:lnSpc>
                <a:spcPct val="150000"/>
              </a:lnSpc>
            </a:pPr>
            <a:r>
              <a:rPr lang="en-US" sz="2800" dirty="0" smtClean="0"/>
              <a:t>This </a:t>
            </a:r>
            <a:r>
              <a:rPr lang="en-US" sz="2800" dirty="0"/>
              <a:t>project helps the blind people to run their life as usual.</a:t>
            </a:r>
          </a:p>
          <a:p>
            <a:pPr algn="just">
              <a:lnSpc>
                <a:spcPct val="150000"/>
              </a:lnSpc>
            </a:pPr>
            <a:r>
              <a:rPr lang="en-US" sz="2800" dirty="0"/>
              <a:t>According to WHO, 39 million people are estimated as blind worldwide.</a:t>
            </a:r>
          </a:p>
          <a:p>
            <a:pPr algn="just">
              <a:lnSpc>
                <a:spcPct val="150000"/>
              </a:lnSpc>
            </a:pPr>
            <a:r>
              <a:rPr lang="en-US" sz="2800" dirty="0"/>
              <a:t>The affected ones have been using traditional white cane for many years which has many disadvantages.</a:t>
            </a:r>
          </a:p>
          <a:p>
            <a:pPr algn="just">
              <a:lnSpc>
                <a:spcPct val="150000"/>
              </a:lnSpc>
            </a:pPr>
            <a:r>
              <a:rPr lang="en-US" sz="2800" dirty="0"/>
              <a:t>The proposed system is more efficient way to help visually impaired people navigate with great comfort, speed and confidence</a:t>
            </a:r>
          </a:p>
          <a:p>
            <a:pPr algn="just">
              <a:lnSpc>
                <a:spcPct val="150000"/>
              </a:lnSpc>
            </a:pPr>
            <a:endParaRPr lang="en-US" dirty="0"/>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457200" y="1295400"/>
            <a:ext cx="8229600" cy="5029200"/>
          </a:xfrm>
        </p:spPr>
        <p:txBody>
          <a:bodyPr>
            <a:normAutofit lnSpcReduction="10000"/>
          </a:bodyPr>
          <a:lstStyle/>
          <a:p>
            <a:pPr algn="just">
              <a:lnSpc>
                <a:spcPct val="150000"/>
              </a:lnSpc>
            </a:pPr>
            <a:r>
              <a:rPr lang="en-US" dirty="0" smtClean="0"/>
              <a:t>Our project consists of the spectacles which has ultrasonic sensors attached to it. </a:t>
            </a:r>
          </a:p>
          <a:p>
            <a:pPr algn="just">
              <a:lnSpc>
                <a:spcPct val="150000"/>
              </a:lnSpc>
            </a:pPr>
            <a:r>
              <a:rPr lang="en-US" dirty="0" smtClean="0"/>
              <a:t>These ultrasonic sensors detect the nearby objects and alerts the blind person with the buzzer sound and vibrating wave signals.</a:t>
            </a:r>
          </a:p>
          <a:p>
            <a:pPr algn="just">
              <a:lnSpc>
                <a:spcPct val="150000"/>
              </a:lnSpc>
            </a:pPr>
            <a:r>
              <a:rPr lang="en-US" dirty="0" smtClean="0"/>
              <a:t> The vibration helps the blind person to know about the presence of object in the noisy area.</a:t>
            </a:r>
          </a:p>
          <a:p>
            <a:pPr algn="just">
              <a:lnSpc>
                <a:spcPct val="150000"/>
              </a:lnSpc>
            </a:pPr>
            <a:r>
              <a:rPr lang="en-US" dirty="0" smtClean="0"/>
              <a:t>This ensures the security of the blind person.</a:t>
            </a:r>
          </a:p>
          <a:p>
            <a:pPr algn="just">
              <a:buNone/>
            </a:pPr>
            <a:endParaRPr lang="en-US" dirty="0"/>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62000"/>
            <a:ext cx="3017364" cy="861774"/>
          </a:xfrm>
          <a:prstGeom prst="rect">
            <a:avLst/>
          </a:prstGeom>
          <a:noFill/>
        </p:spPr>
        <p:txBody>
          <a:bodyPr wrap="none" rtlCol="0">
            <a:spAutoFit/>
          </a:bodyPr>
          <a:lstStyle/>
          <a:p>
            <a:r>
              <a:rPr lang="en-US" sz="5000" b="1" dirty="0" smtClean="0">
                <a:solidFill>
                  <a:schemeClr val="tx2"/>
                </a:solidFill>
                <a:latin typeface="+mj-lt"/>
              </a:rPr>
              <a:t>OBJECTIVE</a:t>
            </a:r>
            <a:endParaRPr lang="en-IN" sz="5000" dirty="0">
              <a:solidFill>
                <a:schemeClr val="tx2"/>
              </a:solidFill>
              <a:latin typeface="+mj-lt"/>
            </a:endParaRPr>
          </a:p>
        </p:txBody>
      </p:sp>
      <p:sp>
        <p:nvSpPr>
          <p:cNvPr id="7" name="TextBox 6"/>
          <p:cNvSpPr txBox="1"/>
          <p:nvPr/>
        </p:nvSpPr>
        <p:spPr>
          <a:xfrm>
            <a:off x="533400" y="1752600"/>
            <a:ext cx="8153400" cy="892552"/>
          </a:xfrm>
          <a:prstGeom prst="rect">
            <a:avLst/>
          </a:prstGeom>
          <a:noFill/>
        </p:spPr>
        <p:txBody>
          <a:bodyPr wrap="square" rtlCol="0">
            <a:spAutoFit/>
          </a:bodyPr>
          <a:lstStyle/>
          <a:p>
            <a:pPr marL="457200" indent="-457200" algn="just">
              <a:buClr>
                <a:schemeClr val="accent3"/>
              </a:buClr>
              <a:buSzPct val="130000"/>
              <a:buFont typeface="Arial" panose="020B0604020202020204" pitchFamily="34" charset="0"/>
              <a:buChar char="•"/>
            </a:pPr>
            <a:r>
              <a:rPr lang="en-IN" sz="2600" dirty="0" smtClean="0"/>
              <a:t>The objective of  project </a:t>
            </a:r>
            <a:r>
              <a:rPr lang="en-IN" sz="2600" dirty="0" err="1" smtClean="0"/>
              <a:t>IoT</a:t>
            </a:r>
            <a:r>
              <a:rPr lang="en-IN" sz="2600" dirty="0" smtClean="0"/>
              <a:t> based Third </a:t>
            </a:r>
            <a:r>
              <a:rPr lang="en-IN" sz="2600" dirty="0" err="1" smtClean="0"/>
              <a:t>EyeFor</a:t>
            </a:r>
            <a:r>
              <a:rPr lang="en-IN" sz="2600" dirty="0" smtClean="0"/>
              <a:t> visually Challenged is </a:t>
            </a:r>
          </a:p>
        </p:txBody>
      </p:sp>
      <p:sp>
        <p:nvSpPr>
          <p:cNvPr id="9" name="TextBox 8"/>
          <p:cNvSpPr txBox="1"/>
          <p:nvPr/>
        </p:nvSpPr>
        <p:spPr>
          <a:xfrm>
            <a:off x="990600" y="2971800"/>
            <a:ext cx="7848601" cy="3785652"/>
          </a:xfrm>
          <a:prstGeom prst="rect">
            <a:avLst/>
          </a:prstGeom>
          <a:noFill/>
        </p:spPr>
        <p:txBody>
          <a:bodyPr wrap="square" rtlCol="0">
            <a:spAutoFit/>
          </a:bodyPr>
          <a:lstStyle/>
          <a:p>
            <a:pPr marL="285750" indent="-285750" algn="just">
              <a:buClr>
                <a:schemeClr val="accent3"/>
              </a:buClr>
              <a:buFont typeface="Wingdings" panose="05000000000000000000" pitchFamily="2" charset="2"/>
              <a:buChar char="Ø"/>
            </a:pPr>
            <a:r>
              <a:rPr lang="en-IN" sz="2400" dirty="0"/>
              <a:t>To design portable wearable device for  the visually impaired and those who </a:t>
            </a:r>
            <a:r>
              <a:rPr lang="en-IN" sz="2400" dirty="0" smtClean="0"/>
              <a:t>often </a:t>
            </a:r>
            <a:r>
              <a:rPr lang="en-IN" sz="2400" dirty="0"/>
              <a:t>must relay on </a:t>
            </a:r>
            <a:r>
              <a:rPr lang="en-IN" sz="2400" dirty="0" smtClean="0"/>
              <a:t>others.</a:t>
            </a:r>
          </a:p>
          <a:p>
            <a:pPr marL="285750" indent="-285750" algn="just">
              <a:buFont typeface="Wingdings" panose="05000000000000000000" pitchFamily="2" charset="2"/>
              <a:buChar char="Ø"/>
            </a:pPr>
            <a:endParaRPr lang="en-IN" sz="2400" dirty="0" smtClean="0"/>
          </a:p>
          <a:p>
            <a:pPr marL="285750" indent="-285750" algn="just">
              <a:buClr>
                <a:schemeClr val="accent3"/>
              </a:buClr>
              <a:buFont typeface="Wingdings" panose="05000000000000000000" pitchFamily="2" charset="2"/>
              <a:buChar char="Ø"/>
            </a:pPr>
            <a:r>
              <a:rPr lang="en-IN" sz="2400" dirty="0" smtClean="0"/>
              <a:t>To help the visually impaired people to move around from one place to another with confidence.</a:t>
            </a:r>
          </a:p>
          <a:p>
            <a:pPr marL="285750" indent="-285750" algn="just">
              <a:buFont typeface="Wingdings" panose="05000000000000000000" pitchFamily="2" charset="2"/>
              <a:buChar char="Ø"/>
            </a:pPr>
            <a:endParaRPr lang="en-IN" sz="2400" dirty="0"/>
          </a:p>
          <a:p>
            <a:pPr marL="285750" indent="-285750" algn="just">
              <a:buClr>
                <a:schemeClr val="accent3"/>
              </a:buClr>
              <a:buFont typeface="Wingdings" panose="05000000000000000000" pitchFamily="2" charset="2"/>
              <a:buChar char="Ø"/>
            </a:pPr>
            <a:r>
              <a:rPr lang="en-IN" sz="2400" dirty="0" smtClean="0"/>
              <a:t>To ensure the well being of the person by sending SOS message in case of emergency.</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endParaRPr lang="en-IN" sz="2400" dirty="0"/>
          </a:p>
        </p:txBody>
      </p:sp>
    </p:spTree>
    <p:extLst>
      <p:ext uri="{BB962C8B-B14F-4D97-AF65-F5344CB8AC3E}">
        <p14:creationId xmlns:p14="http://schemas.microsoft.com/office/powerpoint/2010/main" val="3867756287"/>
      </p:ext>
    </p:extLst>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US" b="1" dirty="0" smtClean="0"/>
              <a:t>EXISTING SYSTEM</a:t>
            </a:r>
            <a:endParaRPr lang="en-US" b="1"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dirty="0"/>
              <a:t>The major exiting systems are </a:t>
            </a:r>
          </a:p>
          <a:p>
            <a:pPr marL="0" indent="0" algn="just">
              <a:lnSpc>
                <a:spcPct val="150000"/>
              </a:lnSpc>
              <a:buNone/>
            </a:pPr>
            <a:endParaRPr lang="en-US" dirty="0"/>
          </a:p>
          <a:p>
            <a:pPr lvl="4" algn="just">
              <a:lnSpc>
                <a:spcPct val="150000"/>
              </a:lnSpc>
              <a:buSzPct val="100000"/>
              <a:buFont typeface="Wingdings" panose="05000000000000000000" pitchFamily="2" charset="2"/>
              <a:buChar char="Ø"/>
            </a:pPr>
            <a:r>
              <a:rPr lang="en-US" sz="2600" dirty="0"/>
              <a:t>White </a:t>
            </a:r>
            <a:r>
              <a:rPr lang="en-US" sz="2600" dirty="0" smtClean="0"/>
              <a:t>Cane</a:t>
            </a:r>
            <a:endParaRPr lang="en-US" sz="2600" dirty="0"/>
          </a:p>
          <a:p>
            <a:pPr lvl="4" algn="just">
              <a:lnSpc>
                <a:spcPct val="150000"/>
              </a:lnSpc>
              <a:buSzPct val="100000"/>
              <a:buFont typeface="Wingdings" panose="05000000000000000000" pitchFamily="2" charset="2"/>
              <a:buChar char="Ø"/>
            </a:pPr>
            <a:r>
              <a:rPr lang="en-US" sz="2600" dirty="0" smtClean="0"/>
              <a:t>Vision (a torch </a:t>
            </a:r>
            <a:r>
              <a:rPr lang="en-US" sz="2600" smtClean="0"/>
              <a:t>for blinds)</a:t>
            </a:r>
            <a:endParaRPr lang="en-US" sz="2600" dirty="0" smtClean="0"/>
          </a:p>
          <a:p>
            <a:pPr lvl="4" algn="just">
              <a:lnSpc>
                <a:spcPct val="150000"/>
              </a:lnSpc>
              <a:buSzPct val="100000"/>
              <a:buFont typeface="Wingdings" panose="05000000000000000000" pitchFamily="2" charset="2"/>
              <a:buChar char="Ø"/>
            </a:pPr>
            <a:r>
              <a:rPr lang="en-US" sz="2600" dirty="0" smtClean="0"/>
              <a:t>Vibration Gloves</a:t>
            </a:r>
          </a:p>
          <a:p>
            <a:pPr>
              <a:lnSpc>
                <a:spcPct val="150000"/>
              </a:lnSpc>
            </a:pPr>
            <a:endParaRPr lang="en-US" dirty="0"/>
          </a:p>
          <a:p>
            <a:pPr algn="just">
              <a:lnSpc>
                <a:spcPct val="170000"/>
              </a:lnSpc>
            </a:pPr>
            <a:endParaRPr lang="en-US" sz="2400" dirty="0" smtClean="0"/>
          </a:p>
        </p:txBody>
      </p:sp>
    </p:spTree>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1156</Words>
  <Application>Microsoft Office PowerPoint</Application>
  <PresentationFormat>On-screen Show (4:3)</PresentationFormat>
  <Paragraphs>155</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宋体</vt:lpstr>
      <vt:lpstr>Arial</vt:lpstr>
      <vt:lpstr>Calibri</vt:lpstr>
      <vt:lpstr>Calibri (Headings)</vt:lpstr>
      <vt:lpstr>Constantia</vt:lpstr>
      <vt:lpstr>Times New Roman</vt:lpstr>
      <vt:lpstr>Wingdings</vt:lpstr>
      <vt:lpstr>Wingdings 2</vt:lpstr>
      <vt:lpstr>Flow</vt:lpstr>
      <vt:lpstr>IOT BASED  THIRD EYE FOR  VISUALLY CHALLENGED</vt:lpstr>
      <vt:lpstr>  TEAM MEMBERS</vt:lpstr>
      <vt:lpstr>AGENDA</vt:lpstr>
      <vt:lpstr>ABSTRACT</vt:lpstr>
      <vt:lpstr>PowerPoint Presentation</vt:lpstr>
      <vt:lpstr>INTRODUCTION</vt:lpstr>
      <vt:lpstr>PowerPoint Presentation</vt:lpstr>
      <vt:lpstr>PowerPoint Presentation</vt:lpstr>
      <vt:lpstr>EXISTING SYSTEM</vt:lpstr>
      <vt:lpstr>PowerPoint Presentation</vt:lpstr>
      <vt:lpstr>                     </vt:lpstr>
      <vt:lpstr>PowerPoint Presentation</vt:lpstr>
      <vt:lpstr>PowerPoint Presentation</vt:lpstr>
      <vt:lpstr>VIBRATION GLOVES</vt:lpstr>
      <vt:lpstr>Disadvantage</vt:lpstr>
      <vt:lpstr>PROPOSED SYSTEM</vt:lpstr>
      <vt:lpstr>PowerPoint Presentation</vt:lpstr>
      <vt:lpstr>ADVANTAGES</vt:lpstr>
      <vt:lpstr>SYSTEM REQUIREMENTS</vt:lpstr>
      <vt:lpstr>SOFTWARE DESCRIPTION</vt:lpstr>
      <vt:lpstr>OVERALL DIAGRAM</vt:lpstr>
      <vt:lpstr>PowerPoint Presentation</vt:lpstr>
      <vt:lpstr>MODULES</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THIRD EYE FOR VISUALLY CHALLENGED</dc:title>
  <dc:creator>Administrator</dc:creator>
  <cp:lastModifiedBy>DELL</cp:lastModifiedBy>
  <cp:revision>83</cp:revision>
  <dcterms:created xsi:type="dcterms:W3CDTF">2023-02-08T11:21:24Z</dcterms:created>
  <dcterms:modified xsi:type="dcterms:W3CDTF">2024-01-29T01:08:13Z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99e1777714fd4cf18feb53ddb218bded</vt:lpwstr>
  </property>
</Properties>
</file>