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219456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7392" userDrawn="1">
          <p15:clr>
            <a:srgbClr val="A4A3A4"/>
          </p15:clr>
        </p15:guide>
        <p15:guide id="2" pos="1344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B3C"/>
    <a:srgbClr val="3684A0"/>
    <a:srgbClr val="664F93"/>
    <a:srgbClr val="5B4D7F"/>
    <a:srgbClr val="604884"/>
    <a:srgbClr val="7C5393"/>
    <a:srgbClr val="506796"/>
    <a:srgbClr val="378B9F"/>
    <a:srgbClr val="3A749C"/>
    <a:srgbClr val="C82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1292" autoAdjust="0"/>
  </p:normalViewPr>
  <p:slideViewPr>
    <p:cSldViewPr>
      <p:cViewPr varScale="1">
        <p:scale>
          <a:sx n="62" d="100"/>
          <a:sy n="62" d="100"/>
        </p:scale>
        <p:origin x="248" y="352"/>
      </p:cViewPr>
      <p:guideLst>
        <p:guide orient="horz" pos="7392"/>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68263" y="889000"/>
            <a:ext cx="908843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68263" y="889000"/>
            <a:ext cx="9088437" cy="4545013"/>
          </a:xfrm>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a:p>
        </p:txBody>
      </p:sp>
    </p:spTree>
    <p:extLst>
      <p:ext uri="{BB962C8B-B14F-4D97-AF65-F5344CB8AC3E}">
        <p14:creationId xmlns:p14="http://schemas.microsoft.com/office/powerpoint/2010/main" val="179007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4" y="6817784"/>
            <a:ext cx="37306957" cy="4703233"/>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2435417"/>
            <a:ext cx="30722711" cy="5609167"/>
          </a:xfrm>
          <a:prstGeom prst="rect">
            <a:avLst/>
          </a:prstGeom>
        </p:spPr>
        <p:txBody>
          <a:bodyPr/>
          <a:lstStyle>
            <a:defPPr>
              <a:defRPr kern="1200" smtId="4294967295"/>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5120217"/>
            <a:ext cx="39502643" cy="14483293"/>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878417"/>
            <a:ext cx="9874956" cy="18725093"/>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878417"/>
            <a:ext cx="29492222" cy="18725093"/>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5120217"/>
            <a:ext cx="39502643" cy="14483293"/>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293"/>
            <a:ext cx="37306957" cy="4358217"/>
          </a:xfrm>
          <a:prstGeom prst="rect">
            <a:avLst/>
          </a:prstGeom>
        </p:spPr>
        <p:txBody>
          <a:bodyPr anchor="t"/>
          <a:lstStyle>
            <a:defPPr>
              <a:defRPr kern="1200" smtId="4294967295"/>
            </a:defPPr>
            <a:lvl1pPr algn="l">
              <a:defRPr sz="2667" b="1" cap="all"/>
            </a:lvl1pPr>
          </a:lstStyle>
          <a:p>
            <a:r>
              <a:rPr lang="en-US"/>
              <a:t>Click to edit Master title style</a:t>
            </a:r>
          </a:p>
        </p:txBody>
      </p:sp>
      <p:sp>
        <p:nvSpPr>
          <p:cNvPr id="3" name="Text Placeholder 2"/>
          <p:cNvSpPr>
            <a:spLocks noGrp="1"/>
          </p:cNvSpPr>
          <p:nvPr>
            <p:ph type="body" idx="1"/>
          </p:nvPr>
        </p:nvSpPr>
        <p:spPr>
          <a:xfrm>
            <a:off x="3467101" y="9301692"/>
            <a:ext cx="37306957" cy="4800600"/>
          </a:xfrm>
          <a:prstGeom prst="rect">
            <a:avLst/>
          </a:prstGeom>
        </p:spPr>
        <p:txBody>
          <a:bodyPr anchor="b"/>
          <a:lstStyle>
            <a:defPPr>
              <a:defRPr kern="1200" smtId="4294967295"/>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5120217"/>
            <a:ext cx="19683588" cy="14483293"/>
          </a:xfrm>
          <a:prstGeom prst="rect">
            <a:avLst/>
          </a:prstGeo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5" y="5120217"/>
            <a:ext cx="19683589" cy="14483293"/>
          </a:xfrm>
          <a:prstGeom prst="rect">
            <a:avLst/>
          </a:prstGeo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4912784"/>
            <a:ext cx="19392900" cy="2046817"/>
          </a:xfrm>
          <a:prstGeom prst="rect">
            <a:avLst/>
          </a:prstGeo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2194278" y="6959601"/>
            <a:ext cx="19392900" cy="12643908"/>
          </a:xfrm>
          <a:prstGeom prst="rect">
            <a:avLst/>
          </a:prstGeo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4912784"/>
            <a:ext cx="19401368" cy="2046817"/>
          </a:xfrm>
          <a:prstGeom prst="rect">
            <a:avLst/>
          </a:prstGeo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22295555" y="6959601"/>
            <a:ext cx="19401368" cy="12643908"/>
          </a:xfrm>
          <a:prstGeom prst="rect">
            <a:avLst/>
          </a:prstGeo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874184"/>
            <a:ext cx="14439900" cy="3717925"/>
          </a:xfrm>
          <a:prstGeom prst="rect">
            <a:avLst/>
          </a:prstGeom>
        </p:spPr>
        <p:txBody>
          <a:bodyPr anchor="b"/>
          <a:lstStyle>
            <a:defPPr>
              <a:defRPr kern="1200" smtId="4294967295"/>
            </a:defPPr>
            <a:lvl1pPr algn="l">
              <a:defRPr sz="1333" b="1"/>
            </a:lvl1pPr>
          </a:lstStyle>
          <a:p>
            <a:r>
              <a:rPr lang="en-US"/>
              <a:t>Click to edit Master title style</a:t>
            </a:r>
          </a:p>
        </p:txBody>
      </p:sp>
      <p:sp>
        <p:nvSpPr>
          <p:cNvPr id="3" name="Content Placeholder 2"/>
          <p:cNvSpPr>
            <a:spLocks noGrp="1"/>
          </p:cNvSpPr>
          <p:nvPr>
            <p:ph idx="1"/>
          </p:nvPr>
        </p:nvSpPr>
        <p:spPr>
          <a:xfrm>
            <a:off x="17160523" y="874184"/>
            <a:ext cx="24536400" cy="18729325"/>
          </a:xfrm>
          <a:prstGeom prst="rect">
            <a:avLst/>
          </a:prstGeom>
        </p:spPr>
        <p:txBody>
          <a:bodyPr/>
          <a:lstStyle>
            <a:defPPr>
              <a:defRPr kern="1200" smtId="4294967295"/>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4592109"/>
            <a:ext cx="14439900" cy="15011400"/>
          </a:xfrm>
          <a:prstGeom prst="rect">
            <a:avLst/>
          </a:prstGeo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6" y="15361710"/>
            <a:ext cx="26334157" cy="1813983"/>
          </a:xfrm>
          <a:prstGeom prst="rect">
            <a:avLst/>
          </a:prstGeom>
        </p:spPr>
        <p:txBody>
          <a:bodyPr anchor="b"/>
          <a:lstStyle>
            <a:defPPr>
              <a:defRPr kern="1200" smtId="4294967295"/>
            </a:defPPr>
            <a:lvl1pPr algn="l">
              <a:defRPr sz="1333" b="1"/>
            </a:lvl1pPr>
          </a:lstStyle>
          <a:p>
            <a:r>
              <a:rPr lang="en-US"/>
              <a:t>Click to edit Master title style</a:t>
            </a:r>
          </a:p>
        </p:txBody>
      </p:sp>
      <p:sp>
        <p:nvSpPr>
          <p:cNvPr id="3" name="Picture Placeholder 2"/>
          <p:cNvSpPr>
            <a:spLocks noGrp="1"/>
          </p:cNvSpPr>
          <p:nvPr>
            <p:ph type="pic" idx="1"/>
          </p:nvPr>
        </p:nvSpPr>
        <p:spPr>
          <a:xfrm>
            <a:off x="8603546" y="1961093"/>
            <a:ext cx="26334157" cy="13166725"/>
          </a:xfrm>
          <a:prstGeom prst="rect">
            <a:avLst/>
          </a:prstGeom>
        </p:spPr>
        <p:txBody>
          <a:bodyPr/>
          <a:lstStyle>
            <a:defPPr>
              <a:defRPr kern="1200" smtId="4294967295"/>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8603546" y="17175693"/>
            <a:ext cx="26334157" cy="2574925"/>
          </a:xfrm>
          <a:prstGeom prst="rect">
            <a:avLst/>
          </a:prstGeo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0972800"/>
            <a:ext cx="14274800" cy="4368800"/>
          </a:xfrm>
          <a:prstGeom prst="rect">
            <a:avLst/>
          </a:prstGeom>
        </p:spPr>
      </p:pic>
      <p:pic>
        <p:nvPicPr>
          <p:cNvPr id="3" name="New picture"/>
          <p:cNvPicPr/>
          <p:nvPr/>
        </p:nvPicPr>
        <p:blipFill>
          <a:blip r:embed="rId13"/>
          <a:stretch>
            <a:fillRect/>
          </a:stretch>
        </p:blipFill>
        <p:spPr>
          <a:xfrm rot="5400000">
            <a:off x="41122600" y="10972800"/>
            <a:ext cx="14274800" cy="4368800"/>
          </a:xfrm>
          <a:prstGeom prst="rect">
            <a:avLst/>
          </a:prstGeom>
        </p:spPr>
      </p:pic>
      <p:pic>
        <p:nvPicPr>
          <p:cNvPr id="4" name="New picture"/>
          <p:cNvPicPr/>
          <p:nvPr/>
        </p:nvPicPr>
        <p:blipFill>
          <a:blip r:embed="rId14"/>
          <a:stretch>
            <a:fillRect/>
          </a:stretch>
        </p:blipFill>
        <p:spPr>
          <a:xfrm>
            <a:off x="6959600" y="22453600"/>
            <a:ext cx="29972000" cy="1549400"/>
          </a:xfrm>
          <a:prstGeom prst="rect">
            <a:avLst/>
          </a:prstGeom>
        </p:spPr>
      </p:pic>
      <p:sp>
        <p:nvSpPr>
          <p:cNvPr id="5" name="New shape"/>
          <p:cNvSpPr/>
          <p:nvPr/>
        </p:nvSpPr>
        <p:spPr>
          <a:xfrm>
            <a:off x="695960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2050094" rtl="0" eaLnBrk="0" fontAlgn="base" hangingPunct="0">
        <a:spcBef>
          <a:spcPct val="0"/>
        </a:spcBef>
        <a:spcAft>
          <a:spcPct val="0"/>
        </a:spcAft>
        <a:defRPr sz="9867">
          <a:solidFill>
            <a:schemeClr val="tx2"/>
          </a:solidFill>
          <a:latin typeface="+mj-lt"/>
          <a:ea typeface="+mj-ea"/>
          <a:cs typeface="+mj-cs"/>
        </a:defRPr>
      </a:lvl1pPr>
      <a:lvl2pPr algn="ctr" defTabSz="2050094" rtl="0" eaLnBrk="0" fontAlgn="base" hangingPunct="0">
        <a:spcBef>
          <a:spcPct val="0"/>
        </a:spcBef>
        <a:spcAft>
          <a:spcPct val="0"/>
        </a:spcAft>
        <a:defRPr sz="9867">
          <a:solidFill>
            <a:schemeClr val="tx2"/>
          </a:solidFill>
          <a:latin typeface="Times New Roman" pitchFamily="18" charset="0"/>
        </a:defRPr>
      </a:lvl2pPr>
      <a:lvl3pPr algn="ctr" defTabSz="2050094" rtl="0" eaLnBrk="0" fontAlgn="base" hangingPunct="0">
        <a:spcBef>
          <a:spcPct val="0"/>
        </a:spcBef>
        <a:spcAft>
          <a:spcPct val="0"/>
        </a:spcAft>
        <a:defRPr sz="9867">
          <a:solidFill>
            <a:schemeClr val="tx2"/>
          </a:solidFill>
          <a:latin typeface="Times New Roman" pitchFamily="18" charset="0"/>
        </a:defRPr>
      </a:lvl3pPr>
      <a:lvl4pPr algn="ctr" defTabSz="2050094" rtl="0" eaLnBrk="0" fontAlgn="base" hangingPunct="0">
        <a:spcBef>
          <a:spcPct val="0"/>
        </a:spcBef>
        <a:spcAft>
          <a:spcPct val="0"/>
        </a:spcAft>
        <a:defRPr sz="9867">
          <a:solidFill>
            <a:schemeClr val="tx2"/>
          </a:solidFill>
          <a:latin typeface="Times New Roman" pitchFamily="18" charset="0"/>
        </a:defRPr>
      </a:lvl4pPr>
      <a:lvl5pPr algn="ctr" defTabSz="2050094" rtl="0" eaLnBrk="0" fontAlgn="base" hangingPunct="0">
        <a:spcBef>
          <a:spcPct val="0"/>
        </a:spcBef>
        <a:spcAft>
          <a:spcPct val="0"/>
        </a:spcAft>
        <a:defRPr sz="9867">
          <a:solidFill>
            <a:schemeClr val="tx2"/>
          </a:solidFill>
          <a:latin typeface="Times New Roman" pitchFamily="18" charset="0"/>
        </a:defRPr>
      </a:lvl5pPr>
      <a:lvl6pPr marL="304815" algn="ctr" defTabSz="2050094" rtl="0" eaLnBrk="0" fontAlgn="base" hangingPunct="0">
        <a:spcBef>
          <a:spcPct val="0"/>
        </a:spcBef>
        <a:spcAft>
          <a:spcPct val="0"/>
        </a:spcAft>
        <a:defRPr sz="9867">
          <a:solidFill>
            <a:schemeClr val="tx2"/>
          </a:solidFill>
          <a:latin typeface="Times New Roman" pitchFamily="18" charset="0"/>
        </a:defRPr>
      </a:lvl6pPr>
      <a:lvl7pPr marL="609630" algn="ctr" defTabSz="2050094" rtl="0" eaLnBrk="0" fontAlgn="base" hangingPunct="0">
        <a:spcBef>
          <a:spcPct val="0"/>
        </a:spcBef>
        <a:spcAft>
          <a:spcPct val="0"/>
        </a:spcAft>
        <a:defRPr sz="9867">
          <a:solidFill>
            <a:schemeClr val="tx2"/>
          </a:solidFill>
          <a:latin typeface="Times New Roman" pitchFamily="18" charset="0"/>
        </a:defRPr>
      </a:lvl7pPr>
      <a:lvl8pPr marL="914446" algn="ctr" defTabSz="2050094" rtl="0" eaLnBrk="0" fontAlgn="base" hangingPunct="0">
        <a:spcBef>
          <a:spcPct val="0"/>
        </a:spcBef>
        <a:spcAft>
          <a:spcPct val="0"/>
        </a:spcAft>
        <a:defRPr sz="9867">
          <a:solidFill>
            <a:schemeClr val="tx2"/>
          </a:solidFill>
          <a:latin typeface="Times New Roman" pitchFamily="18" charset="0"/>
        </a:defRPr>
      </a:lvl8pPr>
      <a:lvl9pPr marL="1219261" algn="ctr" defTabSz="2050094" rtl="0" eaLnBrk="0" fontAlgn="base" hangingPunct="0">
        <a:spcBef>
          <a:spcPct val="0"/>
        </a:spcBef>
        <a:spcAft>
          <a:spcPct val="0"/>
        </a:spcAft>
        <a:defRPr sz="9867">
          <a:solidFill>
            <a:schemeClr val="tx2"/>
          </a:solidFill>
          <a:latin typeface="Times New Roman" pitchFamily="18" charset="0"/>
        </a:defRPr>
      </a:lvl9pPr>
    </p:titleStyle>
    <p:bodyStyle>
      <a:defPPr>
        <a:defRPr kern="1200" smtId="4294967295"/>
      </a:defPPr>
      <a:lvl1pPr marL="767330" indent="-767330" algn="l" defTabSz="2050094" rtl="0" eaLnBrk="0" fontAlgn="base" hangingPunct="0">
        <a:spcBef>
          <a:spcPct val="20000"/>
        </a:spcBef>
        <a:spcAft>
          <a:spcPct val="0"/>
        </a:spcAft>
        <a:buChar char="•"/>
        <a:defRPr sz="7134">
          <a:solidFill>
            <a:schemeClr val="tx1"/>
          </a:solidFill>
          <a:latin typeface="+mn-lt"/>
          <a:ea typeface="+mn-ea"/>
          <a:cs typeface="+mn-cs"/>
        </a:defRPr>
      </a:lvl1pPr>
      <a:lvl2pPr marL="1664842" indent="-640324" algn="l" defTabSz="2050094" rtl="0" eaLnBrk="0" fontAlgn="base" hangingPunct="0">
        <a:spcBef>
          <a:spcPct val="20000"/>
        </a:spcBef>
        <a:spcAft>
          <a:spcPct val="0"/>
        </a:spcAft>
        <a:buChar char="–"/>
        <a:defRPr sz="6334">
          <a:solidFill>
            <a:schemeClr val="tx1"/>
          </a:solidFill>
          <a:latin typeface="+mn-lt"/>
        </a:defRPr>
      </a:lvl2pPr>
      <a:lvl3pPr marL="2562353" indent="-512259" algn="l" defTabSz="2050094" rtl="0" eaLnBrk="0" fontAlgn="base" hangingPunct="0">
        <a:spcBef>
          <a:spcPct val="20000"/>
        </a:spcBef>
        <a:spcAft>
          <a:spcPct val="0"/>
        </a:spcAft>
        <a:buChar char="•"/>
        <a:defRPr sz="5400">
          <a:solidFill>
            <a:schemeClr val="tx1"/>
          </a:solidFill>
          <a:latin typeface="+mn-lt"/>
        </a:defRPr>
      </a:lvl3pPr>
      <a:lvl4pPr marL="3590046" indent="-515434" algn="l" defTabSz="2050094" rtl="0" eaLnBrk="0" fontAlgn="base" hangingPunct="0">
        <a:spcBef>
          <a:spcPct val="20000"/>
        </a:spcBef>
        <a:spcAft>
          <a:spcPct val="0"/>
        </a:spcAft>
        <a:buChar char="–"/>
        <a:defRPr sz="4334">
          <a:solidFill>
            <a:schemeClr val="tx1"/>
          </a:solidFill>
          <a:latin typeface="+mn-lt"/>
        </a:defRPr>
      </a:lvl4pPr>
      <a:lvl5pPr marL="4614564" indent="-512259" algn="l" defTabSz="2050094" rtl="0" eaLnBrk="0" fontAlgn="base" hangingPunct="0">
        <a:spcBef>
          <a:spcPct val="20000"/>
        </a:spcBef>
        <a:spcAft>
          <a:spcPct val="0"/>
        </a:spcAft>
        <a:buChar char="»"/>
        <a:defRPr sz="4334">
          <a:solidFill>
            <a:schemeClr val="tx1"/>
          </a:solidFill>
          <a:latin typeface="+mn-lt"/>
        </a:defRPr>
      </a:lvl5pPr>
      <a:lvl6pPr marL="4919379" indent="-512259" algn="l" defTabSz="2050094" rtl="0" eaLnBrk="0" fontAlgn="base" hangingPunct="0">
        <a:spcBef>
          <a:spcPct val="20000"/>
        </a:spcBef>
        <a:spcAft>
          <a:spcPct val="0"/>
        </a:spcAft>
        <a:buChar char="»"/>
        <a:defRPr sz="4334">
          <a:solidFill>
            <a:schemeClr val="tx1"/>
          </a:solidFill>
          <a:latin typeface="+mn-lt"/>
        </a:defRPr>
      </a:lvl6pPr>
      <a:lvl7pPr marL="5224195" indent="-512259" algn="l" defTabSz="2050094" rtl="0" eaLnBrk="0" fontAlgn="base" hangingPunct="0">
        <a:spcBef>
          <a:spcPct val="20000"/>
        </a:spcBef>
        <a:spcAft>
          <a:spcPct val="0"/>
        </a:spcAft>
        <a:buChar char="»"/>
        <a:defRPr sz="4334">
          <a:solidFill>
            <a:schemeClr val="tx1"/>
          </a:solidFill>
          <a:latin typeface="+mn-lt"/>
        </a:defRPr>
      </a:lvl7pPr>
      <a:lvl8pPr marL="5529010" indent="-512259" algn="l" defTabSz="2050094" rtl="0" eaLnBrk="0" fontAlgn="base" hangingPunct="0">
        <a:spcBef>
          <a:spcPct val="20000"/>
        </a:spcBef>
        <a:spcAft>
          <a:spcPct val="0"/>
        </a:spcAft>
        <a:buChar char="»"/>
        <a:defRPr sz="4334">
          <a:solidFill>
            <a:schemeClr val="tx1"/>
          </a:solidFill>
          <a:latin typeface="+mn-lt"/>
        </a:defRPr>
      </a:lvl8pPr>
      <a:lvl9pPr marL="5833825" indent="-512259" algn="l" defTabSz="2050094" rtl="0" eaLnBrk="0" fontAlgn="base" hangingPunct="0">
        <a:spcBef>
          <a:spcPct val="20000"/>
        </a:spcBef>
        <a:spcAft>
          <a:spcPct val="0"/>
        </a:spcAft>
        <a:buChar char="»"/>
        <a:defRPr sz="4334">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hyperlink" Target="https://lotw.arrl.org/lotw-help/managing-callsign-certificates/?lang=en" TargetMode="External"/><Relationship Id="rId7"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openresearch.institute/" TargetMode="External"/><Relationship Id="rId5" Type="http://schemas.openxmlformats.org/officeDocument/2006/relationships/hyperlink" Target="https://radioresilience.com/" TargetMode="External"/><Relationship Id="rId4" Type="http://schemas.openxmlformats.org/officeDocument/2006/relationships/hyperlink" Target="https://en.wikipedia.org/wiki/Elliptic-curve_Diffie%E2%80%93Hellman" TargetMode="External"/><Relationship Id="rId9"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C24D4BC5-5256-4C2E-B3FB-87EA69B63AF3}"/>
              </a:ext>
            </a:extLst>
          </p:cNvPr>
          <p:cNvSpPr/>
          <p:nvPr/>
        </p:nvSpPr>
        <p:spPr>
          <a:xfrm>
            <a:off x="634360" y="10200052"/>
            <a:ext cx="10050315" cy="3285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dirty="0">
              <a:latin typeface="+mj-lt"/>
            </a:endParaRPr>
          </a:p>
        </p:txBody>
      </p:sp>
      <p:sp>
        <p:nvSpPr>
          <p:cNvPr id="28" name="Text Box 241"/>
          <p:cNvSpPr txBox="1">
            <a:spLocks noChangeArrowheads="1"/>
          </p:cNvSpPr>
          <p:nvPr/>
        </p:nvSpPr>
        <p:spPr bwMode="auto">
          <a:xfrm>
            <a:off x="457200" y="736042"/>
            <a:ext cx="42976800" cy="4053748"/>
          </a:xfrm>
          <a:prstGeom prst="snip2DiagRect">
            <a:avLst/>
          </a:prstGeom>
          <a:solidFill>
            <a:srgbClr val="E64B3C"/>
          </a:solidFill>
          <a:ln w="25400">
            <a:noFill/>
            <a:miter lim="800000"/>
          </a:ln>
        </p:spPr>
        <p:txBody>
          <a:bodyPr lIns="40780" tIns="20389" rIns="40780" bIns="20389"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28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8686800" y="1377244"/>
            <a:ext cx="265176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5700" b="1" dirty="0">
                <a:solidFill>
                  <a:schemeClr val="bg1"/>
                </a:solidFill>
                <a:effectLst/>
                <a:latin typeface="Quattrocento" panose="02020802030000000404" pitchFamily="18" charset="0"/>
              </a:rPr>
              <a:t>AAAAA – Assembly, Acquisition, Access, Authentication, &amp; Authorization Protocol  for Phase 4 Ground (P4G) – A Digital Amateur Radio Satellite System</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9753600" y="3130418"/>
            <a:ext cx="24384000" cy="113877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bg1"/>
                </a:solidFill>
                <a:effectLst/>
                <a:latin typeface="Quattrocento" panose="02020802030000000404" pitchFamily="18" charset="0"/>
                <a:cs typeface="Arial" panose="020B0604020202020204" pitchFamily="34" charset="0"/>
              </a:rPr>
              <a:t>Paul Williamson, Tilak Marupilla, Michelle Thompson</a:t>
            </a:r>
            <a:br>
              <a:rPr lang="en-US" sz="3700" dirty="0">
                <a:solidFill>
                  <a:schemeClr val="bg1"/>
                </a:solidFill>
                <a:effectLst/>
                <a:latin typeface="Quattrocento" panose="02020802030000000404" pitchFamily="18" charset="0"/>
                <a:cs typeface="Arial" panose="020B0604020202020204" pitchFamily="34" charset="0"/>
              </a:rPr>
            </a:br>
            <a:r>
              <a:rPr lang="en-US" sz="3700" dirty="0">
                <a:solidFill>
                  <a:schemeClr val="bg1"/>
                </a:solidFill>
                <a:effectLst/>
                <a:latin typeface="Quattrocento" panose="02020802030000000404" pitchFamily="18" charset="0"/>
                <a:cs typeface="Arial" panose="020B0604020202020204" pitchFamily="34" charset="0"/>
              </a:rPr>
              <a:t>Open Research Institute, Inc.</a:t>
            </a:r>
          </a:p>
        </p:txBody>
      </p:sp>
      <p:sp>
        <p:nvSpPr>
          <p:cNvPr id="75" name="Rectangle 74">
            <a:extLst>
              <a:ext uri="{FF2B5EF4-FFF2-40B4-BE49-F238E27FC236}">
                <a16:creationId xmlns:a16="http://schemas.microsoft.com/office/drawing/2014/main" id="{C24D4BC5-5256-4C2E-B3FB-87EA69B63AF3}"/>
              </a:ext>
            </a:extLst>
          </p:cNvPr>
          <p:cNvSpPr/>
          <p:nvPr/>
        </p:nvSpPr>
        <p:spPr>
          <a:xfrm>
            <a:off x="668921" y="5769392"/>
            <a:ext cx="10050315" cy="3468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dirty="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8989" y="5924872"/>
            <a:ext cx="9596272" cy="32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1600" dirty="0">
              <a:effectLst/>
              <a:latin typeface="Quattrocento Sans" panose="020B0502050000020003" pitchFamily="34" charset="0"/>
              <a:cs typeface="Arial" panose="020B0604020202020204"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8922" y="5181600"/>
            <a:ext cx="10056404" cy="569747"/>
          </a:xfrm>
          <a:prstGeom prst="snipRoundRect">
            <a:avLst>
              <a:gd name="adj1" fmla="val 0"/>
              <a:gd name="adj2" fmla="val 50000"/>
            </a:avLst>
          </a:prstGeom>
          <a:solidFill>
            <a:srgbClr val="3684A0"/>
          </a:solidFill>
          <a:ln w="12700">
            <a:noFill/>
            <a:miter lim="800000"/>
          </a:ln>
        </p:spPr>
        <p:txBody>
          <a:bodyPr wrap="none" lIns="182880" tIns="48768" rIns="182880" bIns="45709" anchor="ctr" anchorCtr="0"/>
          <a:lstStyle>
            <a:defPPr>
              <a:defRPr kern="1200" smtId="4294967295"/>
            </a:defPPr>
          </a:lstStyle>
          <a:p>
            <a:pPr defTabSz="3135215">
              <a:defRPr/>
            </a:pPr>
            <a:r>
              <a:rPr lang="en-US" b="1" dirty="0">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94794" y="5527164"/>
            <a:ext cx="10056404" cy="16189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latin typeface="+mj-lt"/>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94656" y="5208614"/>
            <a:ext cx="10056404" cy="569747"/>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smtId="4294967295"/>
            </a:defPPr>
          </a:lstStyle>
          <a:p>
            <a:pPr defTabSz="3135215">
              <a:defRPr/>
            </a:pPr>
            <a:r>
              <a:rPr lang="en-US" b="1" dirty="0">
                <a:solidFill>
                  <a:schemeClr val="bg1"/>
                </a:solidFill>
                <a:effectLst/>
                <a:latin typeface="Quattrocento" panose="02020802030000000404" pitchFamily="18" charset="0"/>
              </a:rPr>
              <a:t>One Protocol Exchange, Three Functions</a:t>
            </a:r>
          </a:p>
        </p:txBody>
      </p:sp>
      <p:sp>
        <p:nvSpPr>
          <p:cNvPr id="82" name="Rectangle 81">
            <a:extLst>
              <a:ext uri="{FF2B5EF4-FFF2-40B4-BE49-F238E27FC236}">
                <a16:creationId xmlns:a16="http://schemas.microsoft.com/office/drawing/2014/main" id="{D026A6A3-D6D2-4951-8B04-EF51015D25DB}"/>
              </a:ext>
            </a:extLst>
          </p:cNvPr>
          <p:cNvSpPr/>
          <p:nvPr/>
        </p:nvSpPr>
        <p:spPr>
          <a:xfrm>
            <a:off x="22320665" y="5751346"/>
            <a:ext cx="10056404" cy="15965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latin typeface="+mj-lt"/>
            </a:endParaRPr>
          </a:p>
        </p:txBody>
      </p:sp>
      <p:sp>
        <p:nvSpPr>
          <p:cNvPr id="85" name="Rectangle 84">
            <a:extLst>
              <a:ext uri="{FF2B5EF4-FFF2-40B4-BE49-F238E27FC236}">
                <a16:creationId xmlns:a16="http://schemas.microsoft.com/office/drawing/2014/main" id="{19BFD724-D51D-4DD6-A93A-40ABEA405C90}"/>
              </a:ext>
            </a:extLst>
          </p:cNvPr>
          <p:cNvSpPr/>
          <p:nvPr/>
        </p:nvSpPr>
        <p:spPr>
          <a:xfrm>
            <a:off x="33146538" y="5751347"/>
            <a:ext cx="10056404" cy="933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latin typeface="+mj-lt"/>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39281" y="5134744"/>
            <a:ext cx="10056404" cy="569747"/>
          </a:xfrm>
          <a:prstGeom prst="snipRoundRect">
            <a:avLst>
              <a:gd name="adj1" fmla="val 0"/>
              <a:gd name="adj2" fmla="val 50000"/>
            </a:avLst>
          </a:prstGeom>
          <a:solidFill>
            <a:srgbClr val="3684A0"/>
          </a:solidFill>
          <a:ln w="12700">
            <a:noFill/>
            <a:miter lim="800000"/>
          </a:ln>
        </p:spPr>
        <p:txBody>
          <a:bodyPr wrap="none" lIns="182880" tIns="48768" rIns="182880" bIns="45709" anchor="ctr" anchorCtr="0"/>
          <a:lstStyle>
            <a:defPPr>
              <a:defRPr kern="1200" smtId="4294967295"/>
            </a:defPPr>
          </a:lstStyle>
          <a:p>
            <a:pPr defTabSz="3135215">
              <a:defRPr/>
            </a:pPr>
            <a:r>
              <a:rPr lang="en-US" b="1" dirty="0">
                <a:solidFill>
                  <a:schemeClr val="bg1"/>
                </a:solidFill>
                <a:effectLst/>
                <a:latin typeface="Quattrocento" panose="02020802030000000404" pitchFamily="18" charset="0"/>
              </a:rPr>
              <a:t>Jamming</a:t>
            </a:r>
          </a:p>
        </p:txBody>
      </p:sp>
      <p:sp>
        <p:nvSpPr>
          <p:cNvPr id="88" name="Rectangle 87">
            <a:extLst>
              <a:ext uri="{FF2B5EF4-FFF2-40B4-BE49-F238E27FC236}">
                <a16:creationId xmlns:a16="http://schemas.microsoft.com/office/drawing/2014/main" id="{236036AE-C83F-4AC9-800C-C6574727635F}"/>
              </a:ext>
            </a:extLst>
          </p:cNvPr>
          <p:cNvSpPr/>
          <p:nvPr/>
        </p:nvSpPr>
        <p:spPr>
          <a:xfrm>
            <a:off x="668922" y="14666356"/>
            <a:ext cx="10056404" cy="7050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11493652" y="13338793"/>
            <a:ext cx="10024605" cy="194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285750" indent="-285750">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Satellite periodically does AUTH BROADCAST, according to its policy. </a:t>
            </a:r>
          </a:p>
          <a:p>
            <a:pPr marL="285750" indent="-285750">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Ground Station decides when to transmit uplink frames, e.g., after the user does a PTT (Push to Talk) activation. </a:t>
            </a:r>
          </a:p>
          <a:p>
            <a:pPr marL="285750" indent="-285750">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After DIRECTED AUTH CHALLENGE to a specific GS &amp; upon it sending the Auth response, the digital signature would be verified and the result is stored in satellite’s database against each user ID. </a:t>
            </a:r>
          </a:p>
          <a:p>
            <a:pPr marL="285750" indent="-285750">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AUTH ACK indicates the possible results like WELCOME, REAUTH, INVALID, or WAIT.</a:t>
            </a:r>
          </a:p>
          <a:p>
            <a:pPr>
              <a:lnSpc>
                <a:spcPct val="110000"/>
              </a:lnSpc>
            </a:pPr>
            <a:r>
              <a:rPr lang="en-US" sz="1600" dirty="0">
                <a:effectLst/>
                <a:latin typeface="Quattrocento Sans" panose="020B0502050000020003" pitchFamily="34" charset="0"/>
                <a:cs typeface="Arial" panose="020B0604020202020204" pitchFamily="34" charset="0"/>
              </a:rPr>
              <a:t> </a:t>
            </a:r>
            <a:br>
              <a:rPr lang="en-US" sz="1600" dirty="0">
                <a:effectLst/>
                <a:latin typeface="Quattrocento Sans" panose="020B0502050000020003" pitchFamily="34" charset="0"/>
                <a:cs typeface="Arial" panose="020B0604020202020204" pitchFamily="34" charset="0"/>
              </a:rPr>
            </a:br>
            <a:endParaRPr lang="en-US" sz="1600" dirty="0">
              <a:effectLst/>
              <a:latin typeface="Quattrocento Sans" panose="020B0502050000020003" pitchFamily="34" charset="0"/>
              <a:cs typeface="Arial" panose="020B0604020202020204"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2832" y="13786870"/>
            <a:ext cx="10056404" cy="879486"/>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smtId="4294967295"/>
            </a:defPPr>
          </a:lstStyle>
          <a:p>
            <a:pPr defTabSz="3135215">
              <a:defRPr/>
            </a:pPr>
            <a:r>
              <a:rPr lang="en-US" b="1" dirty="0">
                <a:solidFill>
                  <a:schemeClr val="bg1"/>
                </a:solidFill>
                <a:effectLst/>
                <a:latin typeface="Quattrocento" panose="02020802030000000404" pitchFamily="18" charset="0"/>
              </a:rPr>
              <a:t>AAAAA </a:t>
            </a:r>
          </a:p>
        </p:txBody>
      </p:sp>
      <p:sp>
        <p:nvSpPr>
          <p:cNvPr id="91" name="Rectangle 90">
            <a:extLst>
              <a:ext uri="{FF2B5EF4-FFF2-40B4-BE49-F238E27FC236}">
                <a16:creationId xmlns:a16="http://schemas.microsoft.com/office/drawing/2014/main" id="{65D5CB20-8752-4D75-A601-0EEB3443D27F}"/>
              </a:ext>
            </a:extLst>
          </p:cNvPr>
          <p:cNvSpPr/>
          <p:nvPr/>
        </p:nvSpPr>
        <p:spPr>
          <a:xfrm>
            <a:off x="33148997" y="16368441"/>
            <a:ext cx="10056404" cy="53485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190081" y="16601307"/>
            <a:ext cx="9596272" cy="431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nSpc>
                <a:spcPct val="110000"/>
              </a:lnSpc>
              <a:buAutoNum type="arabicPeriod"/>
            </a:pPr>
            <a:r>
              <a:rPr lang="en-US" sz="1600" dirty="0">
                <a:effectLst/>
                <a:latin typeface="Quattrocento Sans" panose="020B0502050000020003" pitchFamily="34" charset="0"/>
                <a:cs typeface="Arial" panose="020B0604020202020204" pitchFamily="34" charset="0"/>
              </a:rPr>
              <a:t>Phase4Ground - https://phase4space.github.io/</a:t>
            </a:r>
          </a:p>
          <a:p>
            <a:pPr marL="342900" indent="-342900">
              <a:lnSpc>
                <a:spcPct val="110000"/>
              </a:lnSpc>
              <a:buAutoNum type="arabicPeriod"/>
            </a:pPr>
            <a:r>
              <a:rPr lang="en-US" sz="1600" dirty="0" err="1">
                <a:effectLst/>
                <a:latin typeface="Quattrocento Sans" panose="020B0502050000020003" pitchFamily="34" charset="0"/>
                <a:cs typeface="Arial" panose="020B0604020202020204" pitchFamily="34" charset="0"/>
              </a:rPr>
              <a:t>LoTW</a:t>
            </a:r>
            <a:r>
              <a:rPr lang="en-US" sz="1600" dirty="0">
                <a:effectLst/>
                <a:latin typeface="Quattrocento Sans" panose="020B0502050000020003" pitchFamily="34" charset="0"/>
                <a:cs typeface="Arial" panose="020B0604020202020204" pitchFamily="34" charset="0"/>
              </a:rPr>
              <a:t> Certificate - </a:t>
            </a:r>
            <a:r>
              <a:rPr lang="en-US" sz="1600" dirty="0">
                <a:effectLst/>
                <a:latin typeface="Quattrocento Sans" panose="020B0502050000020003" pitchFamily="34" charset="0"/>
                <a:cs typeface="Arial" panose="020B0604020202020204" pitchFamily="34" charset="0"/>
                <a:hlinkClick r:id="rId3"/>
              </a:rPr>
              <a:t>https://lotw.arrl.org/lotw-help/managing-callsign-certificates/?lang=en</a:t>
            </a:r>
            <a:endParaRPr lang="en-US" sz="1600" dirty="0">
              <a:effectLst/>
              <a:latin typeface="Quattrocento Sans" panose="020B0502050000020003" pitchFamily="34" charset="0"/>
              <a:cs typeface="Arial" panose="020B0604020202020204" pitchFamily="34" charset="0"/>
            </a:endParaRPr>
          </a:p>
          <a:p>
            <a:pPr marL="342900" indent="-342900">
              <a:lnSpc>
                <a:spcPct val="110000"/>
              </a:lnSpc>
              <a:buAutoNum type="arabicPeriod"/>
            </a:pPr>
            <a:r>
              <a:rPr lang="en-US" sz="1600" dirty="0">
                <a:effectLst/>
                <a:latin typeface="Quattrocento Sans" panose="020B0502050000020003" pitchFamily="34" charset="0"/>
                <a:cs typeface="Arial" panose="020B0604020202020204" pitchFamily="34" charset="0"/>
              </a:rPr>
              <a:t>ECDH - </a:t>
            </a:r>
            <a:r>
              <a:rPr lang="en-US" sz="1600" dirty="0">
                <a:effectLst/>
                <a:latin typeface="Quattrocento Sans" panose="020B0502050000020003" pitchFamily="34" charset="0"/>
                <a:cs typeface="Arial" panose="020B0604020202020204" pitchFamily="34" charset="0"/>
                <a:hlinkClick r:id="rId4"/>
              </a:rPr>
              <a:t>https://en.wikipedia.org/wiki/Elliptic-curve_Diffie%E2%80%93Hellman</a:t>
            </a:r>
            <a:endParaRPr lang="en-US" sz="1600" dirty="0">
              <a:effectLst/>
              <a:latin typeface="Quattrocento Sans" panose="020B0502050000020003" pitchFamily="34" charset="0"/>
              <a:cs typeface="Arial" panose="020B0604020202020204" pitchFamily="34" charset="0"/>
            </a:endParaRPr>
          </a:p>
          <a:p>
            <a:pPr marL="342900" indent="-342900">
              <a:lnSpc>
                <a:spcPct val="110000"/>
              </a:lnSpc>
              <a:buFontTx/>
              <a:buAutoNum type="arabicPeriod"/>
            </a:pPr>
            <a:r>
              <a:rPr lang="en-US" sz="1600" dirty="0">
                <a:effectLst/>
                <a:latin typeface="Quattrocento Sans" panose="020B0502050000020003" pitchFamily="34" charset="0"/>
                <a:cs typeface="Arial" panose="020B0604020202020204" pitchFamily="34" charset="0"/>
              </a:rPr>
              <a:t>https://en.wikipedia.org/wiki/Time-based_one-time_password</a:t>
            </a:r>
          </a:p>
          <a:p>
            <a:pPr marL="342900" indent="-342900">
              <a:lnSpc>
                <a:spcPct val="110000"/>
              </a:lnSpc>
              <a:buAutoNum type="arabicPeriod"/>
            </a:pPr>
            <a:r>
              <a:rPr lang="en-US" sz="1600" dirty="0">
                <a:effectLst/>
                <a:latin typeface="Quattrocento Sans" panose="020B0502050000020003" pitchFamily="34" charset="0"/>
                <a:cs typeface="Arial" panose="020B0604020202020204" pitchFamily="34" charset="0"/>
              </a:rPr>
              <a:t>Radio Resilience Competition - </a:t>
            </a:r>
            <a:r>
              <a:rPr lang="en-US" sz="1600" dirty="0">
                <a:effectLst/>
                <a:latin typeface="Quattrocento Sans" panose="020B0502050000020003" pitchFamily="34" charset="0"/>
                <a:cs typeface="Arial" panose="020B0604020202020204" pitchFamily="34" charset="0"/>
                <a:hlinkClick r:id="rId5"/>
              </a:rPr>
              <a:t>https://radioresilience.com/</a:t>
            </a:r>
            <a:endParaRPr lang="en-US" sz="1600" dirty="0">
              <a:effectLst/>
              <a:latin typeface="Quattrocento Sans" panose="020B0502050000020003" pitchFamily="34" charset="0"/>
              <a:cs typeface="Arial" panose="020B0604020202020204" pitchFamily="34" charset="0"/>
            </a:endParaRPr>
          </a:p>
          <a:p>
            <a:pPr>
              <a:lnSpc>
                <a:spcPct val="110000"/>
              </a:lnSpc>
            </a:pPr>
            <a:endParaRPr lang="en-US" sz="1600" dirty="0">
              <a:effectLst/>
              <a:latin typeface="Quattrocento Sans" panose="020B0502050000020003" pitchFamily="34" charset="0"/>
              <a:cs typeface="Arial" panose="020B0604020202020204" pitchFamily="34" charset="0"/>
            </a:endParaRPr>
          </a:p>
          <a:p>
            <a:pPr>
              <a:lnSpc>
                <a:spcPct val="110000"/>
              </a:lnSpc>
            </a:pPr>
            <a:r>
              <a:rPr lang="en-US" sz="2800" b="1">
                <a:effectLst/>
                <a:latin typeface="Quattrocento Sans" panose="020B0502050000020003" pitchFamily="34" charset="0"/>
                <a:cs typeface="Arial" panose="020B0604020202020204" pitchFamily="34" charset="0"/>
                <a:hlinkClick r:id="rId6"/>
              </a:rPr>
              <a:t>https://</a:t>
            </a:r>
            <a:r>
              <a:rPr lang="en-US" sz="2800" b="1" dirty="0">
                <a:effectLst/>
                <a:latin typeface="Quattrocento Sans" panose="020B0502050000020003" pitchFamily="34" charset="0"/>
                <a:cs typeface="Arial" panose="020B0604020202020204" pitchFamily="34" charset="0"/>
                <a:hlinkClick r:id="rId6"/>
              </a:rPr>
              <a:t>openresearch.institute</a:t>
            </a:r>
            <a:endParaRPr lang="en-US" sz="2800" b="1" dirty="0">
              <a:effectLst/>
              <a:latin typeface="Quattrocento Sans" panose="020B0502050000020003" pitchFamily="34" charset="0"/>
              <a:cs typeface="Arial" panose="020B0604020202020204" pitchFamily="34" charset="0"/>
            </a:endParaRPr>
          </a:p>
          <a:p>
            <a:pPr>
              <a:lnSpc>
                <a:spcPct val="110000"/>
              </a:lnSpc>
            </a:pPr>
            <a:endParaRPr lang="en-US" sz="1600" dirty="0">
              <a:effectLst/>
              <a:latin typeface="Quattrocento Sans" panose="020B0502050000020003" pitchFamily="34" charset="0"/>
              <a:cs typeface="Arial" panose="020B0604020202020204" pitchFamily="34" charset="0"/>
            </a:endParaRPr>
          </a:p>
          <a:p>
            <a:pPr>
              <a:lnSpc>
                <a:spcPct val="110000"/>
              </a:lnSpc>
            </a:pPr>
            <a:r>
              <a:rPr lang="en-US" sz="1600" dirty="0">
                <a:effectLst/>
                <a:latin typeface="Quattrocento Sans" panose="020B0502050000020003" pitchFamily="34" charset="0"/>
                <a:cs typeface="Arial" panose="020B0604020202020204" pitchFamily="34" charset="0"/>
              </a:rPr>
              <a:t>Open Research Institute, Inc. has secured ITAR and EAR clearances for the Phase 4 projects from the United States government, based in part on the exception or “carve-out” for open source technologies. This means that no special procedures are legally required for work to proceed on systems like this, provided that all the work is published as it is created. Look around you for another poster on that subject, or check the Regulatory section of our </a:t>
            </a:r>
            <a:r>
              <a:rPr lang="en-US" sz="1600" dirty="0" err="1">
                <a:effectLst/>
                <a:latin typeface="Quattrocento Sans" panose="020B0502050000020003" pitchFamily="34" charset="0"/>
                <a:cs typeface="Arial" panose="020B0604020202020204" pitchFamily="34" charset="0"/>
              </a:rPr>
              <a:t>Github</a:t>
            </a:r>
            <a:r>
              <a:rPr lang="en-US" sz="1600" dirty="0">
                <a:effectLst/>
                <a:latin typeface="Quattrocento Sans" panose="020B0502050000020003" pitchFamily="34" charset="0"/>
                <a:cs typeface="Arial" panose="020B0604020202020204" pitchFamily="34" charset="0"/>
              </a:rPr>
              <a:t> repo.</a:t>
            </a:r>
          </a:p>
          <a:p>
            <a:pPr>
              <a:lnSpc>
                <a:spcPct val="110000"/>
              </a:lnSpc>
            </a:pPr>
            <a:endParaRPr lang="en-US" sz="1600" dirty="0">
              <a:effectLst/>
              <a:latin typeface="Quattrocento Sans" panose="020B0502050000020003" pitchFamily="34" charset="0"/>
              <a:cs typeface="Arial" panose="020B0604020202020204" pitchFamily="34" charset="0"/>
            </a:endParaRPr>
          </a:p>
          <a:p>
            <a:pPr>
              <a:lnSpc>
                <a:spcPct val="110000"/>
              </a:lnSpc>
            </a:pPr>
            <a:r>
              <a:rPr lang="en-US" sz="1600" dirty="0">
                <a:effectLst/>
                <a:latin typeface="Quattrocento Sans" panose="020B0502050000020003" pitchFamily="34" charset="0"/>
                <a:cs typeface="Arial" panose="020B0604020202020204" pitchFamily="34" charset="0"/>
              </a:rPr>
              <a:t>Poster design by Tilak </a:t>
            </a:r>
            <a:r>
              <a:rPr lang="en-US" sz="1600" dirty="0" err="1">
                <a:effectLst/>
                <a:latin typeface="Quattrocento Sans" panose="020B0502050000020003" pitchFamily="34" charset="0"/>
                <a:cs typeface="Arial" panose="020B0604020202020204" pitchFamily="34" charset="0"/>
              </a:rPr>
              <a:t>Marupilla</a:t>
            </a:r>
            <a:endParaRPr lang="en-US" sz="1600" dirty="0">
              <a:effectLst/>
              <a:latin typeface="Quattrocento Sans" panose="020B0502050000020003" pitchFamily="34" charset="0"/>
              <a:cs typeface="Arial" panose="020B0604020202020204" pitchFamily="34" charset="0"/>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64679" y="15790731"/>
            <a:ext cx="10056404" cy="569747"/>
          </a:xfrm>
          <a:prstGeom prst="snipRoundRect">
            <a:avLst>
              <a:gd name="adj1" fmla="val 0"/>
              <a:gd name="adj2" fmla="val 46622"/>
            </a:avLst>
          </a:prstGeom>
          <a:solidFill>
            <a:schemeClr val="bg1">
              <a:lumMod val="50000"/>
            </a:schemeClr>
          </a:solidFill>
          <a:ln w="12700">
            <a:noFill/>
            <a:miter lim="800000"/>
          </a:ln>
        </p:spPr>
        <p:txBody>
          <a:bodyPr wrap="none" lIns="182880" tIns="48768" rIns="182880" bIns="45709" anchor="ctr" anchorCtr="0"/>
          <a:lstStyle>
            <a:defPPr>
              <a:defRPr kern="1200" smtId="4294967295"/>
            </a:defPPr>
          </a:lstStyle>
          <a:p>
            <a:pPr defTabSz="3135215">
              <a:defRPr/>
            </a:pPr>
            <a:r>
              <a:rPr lang="en-US" b="1" dirty="0">
                <a:solidFill>
                  <a:schemeClr val="bg1"/>
                </a:solidFill>
                <a:effectLst/>
                <a:latin typeface="Quattrocento" panose="02020802030000000404" pitchFamily="18" charset="0"/>
              </a:rPr>
              <a:t>Acknowledgements</a:t>
            </a:r>
          </a:p>
        </p:txBody>
      </p:sp>
      <p:sp>
        <p:nvSpPr>
          <p:cNvPr id="29"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64426" y="10602935"/>
            <a:ext cx="9596272" cy="194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1600" b="1" dirty="0">
                <a:effectLst/>
                <a:latin typeface="Quattrocento Sans" panose="020B0502050000020003" pitchFamily="34" charset="0"/>
                <a:cs typeface="Arial" panose="020B0604020202020204" pitchFamily="34" charset="0"/>
              </a:rPr>
              <a:t>Generic Threat Model: </a:t>
            </a:r>
            <a:br>
              <a:rPr lang="en-US" sz="1600" dirty="0">
                <a:effectLst/>
                <a:latin typeface="Quattrocento Sans" panose="020B0502050000020003" pitchFamily="34" charset="0"/>
                <a:cs typeface="Arial" panose="020B0604020202020204" pitchFamily="34" charset="0"/>
              </a:rPr>
            </a:br>
            <a:endParaRPr lang="en-US" sz="1600" dirty="0">
              <a:effectLst/>
              <a:latin typeface="Quattrocento Sans" panose="020B0502050000020003" pitchFamily="34" charset="0"/>
              <a:cs typeface="Arial" panose="020B0604020202020204" pitchFamily="34" charset="0"/>
            </a:endParaRPr>
          </a:p>
          <a:p>
            <a:pPr marL="285750" indent="-285750">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Users with no identity or impersonated identity</a:t>
            </a:r>
          </a:p>
          <a:p>
            <a:pPr marL="285750" indent="-285750">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Message/Payload Integrity from modification</a:t>
            </a:r>
          </a:p>
          <a:p>
            <a:pPr marL="285750" indent="-285750">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Replay attacks   </a:t>
            </a:r>
          </a:p>
          <a:p>
            <a:pPr marL="285750" indent="-285750">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Jamming (Intentional/Unintentional)</a:t>
            </a:r>
          </a:p>
          <a:p>
            <a:pPr marL="285750" indent="-285750">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Denial of service attack </a:t>
            </a:r>
          </a:p>
        </p:txBody>
      </p:sp>
      <p:sp>
        <p:nvSpPr>
          <p:cNvPr id="4" name="TextBox 3"/>
          <p:cNvSpPr txBox="1"/>
          <p:nvPr/>
        </p:nvSpPr>
        <p:spPr>
          <a:xfrm>
            <a:off x="3810000" y="9747186"/>
            <a:ext cx="184731" cy="461665"/>
          </a:xfrm>
          <a:prstGeom prst="rect">
            <a:avLst/>
          </a:prstGeom>
          <a:noFill/>
        </p:spPr>
        <p:txBody>
          <a:bodyPr wrap="none" rtlCol="0">
            <a:spAutoFit/>
          </a:bodyPr>
          <a:lstStyle/>
          <a:p>
            <a:endParaRPr lang="en-IN" dirty="0"/>
          </a:p>
        </p:txBody>
      </p:sp>
      <p:sp>
        <p:nvSpPr>
          <p:cNvPr id="32"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701205" y="5851212"/>
            <a:ext cx="9983469" cy="43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br>
              <a:rPr lang="en-US" sz="1600" b="1" dirty="0">
                <a:effectLst/>
                <a:latin typeface="Quattrocento Sans" panose="020B0604020202020204" charset="0"/>
                <a:cs typeface="Arial" panose="020B0604020202020204" pitchFamily="34" charset="0"/>
              </a:rPr>
            </a:br>
            <a:r>
              <a:rPr lang="en-US" sz="1600" dirty="0">
                <a:effectLst/>
                <a:latin typeface="Quattrocento Sans" panose="020B0604020202020204" charset="0"/>
                <a:cs typeface="Arial" panose="020B0604020202020204" pitchFamily="34" charset="0"/>
              </a:rPr>
              <a:t>Open Research Institute’s</a:t>
            </a:r>
            <a:r>
              <a:rPr lang="en-US" sz="1600" dirty="0">
                <a:effectLst/>
                <a:latin typeface="Quattrocento Sans" panose="020B0604020202020204" charset="0"/>
              </a:rPr>
              <a:t> Phase Four Ground (P4G) project [1] has defined a digital communications system based on many single-user FDMA channels of digital uplink data and a single DVB-S2/X downlink channel. Experience with satellite communications systems has revealed a variety of problems, which could hamper the safe functioning and interrupt the communication of the satellite to other users.  </a:t>
            </a:r>
            <a:br>
              <a:rPr lang="en-US" sz="1600" dirty="0">
                <a:effectLst/>
                <a:latin typeface="Quattrocento Sans" panose="020B0604020202020204" charset="0"/>
              </a:rPr>
            </a:br>
            <a:br>
              <a:rPr lang="en-US" sz="1600" dirty="0">
                <a:effectLst/>
                <a:latin typeface="Quattrocento Sans" panose="020B0604020202020204" charset="0"/>
              </a:rPr>
            </a:br>
            <a:r>
              <a:rPr lang="en-US" sz="1600" dirty="0">
                <a:effectLst/>
                <a:latin typeface="Quattrocento Sans" panose="020B0604020202020204" charset="0"/>
              </a:rPr>
              <a:t>This poster covers a Threat model, AAAAA acronym &amp; </a:t>
            </a:r>
            <a:r>
              <a:rPr lang="en-US" sz="1600" dirty="0">
                <a:effectLst/>
                <a:latin typeface="Quattrocento Sans" panose="020B0604020202020204" charset="0"/>
                <a:cs typeface="Arial" panose="020B0604020202020204" pitchFamily="34" charset="0"/>
              </a:rPr>
              <a:t>finally proposes a Crypto Handshake process to mitigate the threats, using </a:t>
            </a:r>
            <a:r>
              <a:rPr lang="en-US" sz="1600" dirty="0" err="1">
                <a:effectLst/>
                <a:latin typeface="Quattrocento Sans" panose="020B0604020202020204" charset="0"/>
                <a:cs typeface="Arial" panose="020B0604020202020204" pitchFamily="34" charset="0"/>
              </a:rPr>
              <a:t>LoTW</a:t>
            </a:r>
            <a:r>
              <a:rPr lang="en-US" sz="1600" dirty="0">
                <a:effectLst/>
                <a:latin typeface="Quattrocento Sans" panose="020B0604020202020204" charset="0"/>
                <a:cs typeface="Arial" panose="020B0604020202020204" pitchFamily="34" charset="0"/>
              </a:rPr>
              <a:t> (Logbook of The World) public key cryptography certificates [2] to authenticate a ground station, generate a secret key on both sides using ECDH Diffie-Hellman [3], and finally generate authentication tokens using the secret key generated (using a TOTP-based mechanism). Further some thoughts on Jamming mitigation are also discussed. </a:t>
            </a:r>
          </a:p>
          <a:p>
            <a:pPr algn="just">
              <a:lnSpc>
                <a:spcPct val="110000"/>
              </a:lnSpc>
            </a:pPr>
            <a:br>
              <a:rPr lang="en-US" sz="1600" b="1" dirty="0">
                <a:effectLst/>
                <a:latin typeface="Quattrocento Sans" panose="020B0604020202020204" charset="0"/>
                <a:cs typeface="Arial" panose="020B0604020202020204" pitchFamily="34" charset="0"/>
              </a:rPr>
            </a:br>
            <a:br>
              <a:rPr lang="en-US" sz="1600" b="1" dirty="0">
                <a:effectLst/>
                <a:latin typeface="Quattrocento Sans" panose="020B0604020202020204" charset="0"/>
                <a:cs typeface="Arial" panose="020B0604020202020204" pitchFamily="34" charset="0"/>
              </a:rPr>
            </a:br>
            <a:br>
              <a:rPr lang="en-US" sz="1600" b="1" dirty="0">
                <a:effectLst/>
                <a:latin typeface="Quattrocento Sans" panose="020B0604020202020204" charset="0"/>
                <a:cs typeface="Arial" panose="020B0604020202020204" pitchFamily="34" charset="0"/>
              </a:rPr>
            </a:br>
            <a:br>
              <a:rPr lang="en-US" sz="1600" b="1" dirty="0">
                <a:effectLst/>
                <a:latin typeface="Quattrocento Sans" panose="020B0604020202020204" charset="0"/>
                <a:cs typeface="Arial" panose="020B0604020202020204" pitchFamily="34" charset="0"/>
              </a:rPr>
            </a:br>
            <a:r>
              <a:rPr lang="en-US" sz="1600" b="1" dirty="0">
                <a:effectLst/>
                <a:latin typeface="Quattrocento Sans" panose="020B0604020202020204" charset="0"/>
                <a:cs typeface="Arial" panose="020B0604020202020204" pitchFamily="34" charset="0"/>
              </a:rPr>
              <a:t> </a:t>
            </a:r>
          </a:p>
        </p:txBody>
      </p:sp>
      <p:sp>
        <p:nvSpPr>
          <p:cNvPr id="34"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22550731" y="5947932"/>
            <a:ext cx="9596272" cy="387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1800" b="1" dirty="0">
                <a:effectLst/>
                <a:latin typeface="Quattrocento Sans" panose="020B0502050000020003" pitchFamily="34" charset="0"/>
                <a:cs typeface="Arial" panose="020B0604020202020204" pitchFamily="34" charset="0"/>
              </a:rPr>
              <a:t>Function 2 - Secret Key Generation using (Elliptic Curve) Diffie-Hellman: </a:t>
            </a:r>
          </a:p>
          <a:p>
            <a:pPr>
              <a:lnSpc>
                <a:spcPct val="110000"/>
              </a:lnSpc>
            </a:pPr>
            <a:r>
              <a:rPr lang="en-US" sz="1600" b="1" dirty="0">
                <a:effectLst/>
                <a:latin typeface="Quattrocento Sans" panose="020B0502050000020003" pitchFamily="34" charset="0"/>
                <a:cs typeface="Arial" panose="020B0604020202020204" pitchFamily="34" charset="0"/>
              </a:rPr>
              <a:t>Auth Broadcast: </a:t>
            </a:r>
          </a:p>
          <a:p>
            <a:pPr marL="285750" indent="-285750" algn="just">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Commonly agreed prime and generator values are used by both parties to compute their respective Public &amp; Secret keys in a two-step process</a:t>
            </a:r>
          </a:p>
          <a:p>
            <a:pPr algn="ctr">
              <a:lnSpc>
                <a:spcPct val="110000"/>
              </a:lnSpc>
            </a:pPr>
            <a:r>
              <a:rPr lang="en-US" sz="1600" b="1" dirty="0">
                <a:effectLst/>
                <a:latin typeface="Quattrocento Sans" panose="020B0502050000020003" pitchFamily="34" charset="0"/>
                <a:cs typeface="Arial" panose="020B0604020202020204" pitchFamily="34" charset="0"/>
              </a:rPr>
              <a:t>X = G^a mod p                                      Y = G^b mod p</a:t>
            </a:r>
            <a:br>
              <a:rPr lang="en-US" sz="1600" b="1" dirty="0">
                <a:effectLst/>
                <a:latin typeface="Quattrocento Sans" panose="020B0502050000020003" pitchFamily="34" charset="0"/>
                <a:cs typeface="Arial" panose="020B0604020202020204" pitchFamily="34" charset="0"/>
              </a:rPr>
            </a:br>
            <a:endParaRPr lang="en-US" sz="1600" b="1" dirty="0">
              <a:effectLst/>
              <a:latin typeface="Quattrocento Sans" panose="020B0502050000020003" pitchFamily="34" charset="0"/>
              <a:cs typeface="Arial" panose="020B0604020202020204" pitchFamily="34" charset="0"/>
            </a:endParaRPr>
          </a:p>
          <a:p>
            <a:pPr algn="ctr">
              <a:lnSpc>
                <a:spcPct val="110000"/>
              </a:lnSpc>
            </a:pPr>
            <a:r>
              <a:rPr lang="en-US" sz="1600" b="1" dirty="0">
                <a:effectLst/>
                <a:latin typeface="Quattrocento Sans" panose="020B0502050000020003" pitchFamily="34" charset="0"/>
                <a:cs typeface="Arial" panose="020B0604020202020204" pitchFamily="34" charset="0"/>
              </a:rPr>
              <a:t>Directed Auth Challenge &amp; Auth Response </a:t>
            </a:r>
          </a:p>
          <a:p>
            <a:pPr marL="285750" indent="-285750" algn="just">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Satellite shares its Public key X and GS user will share its Public key Y (not the private a &amp; b values) in Directed Auth Challenge and Auth Response messages, respectively. </a:t>
            </a:r>
          </a:p>
          <a:p>
            <a:pPr marL="285750" indent="-285750" algn="just">
              <a:lnSpc>
                <a:spcPct val="110000"/>
              </a:lnSpc>
              <a:buFont typeface="Arial" panose="020B0604020202020204" pitchFamily="34" charset="0"/>
              <a:buChar char="•"/>
            </a:pPr>
            <a:r>
              <a:rPr lang="en-US" sz="1600" dirty="0">
                <a:effectLst/>
                <a:latin typeface="Quattrocento Sans" panose="020B0502050000020003" pitchFamily="34" charset="0"/>
                <a:cs typeface="Arial" panose="020B0604020202020204" pitchFamily="34" charset="0"/>
              </a:rPr>
              <a:t>Now both parties can compute the (identical) shared secret key. Ground station uses it to generate tokens for uplink frames, and the satellite uses it to verify those tokens.. </a:t>
            </a:r>
          </a:p>
          <a:p>
            <a:pPr>
              <a:lnSpc>
                <a:spcPct val="110000"/>
              </a:lnSpc>
            </a:pPr>
            <a:r>
              <a:rPr lang="en-US" sz="1600" b="1" dirty="0">
                <a:effectLst/>
                <a:latin typeface="Quattrocento Sans" panose="020B0502050000020003" pitchFamily="34" charset="0"/>
                <a:cs typeface="Arial" panose="020B0604020202020204" pitchFamily="34" charset="0"/>
              </a:rPr>
              <a:t>                                                   (Y^a) mod p                     ==                     (X^b)mod p</a:t>
            </a:r>
            <a:br>
              <a:rPr lang="en-US" sz="1600" b="1" dirty="0">
                <a:effectLst/>
                <a:latin typeface="Quattrocento Sans" panose="020B0502050000020003" pitchFamily="34" charset="0"/>
                <a:cs typeface="Arial" panose="020B0604020202020204" pitchFamily="34" charset="0"/>
              </a:rPr>
            </a:br>
            <a:endParaRPr lang="en-US" sz="1600" b="1" dirty="0">
              <a:effectLst/>
              <a:latin typeface="Quattrocento Sans" panose="020B0502050000020003" pitchFamily="34" charset="0"/>
              <a:cs typeface="Arial" panose="020B0604020202020204" pitchFamily="34" charset="0"/>
            </a:endParaRPr>
          </a:p>
          <a:p>
            <a:pPr>
              <a:lnSpc>
                <a:spcPct val="110000"/>
              </a:lnSpc>
            </a:pPr>
            <a:endParaRPr lang="en-US" sz="1600" dirty="0">
              <a:effectLst/>
              <a:latin typeface="Quattrocento Sans" panose="020B0502050000020003" pitchFamily="34" charset="0"/>
              <a:cs typeface="Arial" panose="020B0604020202020204" pitchFamily="34" charset="0"/>
            </a:endParaRPr>
          </a:p>
        </p:txBody>
      </p:sp>
      <p:sp>
        <p:nvSpPr>
          <p:cNvPr id="38"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53793" y="10669653"/>
            <a:ext cx="10056404" cy="569747"/>
          </a:xfrm>
          <a:prstGeom prst="snipRoundRect">
            <a:avLst>
              <a:gd name="adj1" fmla="val 0"/>
              <a:gd name="adj2" fmla="val 50000"/>
            </a:avLst>
          </a:prstGeom>
          <a:solidFill>
            <a:schemeClr val="accent3">
              <a:lumMod val="75000"/>
            </a:schemeClr>
          </a:solidFill>
          <a:ln w="12700">
            <a:noFill/>
            <a:miter lim="800000"/>
          </a:ln>
        </p:spPr>
        <p:txBody>
          <a:bodyPr wrap="none" lIns="182880" tIns="48768" rIns="182880" bIns="45709" anchor="ctr" anchorCtr="0"/>
          <a:lstStyle>
            <a:defPPr>
              <a:defRPr kern="1200" smtId="4294967295"/>
            </a:defPPr>
          </a:lstStyle>
          <a:p>
            <a:pPr defTabSz="3135215">
              <a:defRPr/>
            </a:pPr>
            <a:r>
              <a:rPr lang="en-US" b="1" dirty="0">
                <a:solidFill>
                  <a:schemeClr val="bg1"/>
                </a:solidFill>
                <a:effectLst/>
                <a:latin typeface="Quattrocento" panose="02020802030000000404" pitchFamily="18" charset="0"/>
              </a:rPr>
              <a:t>Conclusion</a:t>
            </a:r>
          </a:p>
        </p:txBody>
      </p:sp>
      <p:sp>
        <p:nvSpPr>
          <p:cNvPr id="40"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672332" y="14803271"/>
            <a:ext cx="9654019" cy="6955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1600" b="1" dirty="0">
                <a:effectLst/>
                <a:latin typeface="Quattrocento Sans" panose="020B0604020202020204" charset="0"/>
              </a:rPr>
              <a:t>Assembly</a:t>
            </a:r>
          </a:p>
          <a:p>
            <a:r>
              <a:rPr lang="en-US" sz="1600" dirty="0">
                <a:effectLst/>
                <a:latin typeface="Quattrocento Sans" panose="020B0604020202020204" charset="0"/>
              </a:rPr>
              <a:t>When a new ground station is constructed, it must be configured to operate with the system, including the provisioning of any cryptographic secrets and certificates that may be required for participation in the security aspects of the system.</a:t>
            </a:r>
            <a:br>
              <a:rPr lang="en-US" sz="1600" dirty="0">
                <a:effectLst/>
                <a:latin typeface="Quattrocento Sans" panose="020B0604020202020204" charset="0"/>
              </a:rPr>
            </a:br>
            <a:endParaRPr lang="en-US" sz="1600" dirty="0">
              <a:effectLst/>
              <a:latin typeface="Quattrocento Sans" panose="020B0604020202020204" charset="0"/>
            </a:endParaRPr>
          </a:p>
          <a:p>
            <a:pPr algn="just"/>
            <a:r>
              <a:rPr lang="en-US" sz="1600" b="1" dirty="0">
                <a:effectLst/>
                <a:latin typeface="Quattrocento Sans" panose="020B0604020202020204" charset="0"/>
              </a:rPr>
              <a:t>Acquisition</a:t>
            </a:r>
          </a:p>
          <a:p>
            <a:pPr algn="just"/>
            <a:r>
              <a:rPr lang="en-US" sz="1600" dirty="0">
                <a:effectLst/>
                <a:latin typeface="Quattrocento Sans" panose="020B0604020202020204" charset="0"/>
              </a:rPr>
              <a:t>When a ground station is turned on, it faces the problems of acquiring the downlink signal from the payload, and initializing itself to work with whatever operating state the system happens to be in.</a:t>
            </a:r>
          </a:p>
          <a:p>
            <a:pPr algn="just"/>
            <a:br>
              <a:rPr lang="en-US" sz="1600" b="1" dirty="0">
                <a:effectLst/>
                <a:latin typeface="Quattrocento Sans" panose="020B0604020202020204" charset="0"/>
              </a:rPr>
            </a:br>
            <a:r>
              <a:rPr lang="en-US" sz="1600" b="1" dirty="0">
                <a:effectLst/>
                <a:latin typeface="Quattrocento Sans" panose="020B0604020202020204" charset="0"/>
              </a:rPr>
              <a:t>Access</a:t>
            </a:r>
          </a:p>
          <a:p>
            <a:pPr algn="just"/>
            <a:r>
              <a:rPr lang="en-US" sz="1600" dirty="0">
                <a:effectLst/>
                <a:latin typeface="Quattrocento Sans" panose="020B0604020202020204" charset="0"/>
              </a:rPr>
              <a:t>When a ground station wishes to transmit through the system, it must go through special procedures to make its presence known to the payload and begin to communicate.</a:t>
            </a:r>
          </a:p>
          <a:p>
            <a:pPr algn="just"/>
            <a:br>
              <a:rPr lang="en-US" sz="1600" b="1" dirty="0">
                <a:effectLst/>
                <a:latin typeface="Quattrocento Sans" panose="020B0604020202020204" charset="0"/>
              </a:rPr>
            </a:br>
            <a:r>
              <a:rPr lang="en-US" sz="1600" b="1" dirty="0">
                <a:effectLst/>
                <a:latin typeface="Quattrocento Sans" panose="020B0604020202020204" charset="0"/>
              </a:rPr>
              <a:t>Authentication</a:t>
            </a:r>
          </a:p>
          <a:p>
            <a:pPr algn="just"/>
            <a:r>
              <a:rPr lang="en-US" sz="1600" dirty="0">
                <a:effectLst/>
                <a:latin typeface="Quattrocento Sans" panose="020B0604020202020204" charset="0"/>
              </a:rPr>
              <a:t>Whenever a ground station is participating in communications through the system, the payload has the option to request that the ground station prove that its claimed identity (its </a:t>
            </a:r>
            <a:r>
              <a:rPr lang="en-US" sz="1600" dirty="0" err="1">
                <a:effectLst/>
                <a:latin typeface="Quattrocento Sans" panose="020B0604020202020204" charset="0"/>
              </a:rPr>
              <a:t>callsign</a:t>
            </a:r>
            <a:r>
              <a:rPr lang="en-US" sz="1600" dirty="0">
                <a:effectLst/>
                <a:latin typeface="Quattrocento Sans" panose="020B0604020202020204" charset="0"/>
              </a:rPr>
              <a:t>) is authentic. Such requests would be driven by system policy, and might vary from payload to payload, from time to time, and from user to user, all driven by system policies.</a:t>
            </a:r>
          </a:p>
          <a:p>
            <a:pPr algn="just"/>
            <a:br>
              <a:rPr lang="en-US" sz="1600" b="1" dirty="0">
                <a:effectLst/>
                <a:latin typeface="Quattrocento Sans" panose="020B0604020202020204" charset="0"/>
              </a:rPr>
            </a:br>
            <a:r>
              <a:rPr lang="en-US" sz="1600" b="1" dirty="0">
                <a:effectLst/>
                <a:latin typeface="Quattrocento Sans" panose="020B0604020202020204" charset="0"/>
              </a:rPr>
              <a:t>Authorization</a:t>
            </a:r>
          </a:p>
          <a:p>
            <a:pPr algn="just"/>
            <a:r>
              <a:rPr lang="en-US" sz="1600" dirty="0">
                <a:effectLst/>
                <a:latin typeface="Quattrocento Sans" panose="020B0604020202020204" charset="0"/>
              </a:rPr>
              <a:t>The purpose of authentication is to enable the payload to enforce an authorization policy. That is, the payload may choose to impose limits on certain ground stations or even block them entirely from using the system.</a:t>
            </a:r>
          </a:p>
          <a:p>
            <a:pPr algn="just"/>
            <a:r>
              <a:rPr lang="en-US" sz="1600" dirty="0">
                <a:effectLst/>
                <a:latin typeface="Quattrocento Sans" panose="020B0604020202020204" charset="0"/>
              </a:rPr>
              <a:t>Our AAAAA design goal is to make the system as painless to use and robust as possible, while strongly encouraging that systems be freely available to all licensed amateurs. By providing the mechanisms to defenestrate a few miscreants when necessary, we hope to make the system a joy to use for the vast majority of cooperative radio amateurs. Perhaps the very existence of the mechanisms will be enough to discourage bad behavior.</a:t>
            </a:r>
            <a:endParaRPr lang="en-US" sz="1600" dirty="0">
              <a:effectLst/>
              <a:latin typeface="Quattrocento Sans" panose="020B0604020202020204" charset="0"/>
              <a:cs typeface="Arial" panose="020B0604020202020204" pitchFamily="34" charset="0"/>
            </a:endParaRPr>
          </a:p>
        </p:txBody>
      </p:sp>
      <p:sp>
        <p:nvSpPr>
          <p:cNvPr id="42"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34360" y="9669821"/>
            <a:ext cx="10056404" cy="569747"/>
          </a:xfrm>
          <a:prstGeom prst="snipRoundRect">
            <a:avLst>
              <a:gd name="adj1" fmla="val 0"/>
              <a:gd name="adj2" fmla="val 50000"/>
            </a:avLst>
          </a:prstGeom>
          <a:solidFill>
            <a:srgbClr val="E64B3C"/>
          </a:solidFill>
          <a:ln/>
        </p:spPr>
        <p:style>
          <a:lnRef idx="2">
            <a:schemeClr val="accent2"/>
          </a:lnRef>
          <a:fillRef idx="1">
            <a:schemeClr val="lt1"/>
          </a:fillRef>
          <a:effectRef idx="0">
            <a:schemeClr val="accent2"/>
          </a:effectRef>
          <a:fontRef idx="minor">
            <a:schemeClr val="dk1"/>
          </a:fontRef>
        </p:style>
        <p:txBody>
          <a:bodyPr wrap="none" lIns="182880" tIns="48768" rIns="182880" bIns="45709" anchor="ctr" anchorCtr="0"/>
          <a:lstStyle>
            <a:defPPr>
              <a:defRPr kern="1200" smtId="4294967295"/>
            </a:defPPr>
          </a:lstStyle>
          <a:p>
            <a:pPr defTabSz="3135215">
              <a:defRPr/>
            </a:pPr>
            <a:r>
              <a:rPr lang="en-US" b="1" dirty="0">
                <a:solidFill>
                  <a:schemeClr val="bg1"/>
                </a:solidFill>
                <a:effectLst/>
                <a:latin typeface="Quattrocento" panose="02020802030000000404" pitchFamily="18" charset="0"/>
              </a:rPr>
              <a:t>Threat Model</a:t>
            </a:r>
          </a:p>
        </p:txBody>
      </p:sp>
      <p:sp>
        <p:nvSpPr>
          <p:cNvPr id="4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22550731" y="17529138"/>
            <a:ext cx="9596272" cy="330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1600" b="1" dirty="0">
                <a:effectLst/>
                <a:latin typeface="Quattrocento Sans" panose="020B0604020202020204" charset="0"/>
                <a:cs typeface="Arial" panose="020B0604020202020204" pitchFamily="34" charset="0"/>
              </a:rPr>
              <a:t>Function 3 – Continuous sender identity check by using a TOTP-like HMAC Token in every frame:</a:t>
            </a:r>
            <a:br>
              <a:rPr lang="en-US" sz="1600" b="1" dirty="0">
                <a:effectLst/>
                <a:latin typeface="Quattrocento Sans" panose="020B0604020202020204" charset="0"/>
                <a:cs typeface="Arial" panose="020B0604020202020204" pitchFamily="34" charset="0"/>
              </a:rPr>
            </a:br>
            <a:endParaRPr lang="en-US" sz="1600" b="1" dirty="0">
              <a:effectLst/>
              <a:latin typeface="Quattrocento Sans" panose="020B0604020202020204" charset="0"/>
              <a:cs typeface="Arial" panose="020B0604020202020204" pitchFamily="34" charset="0"/>
            </a:endParaRPr>
          </a:p>
          <a:p>
            <a:pPr marL="285750" indent="-285750" algn="just">
              <a:lnSpc>
                <a:spcPct val="110000"/>
              </a:lnSpc>
              <a:buFont typeface="Arial" panose="020B0604020202020204" pitchFamily="34" charset="0"/>
              <a:buChar char="•"/>
            </a:pPr>
            <a:r>
              <a:rPr lang="en-US" sz="1600" dirty="0">
                <a:effectLst/>
                <a:latin typeface="Quattrocento Sans" panose="020B0604020202020204" charset="0"/>
                <a:cs typeface="Arial" panose="020B0604020202020204" pitchFamily="34" charset="0"/>
              </a:rPr>
              <a:t>After </a:t>
            </a:r>
            <a:r>
              <a:rPr lang="en-US" sz="1600" b="1" dirty="0">
                <a:effectLst/>
                <a:latin typeface="Quattrocento Sans" panose="020B0604020202020204" charset="0"/>
                <a:cs typeface="Arial" panose="020B0604020202020204" pitchFamily="34" charset="0"/>
              </a:rPr>
              <a:t>AUTH RESPONSE </a:t>
            </a:r>
            <a:r>
              <a:rPr lang="en-US" sz="1600" dirty="0">
                <a:effectLst/>
                <a:latin typeface="Quattrocento Sans" panose="020B0604020202020204" charset="0"/>
                <a:cs typeface="Arial" panose="020B0604020202020204" pitchFamily="34" charset="0"/>
              </a:rPr>
              <a:t>message, both Satellite &amp; GS have the same secret key.</a:t>
            </a:r>
          </a:p>
          <a:p>
            <a:pPr algn="just">
              <a:lnSpc>
                <a:spcPct val="110000"/>
              </a:lnSpc>
            </a:pPr>
            <a:endParaRPr lang="en-US" sz="1600" dirty="0">
              <a:effectLst/>
              <a:latin typeface="Quattrocento Sans" panose="020B0604020202020204" charset="0"/>
              <a:cs typeface="Arial" panose="020B0604020202020204" pitchFamily="34" charset="0"/>
            </a:endParaRPr>
          </a:p>
          <a:p>
            <a:pPr marL="285750" indent="-285750" algn="just">
              <a:lnSpc>
                <a:spcPct val="110000"/>
              </a:lnSpc>
              <a:buFont typeface="Arial" panose="020B0604020202020204" pitchFamily="34" charset="0"/>
              <a:buChar char="•"/>
            </a:pPr>
            <a:r>
              <a:rPr lang="en-US" sz="1600" dirty="0">
                <a:effectLst/>
                <a:latin typeface="Quattrocento Sans" panose="020B0604020202020204" charset="0"/>
                <a:cs typeface="Arial" panose="020B0604020202020204" pitchFamily="34" charset="0"/>
              </a:rPr>
              <a:t>Ground station will use a mechanism similar to TOTP (</a:t>
            </a:r>
            <a:r>
              <a:rPr lang="en-US" sz="1600" dirty="0">
                <a:effectLst/>
                <a:latin typeface="Quattrocento Sans" panose="020B0604020202020204" charset="0"/>
              </a:rPr>
              <a:t>Time-based One-Time Password) [4] to generate small 16-bit authentication tokens included in each frame.</a:t>
            </a:r>
          </a:p>
          <a:p>
            <a:pPr marL="285750" indent="-285750" algn="just">
              <a:lnSpc>
                <a:spcPct val="110000"/>
              </a:lnSpc>
              <a:buFont typeface="Arial" panose="020B0604020202020204" pitchFamily="34" charset="0"/>
              <a:buChar char="•"/>
            </a:pPr>
            <a:endParaRPr lang="en-US" sz="1600" dirty="0">
              <a:effectLst/>
              <a:latin typeface="Quattrocento Sans" panose="020B0604020202020204" charset="0"/>
              <a:cs typeface="Arial" panose="020B0604020202020204" pitchFamily="34" charset="0"/>
            </a:endParaRPr>
          </a:p>
          <a:p>
            <a:pPr marL="285750" indent="-285750" algn="just">
              <a:lnSpc>
                <a:spcPct val="110000"/>
              </a:lnSpc>
              <a:buFont typeface="Arial" panose="020B0604020202020204" pitchFamily="34" charset="0"/>
              <a:buChar char="•"/>
            </a:pPr>
            <a:r>
              <a:rPr lang="en-US" sz="1600" dirty="0">
                <a:effectLst/>
                <a:latin typeface="Quattrocento Sans" panose="020B0604020202020204" charset="0"/>
                <a:cs typeface="Arial" panose="020B0604020202020204" pitchFamily="34" charset="0"/>
              </a:rPr>
              <a:t>Computation load can be moderated by repeating each token in several frames, as negotiated in the handshake within parameters set by the satellite in the Auth Broadcast message.</a:t>
            </a:r>
          </a:p>
          <a:p>
            <a:pPr algn="just">
              <a:lnSpc>
                <a:spcPct val="110000"/>
              </a:lnSpc>
            </a:pPr>
            <a:br>
              <a:rPr lang="en-US" sz="1600" b="1" dirty="0">
                <a:effectLst/>
                <a:latin typeface="Quattrocento Sans" panose="020B0604020202020204" charset="0"/>
                <a:cs typeface="Arial" panose="020B0604020202020204" pitchFamily="34" charset="0"/>
              </a:rPr>
            </a:br>
            <a:r>
              <a:rPr lang="en-US" sz="1600" b="1" dirty="0">
                <a:effectLst/>
                <a:latin typeface="Quattrocento Sans" panose="020B0604020202020204" charset="0"/>
                <a:cs typeface="Arial" panose="020B0604020202020204" pitchFamily="34" charset="0"/>
              </a:rPr>
              <a:t> </a:t>
            </a:r>
            <a:br>
              <a:rPr lang="en-US" sz="1600" b="1" dirty="0">
                <a:effectLst/>
                <a:latin typeface="Quattrocento Sans" panose="020B0604020202020204" charset="0"/>
                <a:cs typeface="Arial" panose="020B0604020202020204" pitchFamily="34" charset="0"/>
              </a:rPr>
            </a:br>
            <a:endParaRPr lang="en-US" sz="1600" dirty="0">
              <a:effectLst/>
              <a:latin typeface="Quattrocento Sans" panose="020B0604020202020204" charset="0"/>
              <a:cs typeface="Arial" panose="020B0604020202020204" pitchFamily="34" charset="0"/>
            </a:endParaRPr>
          </a:p>
        </p:txBody>
      </p:sp>
      <p:sp>
        <p:nvSpPr>
          <p:cNvPr id="44"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33376604" y="5856361"/>
            <a:ext cx="9596272" cy="465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1600" dirty="0">
                <a:effectLst/>
                <a:latin typeface="Quattrocento Sans" panose="020B0502050000020003" pitchFamily="34" charset="0"/>
                <a:cs typeface="Arial" panose="020B0604020202020204" pitchFamily="34" charset="0"/>
              </a:rPr>
              <a:t>No cryptographic authentication scheme can stop brute-force attacks from interfering with communications through the system. If a jammer is able to continuously overwhelm the entire uplink band with excessive power, the system will be rendered useless, but the jammer will also be relatively easy to track down.</a:t>
            </a:r>
          </a:p>
          <a:p>
            <a:pPr>
              <a:lnSpc>
                <a:spcPct val="110000"/>
              </a:lnSpc>
            </a:pPr>
            <a:endParaRPr lang="en-US" sz="1600" dirty="0">
              <a:effectLst/>
              <a:latin typeface="Quattrocento Sans" panose="020B0502050000020003" pitchFamily="34" charset="0"/>
              <a:cs typeface="Arial" panose="020B0604020202020204" pitchFamily="34" charset="0"/>
            </a:endParaRPr>
          </a:p>
          <a:p>
            <a:pPr>
              <a:lnSpc>
                <a:spcPct val="110000"/>
              </a:lnSpc>
            </a:pPr>
            <a:r>
              <a:rPr lang="en-US" sz="1600" b="1" dirty="0">
                <a:effectLst/>
                <a:latin typeface="Quattrocento Sans" panose="020B0502050000020003" pitchFamily="34" charset="0"/>
                <a:cs typeface="Arial" panose="020B0604020202020204" pitchFamily="34" charset="0"/>
              </a:rPr>
              <a:t>Uplink Frequency Diversity</a:t>
            </a:r>
          </a:p>
          <a:p>
            <a:pPr>
              <a:lnSpc>
                <a:spcPct val="110000"/>
              </a:lnSpc>
            </a:pPr>
            <a:r>
              <a:rPr lang="en-US" sz="1600" dirty="0">
                <a:effectLst/>
                <a:latin typeface="Quattrocento Sans" panose="020B0502050000020003" pitchFamily="34" charset="0"/>
                <a:cs typeface="Arial" panose="020B0604020202020204" pitchFamily="34" charset="0"/>
              </a:rPr>
              <a:t>The uplink consists of many relatively narrowband single-user channels. An individual narrowband jammer with enough power can interfere with at most one of these channels at a time. In order to significantly reduce the system capacity, the jammer would need to interfere with many of the uplink channels, which multiplies the interfering power needed and the complexity of the jammer’s equipment.</a:t>
            </a:r>
          </a:p>
          <a:p>
            <a:pPr>
              <a:lnSpc>
                <a:spcPct val="110000"/>
              </a:lnSpc>
            </a:pPr>
            <a:endParaRPr lang="en-US" sz="1600" dirty="0">
              <a:effectLst/>
              <a:latin typeface="Quattrocento Sans" panose="020B0502050000020003" pitchFamily="34" charset="0"/>
              <a:cs typeface="Arial" panose="020B0604020202020204" pitchFamily="34" charset="0"/>
            </a:endParaRPr>
          </a:p>
          <a:p>
            <a:pPr>
              <a:lnSpc>
                <a:spcPct val="110000"/>
              </a:lnSpc>
            </a:pPr>
            <a:r>
              <a:rPr lang="en-US" sz="1600" b="1" dirty="0">
                <a:effectLst/>
                <a:latin typeface="Quattrocento Sans" panose="020B0502050000020003" pitchFamily="34" charset="0"/>
                <a:cs typeface="Arial" panose="020B0604020202020204" pitchFamily="34" charset="0"/>
              </a:rPr>
              <a:t>Targeted Jamming</a:t>
            </a:r>
          </a:p>
          <a:p>
            <a:pPr>
              <a:lnSpc>
                <a:spcPct val="110000"/>
              </a:lnSpc>
            </a:pPr>
            <a:r>
              <a:rPr lang="en-US" sz="1600" dirty="0">
                <a:effectLst/>
                <a:latin typeface="Quattrocento Sans" panose="020B0502050000020003" pitchFamily="34" charset="0"/>
                <a:cs typeface="Arial" panose="020B0604020202020204" pitchFamily="34" charset="0"/>
              </a:rPr>
              <a:t>If a malicious uplink jammer with limited equipment intends to interfere with a particular uplink user, it would need to know which uplink channel the targeted user is transmitting on. If the jammer is physically adjacent to the target, it can simply listen on the uplink, and we can’t do much about that. If not, the jammer can only go by what is heard on the downlink. More work is needed to define a procedure that allows the authorized uplink stations to choose interference-free channels without also helping a malicious jammer to target the used uplinks. </a:t>
            </a:r>
          </a:p>
        </p:txBody>
      </p:sp>
      <p:sp>
        <p:nvSpPr>
          <p:cNvPr id="45"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33338504" y="11396752"/>
            <a:ext cx="9596272" cy="411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effectLst/>
                <a:latin typeface="Quattrocento Sans" panose="020B0604020202020204" charset="0"/>
                <a:cs typeface="Arial" panose="020B0604020202020204" pitchFamily="34" charset="0"/>
              </a:rPr>
              <a:t>Open Research Institute, Inc. (ORI) is a non-profit research and development organization which provides all of its work to the general public under the principles of Open Source and Open Access to Research. ORI’s Phase 4 Ground Station and Phase 4 Space projects are working to bring advanced digital communication techniques to the amateur satellite service, in the belief that digital systems offer many advantages over simpler analog systems. Some of these advantages take the form of effective protections against patterns of abuse that are difficult or impossible to defend against in analog systems. The work shown here is an attempt to use common cryptographic techniques to realize some of these protections, while staying entirely within the regulatory framework of amateur radio, which currently prohibits the use of encryption when it is intended to obscure the meaning of communications.</a:t>
            </a:r>
          </a:p>
          <a:p>
            <a:pPr algn="just">
              <a:lnSpc>
                <a:spcPct val="110000"/>
              </a:lnSpc>
            </a:pPr>
            <a:endParaRPr lang="en-US" sz="1600" dirty="0">
              <a:effectLst/>
              <a:latin typeface="Quattrocento Sans" panose="020B0604020202020204" charset="0"/>
              <a:cs typeface="Arial" panose="020B0604020202020204" pitchFamily="34" charset="0"/>
            </a:endParaRPr>
          </a:p>
          <a:p>
            <a:pPr algn="just">
              <a:lnSpc>
                <a:spcPct val="110000"/>
              </a:lnSpc>
            </a:pPr>
            <a:r>
              <a:rPr lang="en-US" sz="1600" dirty="0">
                <a:effectLst/>
                <a:latin typeface="Quattrocento Sans" panose="020B0604020202020204" charset="0"/>
                <a:cs typeface="Arial" panose="020B0604020202020204" pitchFamily="34" charset="0"/>
              </a:rPr>
              <a:t>This is an early design, and the volunteers who have come up with it are not cryptography experts (yet). We sincerely invite comments and criticisms of this work from anyone interested, but especially from experts within the security community who may discover design flaws with the scheme presented here.</a:t>
            </a:r>
          </a:p>
          <a:p>
            <a:pPr algn="just">
              <a:lnSpc>
                <a:spcPct val="110000"/>
              </a:lnSpc>
            </a:pPr>
            <a:br>
              <a:rPr lang="en-US" sz="1600" dirty="0">
                <a:effectLst/>
                <a:latin typeface="Quattrocento Sans" panose="020B0604020202020204" charset="0"/>
                <a:cs typeface="Arial" panose="020B0604020202020204" pitchFamily="34" charset="0"/>
              </a:rPr>
            </a:br>
            <a:endParaRPr lang="en-US" sz="1600" dirty="0">
              <a:effectLst/>
              <a:latin typeface="Quattrocento Sans" panose="020B0604020202020204" charset="0"/>
              <a:cs typeface="Arial" panose="020B0604020202020204" pitchFamily="34"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p:blipFill>
        <p:spPr>
          <a:xfrm>
            <a:off x="11658600" y="5846736"/>
            <a:ext cx="9674756" cy="7524389"/>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rcRect/>
          <a:stretch/>
        </p:blipFill>
        <p:spPr>
          <a:xfrm>
            <a:off x="11984236" y="14775769"/>
            <a:ext cx="8908609" cy="692853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rcRect/>
          <a:stretch/>
        </p:blipFill>
        <p:spPr>
          <a:xfrm>
            <a:off x="22326600" y="9669821"/>
            <a:ext cx="9993645" cy="77724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3040</TotalTime>
  <Words>1473</Words>
  <Application>Microsoft Macintosh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Quattrocento</vt:lpstr>
      <vt:lpstr>Times New Roman</vt:lpstr>
      <vt:lpstr>Quattrocento Sans</vt:lpstr>
      <vt:lpstr>Default Design</vt:lpstr>
      <vt:lpstr>PowerPoint Presentation</vt:lpstr>
    </vt:vector>
  </TitlesOfParts>
  <Manager/>
  <Company>Open Research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AAAAA - Assembly, Acquisition, Access, Authentication, and Authorization Protocol for Phase 4 Ground (P4G) - A Digital Amateur Radio Satellite System</dc:title>
  <dc:subject/>
  <dc:creator>Tilak Marupilla</dc:creator>
  <cp:keywords/>
  <dc:description/>
  <cp:lastModifiedBy>Paul Williamson</cp:lastModifiedBy>
  <cp:revision>145</cp:revision>
  <cp:lastPrinted>2022-08-10T05:10:49Z</cp:lastPrinted>
  <dcterms:modified xsi:type="dcterms:W3CDTF">2022-08-10T05:10:55Z</dcterms:modified>
  <cp:category/>
</cp:coreProperties>
</file>