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8" r:id="rId1"/>
  </p:sldMasterIdLst>
  <p:sldIdLst>
    <p:sldId id="271" r:id="rId2"/>
    <p:sldId id="284" r:id="rId3"/>
    <p:sldId id="273" r:id="rId4"/>
    <p:sldId id="257" r:id="rId5"/>
    <p:sldId id="258" r:id="rId6"/>
    <p:sldId id="260" r:id="rId7"/>
    <p:sldId id="259" r:id="rId8"/>
    <p:sldId id="272" r:id="rId9"/>
    <p:sldId id="262" r:id="rId10"/>
    <p:sldId id="263" r:id="rId11"/>
    <p:sldId id="264" r:id="rId12"/>
    <p:sldId id="265" r:id="rId13"/>
    <p:sldId id="266" r:id="rId14"/>
    <p:sldId id="283" r:id="rId15"/>
    <p:sldId id="268" r:id="rId16"/>
    <p:sldId id="277" r:id="rId17"/>
    <p:sldId id="278" r:id="rId18"/>
    <p:sldId id="279" r:id="rId19"/>
    <p:sldId id="280" r:id="rId20"/>
    <p:sldId id="281" r:id="rId21"/>
    <p:sldId id="282" r:id="rId22"/>
    <p:sldId id="285" r:id="rId23"/>
    <p:sldId id="27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2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0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74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794A8-B830-42B4-8C56-10143DC98F68}"/>
              </a:ext>
            </a:extLst>
          </p:cNvPr>
          <p:cNvSpPr txBox="1">
            <a:spLocks noChangeArrowheads="1"/>
          </p:cNvSpPr>
          <p:nvPr/>
        </p:nvSpPr>
        <p:spPr>
          <a:xfrm>
            <a:off x="1262864" y="335064"/>
            <a:ext cx="6447198" cy="1097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 Education Society®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JNN College of Engineering, Shivamogga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Information Science and Engineering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CE692132-669F-470A-9C69-11094EA02E1A}"/>
              </a:ext>
            </a:extLst>
          </p:cNvPr>
          <p:cNvSpPr txBox="1"/>
          <p:nvPr/>
        </p:nvSpPr>
        <p:spPr bwMode="auto">
          <a:xfrm>
            <a:off x="2615380" y="3048848"/>
            <a:ext cx="292018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algn="ctr"/>
            <a:r>
              <a:rPr lang="en-GB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Batch : 04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EC72C-05F6-4CEF-92BA-CE2952201DD2}"/>
              </a:ext>
            </a:extLst>
          </p:cNvPr>
          <p:cNvSpPr txBox="1">
            <a:spLocks noChangeArrowheads="1"/>
          </p:cNvSpPr>
          <p:nvPr/>
        </p:nvSpPr>
        <p:spPr>
          <a:xfrm>
            <a:off x="284029" y="1400208"/>
            <a:ext cx="8404868" cy="16111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Phase-1 presentation on</a:t>
            </a:r>
          </a:p>
          <a:p>
            <a:pPr algn="ctr">
              <a:lnSpc>
                <a:spcPct val="100000"/>
              </a:lnSpc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 Booth Voting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with Aadhar-Linked Authentication and Real-Time Data Synchronization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02EE71-8F91-431E-8B10-03385956DC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08381" y="335064"/>
            <a:ext cx="1166053" cy="1170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26A96E-3CAB-4F7F-AFF8-0DBA11F6A7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66" y="271875"/>
            <a:ext cx="1166053" cy="1287959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EAFE48C-AF18-CAF4-0B08-A77929C5E285}"/>
              </a:ext>
            </a:extLst>
          </p:cNvPr>
          <p:cNvSpPr txBox="1"/>
          <p:nvPr/>
        </p:nvSpPr>
        <p:spPr>
          <a:xfrm>
            <a:off x="952592" y="3934598"/>
            <a:ext cx="3766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guidance of :</a:t>
            </a:r>
          </a:p>
          <a:p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Mrs. G.V. Sowmya, </a:t>
            </a: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B.E, </a:t>
            </a:r>
            <a:r>
              <a:rPr lang="en-IN" sz="12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M.Tech</a:t>
            </a:r>
            <a:r>
              <a:rPr lang="en-IN" sz="1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D22C-AE4C-2C4D-C8F5-AE43A2199AE4}"/>
              </a:ext>
            </a:extLst>
          </p:cNvPr>
          <p:cNvSpPr txBox="1"/>
          <p:nvPr/>
        </p:nvSpPr>
        <p:spPr>
          <a:xfrm>
            <a:off x="5551873" y="4257763"/>
            <a:ext cx="29201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Subhash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.K	4JN22IS153</a:t>
            </a: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Suraj R.K	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4JN22IS157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Tilak S		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4JN22IS168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Vijay		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4JN22IS417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4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Booth Voting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62280"/>
          </a:xfrm>
        </p:spPr>
        <p:txBody>
          <a:bodyPr>
            <a:noAutofit/>
          </a:bodyPr>
          <a:lstStyle/>
          <a:p>
            <a:pPr marL="400050" indent="-400050">
              <a:buFont typeface="+mj-lt"/>
              <a:buAutoNum type="romanUcPeriod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Voter's Location: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home booth ID from the database.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Font typeface="+mj-lt"/>
              <a:buAutoNum type="romanUcPeriod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Candidate Mapping: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candidate panel for the voter’s registered location.</a:t>
            </a:r>
          </a:p>
          <a:p>
            <a:pPr marL="400050" indent="-400050">
              <a:buFont typeface="+mj-lt"/>
              <a:buAutoNum type="romanUcPeriod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Casting: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the voter to choose a candidate.</a:t>
            </a:r>
          </a:p>
          <a:p>
            <a:pPr marL="400050" indent="-400050">
              <a:buFont typeface="+mj-lt"/>
              <a:buAutoNum type="romanUcPeriod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Synchronization: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update the vote count across all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175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system with interconnected booth databases.</a:t>
            </a:r>
          </a:p>
          <a:p>
            <a:pPr marL="0" indent="0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vote count updates.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Conflict-free data synchronization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encryption for data transfer.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45571"/>
            <a:ext cx="6571343" cy="587134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Aadhar Authentication: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duplicate or unauthorized votes.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and vote data during transmission.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Trails: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 all activities for transparency and dispute resolution.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211144"/>
            <a:ext cx="6571343" cy="640822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97723"/>
            <a:ext cx="6571343" cy="3649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Panel: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Login, voter verification, and candidate panel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Panel: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Simple interface to select candidates and submit votes.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panel: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Simple interface to show the candidate votes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FC32E4C-A87F-C660-3EB3-001CA4C262F8}"/>
              </a:ext>
            </a:extLst>
          </p:cNvPr>
          <p:cNvSpPr txBox="1">
            <a:spLocks/>
          </p:cNvSpPr>
          <p:nvPr/>
        </p:nvSpPr>
        <p:spPr>
          <a:xfrm>
            <a:off x="635954" y="820131"/>
            <a:ext cx="6943118" cy="103362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used in these project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6CC76C-E95D-D515-BAD8-9FF60DA97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22" y="1336943"/>
            <a:ext cx="6597445" cy="5057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Local server environment (Apache, MySQL, PHP).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Server-side scripting for backend logic.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to store and manage voter, candidate, and admin data.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Web-based tool to manage the MySQL database.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structuring the web pages (e.g., forms, buttons).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(Optional)	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 style and design the interface.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VS Code, Notepad++)                                      To write and edit PHP, SQL, and HTML code.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7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46925"/>
            <a:ext cx="6571343" cy="650654"/>
          </a:xfrm>
        </p:spPr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961910"/>
            <a:ext cx="6571344" cy="3465497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remote voters.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vote tracking and synchronization.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fraudulent activities with Aadhar verification.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election process for both voters and administrators.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BCA5-C0C6-F42B-8963-21DC87EA210C}"/>
              </a:ext>
            </a:extLst>
          </p:cNvPr>
          <p:cNvSpPr txBox="1">
            <a:spLocks/>
          </p:cNvSpPr>
          <p:nvPr/>
        </p:nvSpPr>
        <p:spPr>
          <a:xfrm>
            <a:off x="1225053" y="641455"/>
            <a:ext cx="6571343" cy="104923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77CCD-FE12-2EA1-D348-DCE40CF8B18D}"/>
              </a:ext>
            </a:extLst>
          </p:cNvPr>
          <p:cNvSpPr txBox="1">
            <a:spLocks/>
          </p:cNvSpPr>
          <p:nvPr/>
        </p:nvSpPr>
        <p:spPr>
          <a:xfrm>
            <a:off x="1132407" y="1242736"/>
            <a:ext cx="1912451" cy="595492"/>
          </a:xfrm>
          <a:prstGeom prst="rect">
            <a:avLst/>
          </a:prstGeom>
        </p:spPr>
        <p:txBody>
          <a:bodyPr/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1.Admin login:-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88B1D-93B6-4144-7BB5-12492FE7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50" t="11372" r="37526" b="41176"/>
          <a:stretch/>
        </p:blipFill>
        <p:spPr>
          <a:xfrm>
            <a:off x="867264" y="1729122"/>
            <a:ext cx="7286919" cy="430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3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C7DDB-5DFD-76C7-D7F0-7D2D45DC5D37}"/>
              </a:ext>
            </a:extLst>
          </p:cNvPr>
          <p:cNvSpPr txBox="1"/>
          <p:nvPr/>
        </p:nvSpPr>
        <p:spPr>
          <a:xfrm>
            <a:off x="909687" y="833429"/>
            <a:ext cx="73246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2.Admin dashboard:-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A87AD-357B-777E-6B6D-D4868DDD6D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32" t="12827" r="24845" b="26068"/>
          <a:stretch/>
        </p:blipFill>
        <p:spPr>
          <a:xfrm>
            <a:off x="909687" y="1387427"/>
            <a:ext cx="7324626" cy="451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4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3A761F-92AF-96F4-556C-E50049CE117C}"/>
              </a:ext>
            </a:extLst>
          </p:cNvPr>
          <p:cNvSpPr txBox="1"/>
          <p:nvPr/>
        </p:nvSpPr>
        <p:spPr>
          <a:xfrm>
            <a:off x="655162" y="848412"/>
            <a:ext cx="7833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3. Authenticate voter</a:t>
            </a:r>
            <a:r>
              <a:rPr lang="en-IN" sz="2000" dirty="0"/>
              <a:t>:-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92C29-66F6-BEBA-BBB2-CE0210FD94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69" t="30463" r="11547" b="24327"/>
          <a:stretch/>
        </p:blipFill>
        <p:spPr>
          <a:xfrm>
            <a:off x="414779" y="1449371"/>
            <a:ext cx="8295588" cy="440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40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3A3FD0-221C-8813-297A-819A9D98F1E7}"/>
              </a:ext>
            </a:extLst>
          </p:cNvPr>
          <p:cNvSpPr txBox="1"/>
          <p:nvPr/>
        </p:nvSpPr>
        <p:spPr>
          <a:xfrm>
            <a:off x="405353" y="857839"/>
            <a:ext cx="769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</a:t>
            </a:r>
            <a:r>
              <a:rPr lang="en-IN" sz="2000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2000" b="1" i="0" dirty="0">
                <a:effectLst/>
                <a:latin typeface="Arial" panose="020B0604020202020204" pitchFamily="34" charset="0"/>
              </a:rPr>
              <a:t>Voting Panel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552F3-336A-B279-EF90-A5FBC010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67" t="4836" r="13994" b="14037"/>
          <a:stretch/>
        </p:blipFill>
        <p:spPr>
          <a:xfrm>
            <a:off x="405353" y="1395166"/>
            <a:ext cx="8399282" cy="45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48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80876-0E14-629D-7A44-18B306C72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DE14-6759-7F9A-FFF5-5FC47725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4429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Introduction</a:t>
            </a:r>
          </a:p>
          <a:p>
            <a:r>
              <a:rPr lang="en-IN" dirty="0"/>
              <a:t>Key Objectives</a:t>
            </a:r>
          </a:p>
          <a:p>
            <a:r>
              <a:rPr lang="en-IN" dirty="0"/>
              <a:t>Proposed Solutions</a:t>
            </a:r>
          </a:p>
          <a:p>
            <a:r>
              <a:rPr lang="en-IN" dirty="0"/>
              <a:t>Work flow</a:t>
            </a:r>
          </a:p>
          <a:p>
            <a:r>
              <a:rPr lang="en-IN" dirty="0"/>
              <a:t>Software used</a:t>
            </a:r>
          </a:p>
          <a:p>
            <a:r>
              <a:rPr lang="en-IN" dirty="0"/>
              <a:t>Advantage</a:t>
            </a:r>
          </a:p>
          <a:p>
            <a:r>
              <a:rPr lang="en-IN" dirty="0"/>
              <a:t>Result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8622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A935D-F2E9-8FDF-9433-824500940BF5}"/>
              </a:ext>
            </a:extLst>
          </p:cNvPr>
          <p:cNvSpPr txBox="1"/>
          <p:nvPr/>
        </p:nvSpPr>
        <p:spPr>
          <a:xfrm>
            <a:off x="697584" y="886120"/>
            <a:ext cx="7626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5.Voting Confirmation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F1AA22-6A49-63DF-1A5A-491862DC78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75" t="3424" r="15516" b="31149"/>
          <a:stretch/>
        </p:blipFill>
        <p:spPr>
          <a:xfrm>
            <a:off x="320511" y="1414022"/>
            <a:ext cx="8201320" cy="437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43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8FDA9A-8278-34F8-6C0B-C1D6844DB1E4}"/>
              </a:ext>
            </a:extLst>
          </p:cNvPr>
          <p:cNvSpPr txBox="1"/>
          <p:nvPr/>
        </p:nvSpPr>
        <p:spPr>
          <a:xfrm>
            <a:off x="414780" y="952107"/>
            <a:ext cx="7739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6. Result Panel</a:t>
            </a:r>
            <a:r>
              <a:rPr lang="en-IN" sz="2000" dirty="0"/>
              <a:t>:-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9055EB-4824-D5C0-2E9A-9D22031054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8" t="8354" r="1650"/>
          <a:stretch/>
        </p:blipFill>
        <p:spPr>
          <a:xfrm>
            <a:off x="329938" y="1461155"/>
            <a:ext cx="8663233" cy="43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9344-DF33-EB10-03D8-7528BA77D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1329137"/>
            <a:ext cx="6571343" cy="1049235"/>
          </a:xfrm>
        </p:spPr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E4E2-1C8D-E601-296C-F2AA661BB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1828801"/>
            <a:ext cx="6571343" cy="4109884"/>
          </a:xfrm>
        </p:spPr>
        <p:txBody>
          <a:bodyPr>
            <a:no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Support for Multiple Elections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State: The system supports only one election at a time.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Enhancement: Implement support for multiple elections to allow the system to handle different types of elections (e.g., local, state, or national elections) at the same time. This would require a more flexible data model and election-specific configurations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Disaster Recovery and Backup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just">
              <a:lnSpc>
                <a:spcPct val="10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 State: No backup or disaster recovery plan is mentioned.</a:t>
            </a:r>
          </a:p>
          <a:p>
            <a:pPr marL="0" marR="0" indent="0" algn="just">
              <a:lnSpc>
                <a:spcPct val="100000"/>
              </a:lnSpc>
              <a:spcAft>
                <a:spcPts val="3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Enhancement: Implement regular backups of the database and create a disaster recovery plan to ensure that data is not lost in case of system failures or outages.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49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124932"/>
            <a:ext cx="6571343" cy="640822"/>
          </a:xfrm>
        </p:spPr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0" y="1894859"/>
            <a:ext cx="6677955" cy="31093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Overall, the Voting System project serves as a promising platform for electronic elections, providing a secure environment for voters to cast their votes while allowing admins to manage and monitor the process efficiently. However, for broader adoption and to handle complex, large-scale elections, it requires further enhancements in terms of security, user experience, scalability, and real-time features</a:t>
            </a:r>
            <a:r>
              <a:rPr lang="en-US" sz="1600" dirty="0"/>
              <a:t> </a:t>
            </a:r>
            <a:br>
              <a:rPr lang="en-US" sz="1600" dirty="0"/>
            </a:b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3A8D-AA85-7B89-BA55-68493AF5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1221971"/>
            <a:ext cx="6571343" cy="624079"/>
          </a:xfrm>
        </p:spPr>
        <p:txBody>
          <a:bodyPr>
            <a:normAutofit/>
          </a:bodyPr>
          <a:lstStyle/>
          <a:p>
            <a:r>
              <a:rPr lang="en-US" b="1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2BBCB-EEAC-B66D-0E07-0A6543AE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India, as the largest democracy in the world, faces challenges in ensuring secure, transparent, and accessible voting for all its citizens.</a:t>
            </a:r>
          </a:p>
          <a:p>
            <a:r>
              <a:rPr lang="en-US" dirty="0"/>
              <a:t> Many voters face logistical challenges like being away from their registered voting locations during elections. Remote voting can help address this issue. </a:t>
            </a:r>
          </a:p>
          <a:p>
            <a:r>
              <a:rPr lang="en-US" dirty="0"/>
              <a:t>Aadhaar, the unique identification system in India, can be leveraged for secure voter authentication in a remote voting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0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1237140"/>
            <a:ext cx="6571343" cy="571996"/>
          </a:xfrm>
        </p:spPr>
        <p:txBody>
          <a:bodyPr>
            <a:normAutofit fontScale="90000"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28" y="1986116"/>
            <a:ext cx="6571343" cy="350028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leverages advancements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identity verification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synchronization technologies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voters to cast their votes remotely, regardless of their physical location.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integrating Aadhar-based authentication, the system ensures that only eligible voters are allowed to vote, enhancing the security and accuracy of the process.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data synchronization ensures that votes cast from different locations are instantly updated and recorded in a centralized database, reducing the risk of fraud, duplication, and data inconsistency.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01650" y="1101725"/>
            <a:ext cx="8642350" cy="34496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voting systems: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voters to cast their vote only at their registered polling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 for those away from their home location.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accessibility for remote voters.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real-time synchronization for cross-booth voting.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 in voter identification.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45186"/>
            <a:ext cx="6571343" cy="678196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1823382"/>
            <a:ext cx="6571343" cy="3151742"/>
          </a:xfrm>
        </p:spPr>
        <p:txBody>
          <a:bodyPr>
            <a:normAutofit/>
          </a:bodyPr>
          <a:lstStyle/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secure and authenticated voting using Aadhar data.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cross-booth voting with location-based candidate mapping.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updates to ensure transparency and prevent discrepancies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the integrity of election data across multiple locations.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144595"/>
            <a:ext cx="6571343" cy="680151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07182"/>
            <a:ext cx="6571343" cy="30167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Remote Voting System Features: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Aadhar-Linked Voter Authentication: Secure verification of voters using their Aadhar details.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Cross-Booth Voting: Voters can cast votes for candidates of their home location from any booth.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Synchronization: Instant vote updates across all database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220340" y="530735"/>
            <a:ext cx="6571343" cy="499337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Voter Module (Authentication)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(Verification &amp; Monitoring)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Database (Dynamic Location-Based Panels)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Synchronization Layer (Vote Count Updates)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 through password.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Voter login via Aadhar.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verifies and assigns booth-specific candidate data.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 submission updates all systems instantly.</a:t>
            </a:r>
          </a:p>
        </p:txBody>
      </p:sp>
    </p:spTree>
    <p:extLst>
      <p:ext uri="{BB962C8B-B14F-4D97-AF65-F5344CB8AC3E}">
        <p14:creationId xmlns:p14="http://schemas.microsoft.com/office/powerpoint/2010/main" val="2649391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098088"/>
            <a:ext cx="6571343" cy="587134"/>
          </a:xfrm>
        </p:spPr>
        <p:txBody>
          <a:bodyPr>
            <a:norm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:-</a:t>
            </a: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Voter provides Aadhar-linked Voter ID.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verifies voter data in real-time.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Voter’s registered home booth and location are identified.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opens the corresponding candidate panel for voting.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287</TotalTime>
  <Words>999</Words>
  <Application>Microsoft Office PowerPoint</Application>
  <PresentationFormat>On-screen Show (4:3)</PresentationFormat>
  <Paragraphs>130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Gill Sans MT</vt:lpstr>
      <vt:lpstr>Times New Roman</vt:lpstr>
      <vt:lpstr>Wingdings</vt:lpstr>
      <vt:lpstr>Gallery</vt:lpstr>
      <vt:lpstr>PowerPoint Presentation</vt:lpstr>
      <vt:lpstr>Content</vt:lpstr>
      <vt:lpstr>Problem Statement:</vt:lpstr>
      <vt:lpstr>Introduction</vt:lpstr>
      <vt:lpstr>PowerPoint Presentation</vt:lpstr>
      <vt:lpstr>Key Objectives</vt:lpstr>
      <vt:lpstr>Proposed Solution</vt:lpstr>
      <vt:lpstr>PowerPoint Presentation</vt:lpstr>
      <vt:lpstr>Authentication Process</vt:lpstr>
      <vt:lpstr>Cross Booth Voting Workflow</vt:lpstr>
      <vt:lpstr>Real-Time Data Synchronization</vt:lpstr>
      <vt:lpstr>Security Features</vt:lpstr>
      <vt:lpstr>User Interfaces</vt:lpstr>
      <vt:lpstr>PowerPoint Presentation</vt:lpstr>
      <vt:lpstr>Advantages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tilak s</cp:lastModifiedBy>
  <cp:revision>19</cp:revision>
  <dcterms:created xsi:type="dcterms:W3CDTF">2013-01-27T09:14:16Z</dcterms:created>
  <dcterms:modified xsi:type="dcterms:W3CDTF">2024-12-19T04:23:20Z</dcterms:modified>
  <cp:category/>
</cp:coreProperties>
</file>