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7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746"/>
    <p:restoredTop sz="94720"/>
  </p:normalViewPr>
  <p:slideViewPr>
    <p:cSldViewPr snapToGrid="0">
      <p:cViewPr varScale="1">
        <p:scale>
          <a:sx n="215" d="100"/>
          <a:sy n="215" d="100"/>
        </p:scale>
        <p:origin x="101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CFE9E9-9356-BA42-9BC8-799E0C43E289}" type="datetimeFigureOut">
              <a:rPr lang="en-US" smtClean="0"/>
              <a:t>6/23/24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E99D7A-A3BD-9B48-9480-57F25E013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309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99D7A-A3BD-9B48-9480-57F25E01355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2965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99D7A-A3BD-9B48-9480-57F25E01355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3667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99D7A-A3BD-9B48-9480-57F25E01355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6599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6847D-1CF6-46BA-B46B-48BED0604A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 cap="all" spc="1500" baseline="0">
                <a:latin typeface="+mj-lt"/>
                <a:ea typeface="Source Sans Pro SemiBold" panose="020B0603030403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B4F5A5-C931-4A4C-B6B1-EF4C95965B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cap="all" spc="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E4AEC-B6E4-439C-B716-EBE3D4D1D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0F569-AC90-44EB-9EF4-4E5C2F5D823C}" type="datetime1">
              <a:rPr lang="en-US" smtClean="0"/>
              <a:t>6/23/24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8BC18-102E-45BF-8FEA-801E9C59D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8BF5F-B1F8-461F-9B3D-7D50D0242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D6BF779-0B8C-4CC2-9268-9506AD0C5331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364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3A871-D377-4EC0-9ACF-86842F01E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D53202-92A9-45A3-B812-777DB9578B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7196FB0C-3A9D-4892-90C9-21F3459AAD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6938C96-CF0F-4B69-A695-913F11BFC6F0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CA7E6BB-6B60-4BF5-9D3E-A3FE782EF5B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F693EDA-57B3-4AEB-863B-B198C2A5A8E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3A04A96-045F-4B6E-AEEE-11A2FA01B4F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FB357DC-5AD3-44F4-879B-5AD6B18AC36F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2CA47F-83AD-4BE3-AC2F-6C17883F7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7D41-E8B7-4A0B-B861-3EC4AE88917D}" type="datetime1">
              <a:rPr lang="en-US" smtClean="0"/>
              <a:t>6/23/24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18A72-3200-4597-A9C5-0D9ECFF3E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0055A-71D4-49B4-8A8F-19AFDB84E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B0E5D27-C447-432F-982D-B60FDD6F34A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501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C59DBB-9256-464D-8A6A-8BDA71541D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25E310-E6CB-4838-8E9B-B288DA5527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BCF412A8-E798-47AD-ABD9-98D76A55D30B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E70160C5-475D-401A-AEE2-2C04E99A1518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7CC7CE9-9C7F-49C2-8609-47BF523390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26FD5F1-978C-45AF-9086-D5DBE1F01681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873AB1C-723A-4FB4-9B23-65BAF507483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1DE5510-5094-4FA4-96E5-AD4841D1C38A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E2202-679F-48B0-B2DD-F6F547112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34823-0B19-4B4E-A643-7A3B0A3D24D6}" type="datetime1">
              <a:rPr lang="en-US" smtClean="0"/>
              <a:t>6/23/24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BC83D-E4C0-49E1-ADA1-1AF403984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F211E-B2EA-4CDC-9E84-B68983949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FE2F5FD-5D31-4C1D-82F8-93624C7B0A3C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928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88500-1605-41EA-A15F-9B79DF7E4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14AC8-25A5-4D7F-BF23-CB20AA2EC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8997F1B7-1EE7-4EA5-A5A4-866F9A810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5E13483-2FB6-4753-8402-06FDC3498E0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88F0DF22-F640-4002-B783-DF1C6A9473F6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C2787B8-7984-4332-B611-D3D3DE898FE0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AF3646C-B3D7-4F57-8FD2-CD93CEB39214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65FA7DA-93A0-43A4-834C-0F1BB9806A8C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95D22-0146-4DE2-9E78-4C00333D4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D79EF-17C8-45D8-9866-DAF5723FC604}" type="datetime1">
              <a:rPr lang="en-US" smtClean="0"/>
              <a:t>6/23/24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9717A-A1FE-485D-AFFF-2C7026C71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DB88B-64CF-4100-8F07-D191DD79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04332FF-8349-42A5-B5C8-5EE3825CE25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355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BFE6C-EBF1-47DE-8468-E7125172B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104992-D139-48DC-BCCE-D71EA23CA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A8C5E768-0E62-4DE7-A0AF-93121DA843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402845F-9E8A-41E1-B051-1AAA46C997A2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A45C410-5FD0-4339-A3BC-A865DE4190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7B0B703-8BA8-483C-A433-C44C809687DE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CCFA03D-B879-419B-88B9-F4F3645C8AF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6B0260A-6B2D-4F54-8614-60BC3103E166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AB8F6-0796-47E9-B1D4-760B7CCFC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C2ADC-3680-4013-A757-E4663495DB98}" type="datetime1">
              <a:rPr lang="en-US" smtClean="0"/>
              <a:t>6/23/24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86FC0-7327-44D9-B689-0AE73FD25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9D265-BFBA-4C93-9B1A-B9483AE6B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64F5FEB-DE92-47DA-8C46-DC088E8960A4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419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637BE-B22F-40EE-94F0-04549BC56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71582-4BAF-4211-AD4A-476ED6EB11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9DCF6B-C800-4345-BAE9-EE9FA65903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E6190A1E-5381-43C4-B058-7758339984D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7E35469-0BEA-4E5E-955F-1AA300A62DE5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8F650BE-565E-4A52-8143-7A87700FC5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86A3F89-AA2A-44E5-915E-C47A069EB68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C57F514-AB27-4489-8D3C-01DD1025DDAD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141169F-1C39-4D04-AF32-D0D14D004B05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087465-759F-4895-8FC6-DD464FB91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1BA94-5DCA-4F19-960F-0FB2BD5EE85A}" type="datetime1">
              <a:rPr lang="en-US" smtClean="0"/>
              <a:t>6/23/24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F1AA18-D8A5-44D9-881C-522258ED5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1BA574-A76A-4F4C-8CBD-768278B66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793E083-ADC4-4391-83DD-781529A6611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81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1B666-D6BE-4FA8-9CF1-F15FD58B0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E4B4A-DE64-4563-83CD-C40B1D681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A0314-0202-4E6D-8352-C28376A9C0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B56083-87B4-4603-B6FF-A9EB68E3E6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3708CF-F028-4917-A9CB-59BF5248A2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10" name="Graphic 185">
            <a:extLst>
              <a:ext uri="{FF2B5EF4-FFF2-40B4-BE49-F238E27FC236}">
                <a16:creationId xmlns:a16="http://schemas.microsoft.com/office/drawing/2014/main" id="{81B934BF-E239-47E1-93E9-EA3182162D21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3BBF177-5044-426A-93ED-64BDC84BF184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4270648-77F5-4D28-B691-DA57AA28FD73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086B770-2F70-4B7B-9525-286BBD63AD7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7DDC14D-7AE3-41CD-ADFC-A3601D4F9DF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2181834-8401-4B66-85EE-1CBF57807DA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33C091-3B62-4087-9A97-63BBE28CF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D947-38D9-44AC-8B89-E79758333B77}" type="datetime1">
              <a:rPr lang="en-US" smtClean="0"/>
              <a:t>6/23/24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0710C3-2723-4847-BCAF-96D9FAE50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618B2C-95AC-4438-97FD-07ACF297B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6B0F5A7-6E8A-4BCD-8F1F-233ECD21B26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144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9CF7F-748D-4598-983E-96A2BE269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grpSp>
        <p:nvGrpSpPr>
          <p:cNvPr id="6" name="Graphic 185">
            <a:extLst>
              <a:ext uri="{FF2B5EF4-FFF2-40B4-BE49-F238E27FC236}">
                <a16:creationId xmlns:a16="http://schemas.microsoft.com/office/drawing/2014/main" id="{DFD4D3BE-80D4-4E69-9C76-F0D8517DF690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A0B6E97F-00E1-4372-8978-8BCBDC9026E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C7651B7-7A30-4AFA-A4D7-0B0C5D2DDA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D2FC5CA-556B-4409-B084-34753A1F04E6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E63FB41-EE1F-4889-9096-3A38936330D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DD19F3B-7B3E-4861-8FDA-D0116C96C16E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0A2C46-C908-4010-AAE2-9FA41B145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1E23F-BD3C-4F23-B116-2B758120C8AC}" type="datetime1">
              <a:rPr lang="en-US" smtClean="0"/>
              <a:t>6/23/24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CF5279-7D37-4D98-9A70-987C84F62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96FAD0-59EF-49AA-BBC6-A0EC184DD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76EB399-18D2-46D5-8757-35FCFF8EA80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303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aphic 185">
            <a:extLst>
              <a:ext uri="{FF2B5EF4-FFF2-40B4-BE49-F238E27FC236}">
                <a16:creationId xmlns:a16="http://schemas.microsoft.com/office/drawing/2014/main" id="{773CCE17-EE0F-40E0-B7AE-CF7677B64709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B0AC6C4E-6EA5-454A-AB84-8B94D8B585EC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4329338-925B-4677-BA6E-4357D37DB54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34C0A08-043F-4818-BA1D-BCC9F811A87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CB185DD-ED0D-4633-8098-95C4A6F177C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AD50526-B611-40B6-BB45-AE82F0EF5992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08C302-4224-4668-8CAC-3267172A0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CFAA9-6D59-4D98-869E-ACBDB83B2CA4}" type="datetime1">
              <a:rPr lang="en-US" smtClean="0"/>
              <a:t>6/23/24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C8FC22-AEB6-4BAF-BF93-41A2C757C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2CA88A-5462-4F17-AFA0-52721ADDB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0CCC791-94D7-4BB8-9EDF-423CEA1F6215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234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6AC37-C5B5-462A-BE4A-E55CEBF2A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B007F-32A8-4688-BBEF-4FCB99DF5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F2E2EB-BF8A-44A4-8AE0-BD6C31B1D9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FC9E188F-54C8-4547-9F8C-525712AD7DB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99C4538-3939-47A9-A590-09FF21960653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541CA75-5D05-4996-A26D-CE0C909CD5F7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6305856-26BC-4BCC-BEF3-5E9CED94177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C69651C-AC37-4CD2-8367-19297D7E2389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3E9031B-BA8D-4D9D-9BB3-A16F7A80F85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9840A2-CF60-4C47-B955-E65BC451F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10804-27E3-430A-BB42-B831260DE39A}" type="datetime1">
              <a:rPr lang="en-US" smtClean="0"/>
              <a:t>6/23/24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79DC6E-CC55-47AB-A405-5FB7EE2D1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5D5E7D-EBA7-4DB0-8C78-7EB8A85FA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5B051DE-636E-4B3C-9886-2055CE23E49A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498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1D355-3146-41D1-B7DC-20B8ACE39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D4AAFB-E8F8-4FD1-8C6A-ED2C3FAD50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051AF1-B16F-43B9-95CC-C17B570DEC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C8B77273-9FF7-4B93-8385-AD09A5F86AE5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117A673-3729-4EAD-9E8C-52BEBF74B857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E8DB752-94CD-4A94-BDE3-DD285EB89F3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2F8DDFC-E5CA-4F36-B2BE-BCE49D4F6C9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BB589AE-2F9C-4C83-8DC7-1205CB03752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AC9A2DE-3C9E-4CD0-8C7A-CC5F9F9942E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8C8714-2467-4715-934E-6787C84F7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22DE3-3D1A-4D53-B9A6-6C7463B8C992}" type="datetime1">
              <a:rPr lang="en-US" smtClean="0"/>
              <a:t>6/23/24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6F13D6-03EC-4D31-8BB1-9FFDE3633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65D4DD-A2A4-4DF6-9527-E5F12FEB9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D202F3A-9FDE-4E11-B865-FBAEC415F88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998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33F5C3-CD4B-4472-B59A-49D460CB1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72236B-AB2C-4D6F-AE15-700992DA9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0F509-07BE-4446-8772-F44E09936B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5ECD8B30-1B71-45A1-8314-D59C86F581E1}" type="datetime1">
              <a:rPr lang="en-US" smtClean="0"/>
              <a:pPr/>
              <a:t>6/23/24</a:t>
            </a:fld>
            <a:endParaRPr lang="en-US" b="1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B927E-3833-4F85-99B5-56B5F1E540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r>
              <a:rPr lang="en-US" dirty="0"/>
              <a:t>Sample Footer Text</a:t>
            </a:r>
            <a:endParaRPr lang="en-US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8CB64-4E98-43DE-B543-7BE5B329DB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F3450C42-9A0B-4425-92C2-70FCF7C45734}" type="slidenum">
              <a:rPr lang="en-US" smtClean="0"/>
              <a:pPr/>
              <a:t>‹#›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32362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6" r:id="rId6"/>
    <p:sldLayoutId id="2147483691" r:id="rId7"/>
    <p:sldLayoutId id="2147483692" r:id="rId8"/>
    <p:sldLayoutId id="2147483693" r:id="rId9"/>
    <p:sldLayoutId id="2147483695" r:id="rId10"/>
    <p:sldLayoutId id="2147483694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2" name="Rectangle 61">
            <a:extLst>
              <a:ext uri="{FF2B5EF4-FFF2-40B4-BE49-F238E27FC236}">
                <a16:creationId xmlns:a16="http://schemas.microsoft.com/office/drawing/2014/main" id="{8B646C36-EEEC-4D52-8E8E-206F4CD8A3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Apples on a weighing scale">
            <a:extLst>
              <a:ext uri="{FF2B5EF4-FFF2-40B4-BE49-F238E27FC236}">
                <a16:creationId xmlns:a16="http://schemas.microsoft.com/office/drawing/2014/main" id="{3308E610-B240-FA41-D133-67507E829C3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865" b="7865"/>
          <a:stretch/>
        </p:blipFill>
        <p:spPr>
          <a:xfrm>
            <a:off x="-1" y="-1"/>
            <a:ext cx="12192000" cy="6858000"/>
          </a:xfrm>
          <a:prstGeom prst="rect">
            <a:avLst/>
          </a:prstGeom>
          <a:ln w="28575">
            <a:noFill/>
          </a:ln>
        </p:spPr>
      </p:pic>
      <p:grpSp>
        <p:nvGrpSpPr>
          <p:cNvPr id="64" name="Group 63">
            <a:extLst>
              <a:ext uri="{FF2B5EF4-FFF2-40B4-BE49-F238E27FC236}">
                <a16:creationId xmlns:a16="http://schemas.microsoft.com/office/drawing/2014/main" id="{308C40F4-6A24-4867-B726-B552DB0807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977495" y="526800"/>
            <a:ext cx="4860256" cy="5696169"/>
            <a:chOff x="1481312" y="743744"/>
            <a:chExt cx="4860256" cy="4589316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954BF10E-4559-4F28-91B0-3D0C2C486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81312" y="743744"/>
              <a:ext cx="4860256" cy="4589316"/>
            </a:xfrm>
            <a:prstGeom prst="rect">
              <a:avLst/>
            </a:prstGeom>
            <a:solidFill>
              <a:srgbClr val="FFFFF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accent1"/>
                </a:solidFill>
              </a:endParaRP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DB0B5A20-FCFE-4AED-B5A3-91D3DE935C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81312" y="743744"/>
              <a:ext cx="4860256" cy="4589316"/>
            </a:xfrm>
            <a:prstGeom prst="rect">
              <a:avLst/>
            </a:pr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 useBgFill="1">
        <p:nvSpPr>
          <p:cNvPr id="68" name="Rectangle 67">
            <a:extLst>
              <a:ext uri="{FF2B5EF4-FFF2-40B4-BE49-F238E27FC236}">
                <a16:creationId xmlns:a16="http://schemas.microsoft.com/office/drawing/2014/main" id="{D6CA2F4C-8E9E-4BCD-B6E8-A68A311CA6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75912" y="431421"/>
            <a:ext cx="4860256" cy="5696169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itle 22">
            <a:extLst>
              <a:ext uri="{FF2B5EF4-FFF2-40B4-BE49-F238E27FC236}">
                <a16:creationId xmlns:a16="http://schemas.microsoft.com/office/drawing/2014/main" id="{1F158BD6-1939-1B4A-D4E2-67FD9DFC63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88064" y="1235676"/>
            <a:ext cx="4552000" cy="2446638"/>
          </a:xfrm>
        </p:spPr>
        <p:txBody>
          <a:bodyPr anchor="b">
            <a:noAutofit/>
          </a:bodyPr>
          <a:lstStyle/>
          <a:p>
            <a:r>
              <a:rPr lang="en-US" sz="5400" i="1" spc="-300" dirty="0">
                <a:solidFill>
                  <a:srgbClr val="0070C0"/>
                </a:solidFill>
                <a:cs typeface="Arial" panose="020B0604020202020204" pitchFamily="34" charset="0"/>
              </a:rPr>
              <a:t>2market </a:t>
            </a:r>
            <a:r>
              <a:rPr lang="en-US" sz="5400" dirty="0">
                <a:solidFill>
                  <a:srgbClr val="0070C0"/>
                </a:solidFill>
                <a:cs typeface="Arial" panose="020B0604020202020204" pitchFamily="34" charset="0"/>
              </a:rPr>
              <a:t> </a:t>
            </a:r>
            <a:br>
              <a:rPr lang="en-US" sz="4400" dirty="0">
                <a:cs typeface="Arial" panose="020B0604020202020204" pitchFamily="34" charset="0"/>
              </a:rPr>
            </a:br>
            <a:r>
              <a:rPr lang="en-US" sz="4000" cap="none" spc="0" dirty="0">
                <a:cs typeface="Arial" panose="020B0604020202020204" pitchFamily="34" charset="0"/>
              </a:rPr>
              <a:t>Customer Purchase Behavior Analysis </a:t>
            </a:r>
            <a:endParaRPr lang="en-US" sz="4000" spc="0" dirty="0"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10158B-2DAC-AC72-8140-11AB762D6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88064" y="4518292"/>
            <a:ext cx="4429556" cy="1288482"/>
          </a:xfrm>
        </p:spPr>
        <p:txBody>
          <a:bodyPr>
            <a:normAutofit/>
          </a:bodyPr>
          <a:lstStyle/>
          <a:p>
            <a:endParaRPr lang="en-US" sz="2000" dirty="0"/>
          </a:p>
          <a:p>
            <a:r>
              <a:rPr lang="en-US" sz="2000" dirty="0"/>
              <a:t>-Tilani Wijamunige - </a:t>
            </a:r>
          </a:p>
          <a:p>
            <a:r>
              <a:rPr lang="en-US" sz="1800" cap="none" dirty="0"/>
              <a:t>Data Analyst </a:t>
            </a:r>
          </a:p>
        </p:txBody>
      </p:sp>
    </p:spTree>
    <p:extLst>
      <p:ext uri="{BB962C8B-B14F-4D97-AF65-F5344CB8AC3E}">
        <p14:creationId xmlns:p14="http://schemas.microsoft.com/office/powerpoint/2010/main" val="3476322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5" name="Rectangle 194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7" name="Freeform: Shape 196">
            <a:extLst>
              <a:ext uri="{FF2B5EF4-FFF2-40B4-BE49-F238E27FC236}">
                <a16:creationId xmlns:a16="http://schemas.microsoft.com/office/drawing/2014/main" id="{F98F79A4-A6C7-4101-B1E9-27E05CB7CF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2"/>
            <a:ext cx="2232251" cy="2361890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99" name="Freeform: Shape 198">
            <a:extLst>
              <a:ext uri="{FF2B5EF4-FFF2-40B4-BE49-F238E27FC236}">
                <a16:creationId xmlns:a16="http://schemas.microsoft.com/office/drawing/2014/main" id="{79AFCB35-9C04-4524-A0B1-57FF6865D0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92656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01" name="Freeform: Shape 200">
            <a:extLst>
              <a:ext uri="{FF2B5EF4-FFF2-40B4-BE49-F238E27FC236}">
                <a16:creationId xmlns:a16="http://schemas.microsoft.com/office/drawing/2014/main" id="{D11AD2AD-0BA0-4DD3-8EEA-84686A0E71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2391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6F27C9-DDA8-6376-983F-CFCDCD1B31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8500" y="2125737"/>
            <a:ext cx="5637375" cy="40444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 algn="ctr">
              <a:buNone/>
            </a:pPr>
            <a:r>
              <a:rPr lang="en-US" sz="4000" b="1" dirty="0">
                <a:latin typeface="+mj-lt"/>
              </a:rPr>
              <a:t>Thank you </a:t>
            </a:r>
          </a:p>
          <a:p>
            <a:pPr marL="0" indent="0" algn="ctr">
              <a:buNone/>
            </a:pPr>
            <a:r>
              <a:rPr lang="en-US" sz="4000" b="1" i="1" dirty="0">
                <a:latin typeface="+mj-lt"/>
              </a:rPr>
              <a:t>2MARKET</a:t>
            </a:r>
          </a:p>
          <a:p>
            <a:pPr marL="0" indent="0" algn="ctr">
              <a:buNone/>
            </a:pPr>
            <a:r>
              <a:rPr lang="en-US" sz="4000" b="1" dirty="0">
                <a:latin typeface="+mj-lt"/>
              </a:rPr>
              <a:t>Marketing Team</a:t>
            </a:r>
            <a:r>
              <a:rPr lang="en-US" sz="4000" dirty="0">
                <a:latin typeface="+mj-lt"/>
              </a:rPr>
              <a:t>!</a:t>
            </a:r>
          </a:p>
        </p:txBody>
      </p:sp>
      <p:sp>
        <p:nvSpPr>
          <p:cNvPr id="203" name="Freeform: Shape 202">
            <a:extLst>
              <a:ext uri="{FF2B5EF4-FFF2-40B4-BE49-F238E27FC236}">
                <a16:creationId xmlns:a16="http://schemas.microsoft.com/office/drawing/2014/main" id="{83C8019B-3985-409B-9B87-494B974EE9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2"/>
            <a:ext cx="2232251" cy="2361890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05" name="Freeform: Shape 204">
            <a:extLst>
              <a:ext uri="{FF2B5EF4-FFF2-40B4-BE49-F238E27FC236}">
                <a16:creationId xmlns:a16="http://schemas.microsoft.com/office/drawing/2014/main" id="{9E5C5460-229E-46C8-A712-CC3179854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59419" y="3564607"/>
            <a:ext cx="3432581" cy="3293393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7" name="Freeform: Shape 206">
            <a:extLst>
              <a:ext uri="{FF2B5EF4-FFF2-40B4-BE49-F238E27FC236}">
                <a16:creationId xmlns:a16="http://schemas.microsoft.com/office/drawing/2014/main" id="{B85A4DB3-61AA-49A1-85A9-B3397CD519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59419" y="3564607"/>
            <a:ext cx="3432581" cy="3293393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5" name="Picture 4" descr="One in a crowd">
            <a:extLst>
              <a:ext uri="{FF2B5EF4-FFF2-40B4-BE49-F238E27FC236}">
                <a16:creationId xmlns:a16="http://schemas.microsoft.com/office/drawing/2014/main" id="{7988776C-D508-4FA0-25B1-7B0A803248C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6007" r="8992" b="-1"/>
          <a:stretch/>
        </p:blipFill>
        <p:spPr>
          <a:xfrm>
            <a:off x="7020480" y="871280"/>
            <a:ext cx="4415738" cy="4415738"/>
          </a:xfrm>
          <a:custGeom>
            <a:avLst/>
            <a:gdLst/>
            <a:ahLst/>
            <a:cxnLst/>
            <a:rect l="l" t="t" r="r" b="b"/>
            <a:pathLst>
              <a:path w="2452978" h="2452978">
                <a:moveTo>
                  <a:pt x="1226489" y="0"/>
                </a:moveTo>
                <a:cubicBezTo>
                  <a:pt x="1903860" y="0"/>
                  <a:pt x="2452978" y="549118"/>
                  <a:pt x="2452978" y="1226489"/>
                </a:cubicBezTo>
                <a:cubicBezTo>
                  <a:pt x="2452978" y="1903860"/>
                  <a:pt x="1903860" y="2452978"/>
                  <a:pt x="1226489" y="2452978"/>
                </a:cubicBezTo>
                <a:cubicBezTo>
                  <a:pt x="549118" y="2452978"/>
                  <a:pt x="0" y="1903860"/>
                  <a:pt x="0" y="1226489"/>
                </a:cubicBezTo>
                <a:cubicBezTo>
                  <a:pt x="0" y="549118"/>
                  <a:pt x="549118" y="0"/>
                  <a:pt x="1226489" y="0"/>
                </a:cubicBezTo>
                <a:close/>
              </a:path>
            </a:pathLst>
          </a:custGeom>
        </p:spPr>
      </p:pic>
      <p:grpSp>
        <p:nvGrpSpPr>
          <p:cNvPr id="209" name="Graphic 185">
            <a:extLst>
              <a:ext uri="{FF2B5EF4-FFF2-40B4-BE49-F238E27FC236}">
                <a16:creationId xmlns:a16="http://schemas.microsoft.com/office/drawing/2014/main" id="{0C156BF8-7FF7-440F-BE2B-417DFFE8BF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210" name="Freeform: Shape 209">
              <a:extLst>
                <a:ext uri="{FF2B5EF4-FFF2-40B4-BE49-F238E27FC236}">
                  <a16:creationId xmlns:a16="http://schemas.microsoft.com/office/drawing/2014/main" id="{B7067280-C3E7-4DF6-A345-B9FEF6EF8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A78365A8-666B-4417-9D3C-554E6E6B2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E71CAAFA-0A31-4308-AB9F-B1C84ABDF9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3" name="Freeform: Shape 212">
              <a:extLst>
                <a:ext uri="{FF2B5EF4-FFF2-40B4-BE49-F238E27FC236}">
                  <a16:creationId xmlns:a16="http://schemas.microsoft.com/office/drawing/2014/main" id="{96AB1D25-144D-4BB4-A45C-60B8A094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4" name="Freeform: Shape 213">
              <a:extLst>
                <a:ext uri="{FF2B5EF4-FFF2-40B4-BE49-F238E27FC236}">
                  <a16:creationId xmlns:a16="http://schemas.microsoft.com/office/drawing/2014/main" id="{069F0FB4-779A-48FC-AC33-784F177C92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7" name="Video 6">
            <a:extLst>
              <a:ext uri="{FF2B5EF4-FFF2-40B4-BE49-F238E27FC236}">
                <a16:creationId xmlns:a16="http://schemas.microsoft.com/office/drawing/2014/main" id="{2489FF9B-AABE-C206-A915-0DEB2D472E03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  <p:ext uri="{42D2F446-02D8-4167-A562-619A0277C38B}">
                <p15:isNarration xmlns:p15="http://schemas.microsoft.com/office/powerpoint/2012/main" val="1"/>
              </p:ext>
            </p:extLst>
          </p:nvPr>
        </p:nvPicPr>
        <p:blipFill>
          <a:blip r:embed="rId5"/>
          <a:srcRect l="21875" r="21875"/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40846405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391"/>
    </mc:Choice>
    <mc:Fallback>
      <p:transition spd="slow" advTm="339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5B05B-D822-4E49-F7E8-2AFC68C3B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sz="3600" b="1" i="1" dirty="0">
                <a:solidFill>
                  <a:srgbClr val="002060"/>
                </a:solidFill>
              </a:rPr>
            </a:br>
            <a:r>
              <a:rPr lang="en-US" sz="4900" b="1" i="1" dirty="0">
                <a:solidFill>
                  <a:srgbClr val="0070C0"/>
                </a:solidFill>
              </a:rPr>
              <a:t>2MARKET</a:t>
            </a:r>
            <a:r>
              <a:rPr lang="en-US" sz="4900" b="1" i="1" dirty="0">
                <a:solidFill>
                  <a:srgbClr val="002060"/>
                </a:solidFill>
              </a:rPr>
              <a:t> </a:t>
            </a:r>
            <a:r>
              <a:rPr lang="en-US" sz="4900" b="1" dirty="0">
                <a:solidFill>
                  <a:srgbClr val="002060"/>
                </a:solidFill>
              </a:rPr>
              <a:t>Data insights </a:t>
            </a:r>
            <a:br>
              <a:rPr lang="en-US" dirty="0">
                <a:solidFill>
                  <a:schemeClr val="bg2"/>
                </a:solidFill>
              </a:rPr>
            </a:b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B1439B-32B4-1EE2-0B2B-4BA3CE227A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1729"/>
            <a:ext cx="10515600" cy="43852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Target audience  &gt;&gt;  Global Marketing team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Questions explored by the analysis  :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342900" marR="28575" lvl="0" indent="-342900">
              <a:lnSpc>
                <a:spcPct val="160000"/>
              </a:lnSpc>
              <a:spcBef>
                <a:spcPts val="225"/>
              </a:spcBef>
              <a:spcAft>
                <a:spcPts val="225"/>
              </a:spcAft>
              <a:buFont typeface="+mj-lt"/>
              <a:buAutoNum type="arabicParenR"/>
            </a:pPr>
            <a:r>
              <a:rPr lang="en-GB" sz="24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How do socio-demographic factors influence customer purchase behaviour?</a:t>
            </a:r>
            <a:endParaRPr lang="en-GB" sz="2400" dirty="0">
              <a:effectLst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marR="28575" lvl="0" indent="-342900">
              <a:lnSpc>
                <a:spcPct val="160000"/>
              </a:lnSpc>
              <a:spcBef>
                <a:spcPts val="225"/>
              </a:spcBef>
              <a:spcAft>
                <a:spcPts val="225"/>
              </a:spcAft>
              <a:buFont typeface="+mj-lt"/>
              <a:buAutoNum type="arabicParenR"/>
            </a:pPr>
            <a:r>
              <a:rPr lang="en-GB" sz="24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What are the best-selling products and how do they vary by region?</a:t>
            </a:r>
            <a:endParaRPr lang="en-GB" sz="2400" dirty="0">
              <a:effectLst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marR="28575" lvl="0" indent="-342900">
              <a:lnSpc>
                <a:spcPct val="160000"/>
              </a:lnSpc>
              <a:spcBef>
                <a:spcPts val="225"/>
              </a:spcBef>
              <a:spcAft>
                <a:spcPts val="225"/>
              </a:spcAft>
              <a:buFont typeface="+mj-lt"/>
              <a:buAutoNum type="arabicParenR"/>
            </a:pPr>
            <a:r>
              <a:rPr lang="en-GB" sz="24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Which marketing channels are the most popular?</a:t>
            </a:r>
            <a:endParaRPr lang="en-GB" sz="2400" dirty="0">
              <a:effectLst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3180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F98F79A4-A6C7-4101-B1E9-27E05CB7CF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2"/>
            <a:ext cx="2232251" cy="2361890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29A861-D633-7AC7-734F-D0CA9B250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2252" y="633046"/>
            <a:ext cx="4463623" cy="1314996"/>
          </a:xfrm>
        </p:spPr>
        <p:txBody>
          <a:bodyPr anchor="b">
            <a:normAutofit/>
          </a:bodyPr>
          <a:lstStyle/>
          <a:p>
            <a:r>
              <a:rPr lang="en-US" b="1" dirty="0"/>
              <a:t>Analytical Approach 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79AFCB35-9C04-4524-A0B1-57FF6865D0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92656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D11AD2AD-0BA0-4DD3-8EEA-84686A0E71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2391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3DCFAA-54C0-0E6F-CB03-20A67D774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621" y="2523848"/>
            <a:ext cx="6065254" cy="34132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Data source : </a:t>
            </a:r>
          </a:p>
          <a:p>
            <a:pPr marL="457200" lvl="1" indent="0">
              <a:buNone/>
            </a:pPr>
            <a:r>
              <a:rPr lang="en-US" dirty="0"/>
              <a:t>1) Marketing data (2261 customers data) </a:t>
            </a:r>
          </a:p>
          <a:p>
            <a:pPr marL="457200" lvl="1" indent="0">
              <a:buNone/>
            </a:pPr>
            <a:r>
              <a:rPr lang="en-US" dirty="0"/>
              <a:t>2) Ad data </a:t>
            </a:r>
          </a:p>
          <a:p>
            <a:endParaRPr lang="en-US" sz="2400" dirty="0"/>
          </a:p>
          <a:p>
            <a:r>
              <a:rPr lang="en-US" sz="2400" dirty="0"/>
              <a:t>Data cleaning, analysing and presentation :</a:t>
            </a:r>
          </a:p>
          <a:p>
            <a:pPr marL="457200" lvl="1" indent="0">
              <a:buNone/>
            </a:pPr>
            <a:r>
              <a:rPr lang="en-US" dirty="0"/>
              <a:t>1) Excel</a:t>
            </a:r>
          </a:p>
          <a:p>
            <a:pPr marL="457200" lvl="1" indent="0">
              <a:buNone/>
            </a:pPr>
            <a:r>
              <a:rPr lang="en-US" dirty="0"/>
              <a:t>2) PostgreSQL</a:t>
            </a:r>
          </a:p>
          <a:p>
            <a:pPr marL="457200" lvl="1" indent="0">
              <a:buNone/>
            </a:pPr>
            <a:r>
              <a:rPr lang="en-US" dirty="0"/>
              <a:t>3) Tableau</a:t>
            </a:r>
          </a:p>
          <a:p>
            <a:endParaRPr lang="en-US" sz="1700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83C8019B-3985-409B-9B87-494B974EE9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2"/>
            <a:ext cx="2232251" cy="2361890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9E5C5460-229E-46C8-A712-CC3179854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59419" y="3564607"/>
            <a:ext cx="3432581" cy="3293393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B85A4DB3-61AA-49A1-85A9-B3397CD519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59419" y="3564607"/>
            <a:ext cx="3432581" cy="3293393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5" name="Picture 4" descr="Graph">
            <a:extLst>
              <a:ext uri="{FF2B5EF4-FFF2-40B4-BE49-F238E27FC236}">
                <a16:creationId xmlns:a16="http://schemas.microsoft.com/office/drawing/2014/main" id="{2C56A990-E770-7BFA-40F1-DF142F4712C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117" r="24383"/>
          <a:stretch/>
        </p:blipFill>
        <p:spPr>
          <a:xfrm>
            <a:off x="7020480" y="871280"/>
            <a:ext cx="4415738" cy="4415738"/>
          </a:xfrm>
          <a:custGeom>
            <a:avLst/>
            <a:gdLst/>
            <a:ahLst/>
            <a:cxnLst/>
            <a:rect l="l" t="t" r="r" b="b"/>
            <a:pathLst>
              <a:path w="2452978" h="2452978">
                <a:moveTo>
                  <a:pt x="1226489" y="0"/>
                </a:moveTo>
                <a:cubicBezTo>
                  <a:pt x="1903860" y="0"/>
                  <a:pt x="2452978" y="549118"/>
                  <a:pt x="2452978" y="1226489"/>
                </a:cubicBezTo>
                <a:cubicBezTo>
                  <a:pt x="2452978" y="1903860"/>
                  <a:pt x="1903860" y="2452978"/>
                  <a:pt x="1226489" y="2452978"/>
                </a:cubicBezTo>
                <a:cubicBezTo>
                  <a:pt x="549118" y="2452978"/>
                  <a:pt x="0" y="1903860"/>
                  <a:pt x="0" y="1226489"/>
                </a:cubicBezTo>
                <a:cubicBezTo>
                  <a:pt x="0" y="549118"/>
                  <a:pt x="549118" y="0"/>
                  <a:pt x="1226489" y="0"/>
                </a:cubicBezTo>
                <a:close/>
              </a:path>
            </a:pathLst>
          </a:custGeom>
        </p:spPr>
      </p:pic>
      <p:grpSp>
        <p:nvGrpSpPr>
          <p:cNvPr id="23" name="Graphic 185">
            <a:extLst>
              <a:ext uri="{FF2B5EF4-FFF2-40B4-BE49-F238E27FC236}">
                <a16:creationId xmlns:a16="http://schemas.microsoft.com/office/drawing/2014/main" id="{0C156BF8-7FF7-440F-BE2B-417DFFE8BF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6" name="Freeform: Shape 23">
              <a:extLst>
                <a:ext uri="{FF2B5EF4-FFF2-40B4-BE49-F238E27FC236}">
                  <a16:creationId xmlns:a16="http://schemas.microsoft.com/office/drawing/2014/main" id="{B7067280-C3E7-4DF6-A345-B9FEF6EF8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A78365A8-666B-4417-9D3C-554E6E6B2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E71CAAFA-0A31-4308-AB9F-B1C84ABDF9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96AB1D25-144D-4BB4-A45C-60B8A094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69F0FB4-779A-48FC-AC33-784F177C92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4230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10540-4D19-FF38-753B-3DF19B8CC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5401962" cy="821124"/>
          </a:xfrm>
          <a:solidFill>
            <a:schemeClr val="tx2"/>
          </a:solidFill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Tableau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b="1" dirty="0">
                <a:solidFill>
                  <a:srgbClr val="002060"/>
                </a:solidFill>
              </a:rPr>
              <a:t>Dashboard</a:t>
            </a:r>
            <a:r>
              <a:rPr lang="en-US" dirty="0">
                <a:solidFill>
                  <a:srgbClr val="002060"/>
                </a:solidFill>
              </a:rPr>
              <a:t> 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14F867F-1E18-5783-68D5-26904FAD77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612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98F79A4-A6C7-4101-B1E9-27E05CB7CF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3871489" cy="4096327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42" name="Freeform: Shape 11">
            <a:extLst>
              <a:ext uri="{FF2B5EF4-FFF2-40B4-BE49-F238E27FC236}">
                <a16:creationId xmlns:a16="http://schemas.microsoft.com/office/drawing/2014/main" id="{31CE7A08-2184-4B99-ABC0-B40CD1D3F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871489" cy="4096327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4BE3B7-B86B-1517-6212-CA5B2865A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24" y="3804745"/>
            <a:ext cx="3914495" cy="2717143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Socio-demographic insights 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9AFCB35-9C04-4524-A0B1-57FF6865D0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79558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43" name="Freeform: Shape 15">
            <a:extLst>
              <a:ext uri="{FF2B5EF4-FFF2-40B4-BE49-F238E27FC236}">
                <a16:creationId xmlns:a16="http://schemas.microsoft.com/office/drawing/2014/main" id="{D11AD2AD-0BA0-4DD3-8EEA-84686A0E71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919293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E5C5460-229E-46C8-A712-CC3179854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00654" y="4275786"/>
            <a:ext cx="2691346" cy="2582214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4" name="Freeform: Shape 19">
            <a:extLst>
              <a:ext uri="{FF2B5EF4-FFF2-40B4-BE49-F238E27FC236}">
                <a16:creationId xmlns:a16="http://schemas.microsoft.com/office/drawing/2014/main" id="{2552FC29-9118-466F-940E-80C84EFDF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00654" y="4275786"/>
            <a:ext cx="2691346" cy="2582214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8A2BA8-6AF6-19BB-80AD-450C99C8F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66742" y="706508"/>
            <a:ext cx="6261879" cy="5442044"/>
          </a:xfrm>
        </p:spPr>
        <p:txBody>
          <a:bodyPr>
            <a:noAutofit/>
          </a:bodyPr>
          <a:lstStyle/>
          <a:p>
            <a:pPr>
              <a:buFontTx/>
              <a:buChar char="-"/>
            </a:pPr>
            <a:r>
              <a:rPr lang="en-US" dirty="0"/>
              <a:t>AVG customer age  : 54</a:t>
            </a:r>
          </a:p>
          <a:p>
            <a:pPr>
              <a:buFontTx/>
              <a:buChar char="-"/>
            </a:pPr>
            <a:r>
              <a:rPr lang="en-US" dirty="0"/>
              <a:t>65% of customers are in a partnership</a:t>
            </a:r>
          </a:p>
          <a:p>
            <a:pPr>
              <a:buFontTx/>
              <a:buChar char="-"/>
            </a:pPr>
            <a:r>
              <a:rPr lang="en-US" dirty="0"/>
              <a:t>50% customers have graduation level education. </a:t>
            </a:r>
          </a:p>
          <a:p>
            <a:pPr>
              <a:buFontTx/>
              <a:buChar char="-"/>
            </a:pPr>
            <a:r>
              <a:rPr lang="en-GB" kern="0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PhD : highest average income $56,145</a:t>
            </a:r>
            <a:endParaRPr lang="en-US" dirty="0">
              <a:cs typeface="Arial" panose="020B0604020202020204" pitchFamily="34" charset="0"/>
            </a:endParaRPr>
          </a:p>
          <a:p>
            <a:pPr>
              <a:buFontTx/>
              <a:buChar char="-"/>
            </a:pPr>
            <a:r>
              <a:rPr lang="en-GB" kern="0" dirty="0">
                <a:effectLst/>
                <a:ea typeface="Times New Roman" panose="02020603050405020304" pitchFamily="18" charset="0"/>
              </a:rPr>
              <a:t>Higher education levels  &gt;&gt; higher incomes</a:t>
            </a:r>
          </a:p>
          <a:p>
            <a:pPr>
              <a:buFontTx/>
              <a:buChar char="-"/>
            </a:pPr>
            <a:r>
              <a:rPr lang="en-GB" kern="0" dirty="0">
                <a:effectLst/>
                <a:ea typeface="Times New Roman" panose="02020603050405020304" pitchFamily="18" charset="0"/>
              </a:rPr>
              <a:t>Being in a partnership (married or together) &gt;&gt; higher income levels</a:t>
            </a:r>
            <a:endParaRPr lang="en-US" dirty="0"/>
          </a:p>
        </p:txBody>
      </p:sp>
      <p:grpSp>
        <p:nvGrpSpPr>
          <p:cNvPr id="45" name="Graphic 185">
            <a:extLst>
              <a:ext uri="{FF2B5EF4-FFF2-40B4-BE49-F238E27FC236}">
                <a16:creationId xmlns:a16="http://schemas.microsoft.com/office/drawing/2014/main" id="{0C156BF8-7FF7-440F-BE2B-417DFFE8BF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46" name="Freeform: Shape 22">
              <a:extLst>
                <a:ext uri="{FF2B5EF4-FFF2-40B4-BE49-F238E27FC236}">
                  <a16:creationId xmlns:a16="http://schemas.microsoft.com/office/drawing/2014/main" id="{B7067280-C3E7-4DF6-A345-B9FEF6EF8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23">
              <a:extLst>
                <a:ext uri="{FF2B5EF4-FFF2-40B4-BE49-F238E27FC236}">
                  <a16:creationId xmlns:a16="http://schemas.microsoft.com/office/drawing/2014/main" id="{A78365A8-666B-4417-9D3C-554E6E6B2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24">
              <a:extLst>
                <a:ext uri="{FF2B5EF4-FFF2-40B4-BE49-F238E27FC236}">
                  <a16:creationId xmlns:a16="http://schemas.microsoft.com/office/drawing/2014/main" id="{E71CAAFA-0A31-4308-AB9F-B1C84ABDF9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25">
              <a:extLst>
                <a:ext uri="{FF2B5EF4-FFF2-40B4-BE49-F238E27FC236}">
                  <a16:creationId xmlns:a16="http://schemas.microsoft.com/office/drawing/2014/main" id="{96AB1D25-144D-4BB4-A45C-60B8A094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26">
              <a:extLst>
                <a:ext uri="{FF2B5EF4-FFF2-40B4-BE49-F238E27FC236}">
                  <a16:creationId xmlns:a16="http://schemas.microsoft.com/office/drawing/2014/main" id="{069F0FB4-779A-48FC-AC33-784F177C92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702624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338E8-B116-209D-A378-AD449FA6F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rgbClr val="002060"/>
                </a:solidFill>
              </a:rPr>
              <a:t>Global Products consumption 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D94FFF-FF06-D0DF-6FE8-CE769151A9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Spain – Highest spender Total </a:t>
            </a:r>
            <a:r>
              <a:rPr lang="en-GB" kern="0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$659,557 </a:t>
            </a:r>
          </a:p>
          <a:p>
            <a:r>
              <a:rPr lang="en-GB" kern="0">
                <a:solidFill>
                  <a:schemeClr val="bg1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Montenegro – lowest Total $3,122</a:t>
            </a:r>
            <a:r>
              <a:rPr lang="en-GB">
                <a:solidFill>
                  <a:schemeClr val="bg1"/>
                </a:solidFill>
                <a:effectLst/>
                <a:cs typeface="Arial" panose="020B0604020202020204" pitchFamily="34" charset="0"/>
              </a:rPr>
              <a:t> </a:t>
            </a:r>
          </a:p>
          <a:p>
            <a:endParaRPr lang="en-GB">
              <a:solidFill>
                <a:schemeClr val="bg1"/>
              </a:solidFill>
              <a:effectLst/>
              <a:cs typeface="Arial" panose="020B0604020202020204" pitchFamily="34" charset="0"/>
            </a:endParaRPr>
          </a:p>
          <a:p>
            <a:r>
              <a:rPr lang="en-GB">
                <a:solidFill>
                  <a:schemeClr val="bg1"/>
                </a:solidFill>
                <a:cs typeface="Arial" panose="020B0604020202020204" pitchFamily="34" charset="0"/>
              </a:rPr>
              <a:t>Liquor - most selling product across all countries. </a:t>
            </a:r>
          </a:p>
          <a:p>
            <a:endParaRPr lang="en-GB">
              <a:solidFill>
                <a:schemeClr val="bg1"/>
              </a:solidFill>
              <a:cs typeface="Arial" panose="020B0604020202020204" pitchFamily="34" charset="0"/>
            </a:endParaRPr>
          </a:p>
          <a:p>
            <a:r>
              <a:rPr lang="en-GB">
                <a:solidFill>
                  <a:schemeClr val="bg1"/>
                </a:solidFill>
                <a:cs typeface="Arial" panose="020B0604020202020204" pitchFamily="34" charset="0"/>
              </a:rPr>
              <a:t>Total Spendings : Families WITHOUT kids &gt; Families WITH kids ; Difference is not significant .</a:t>
            </a:r>
            <a:endParaRPr lang="en-US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01439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Graphic 212">
            <a:extLst>
              <a:ext uri="{FF2B5EF4-FFF2-40B4-BE49-F238E27FC236}">
                <a16:creationId xmlns:a16="http://schemas.microsoft.com/office/drawing/2014/main" id="{55C61911-45B2-48BF-AC7A-1EB579B42C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02373" y="798490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2" name="Graphic 212">
            <a:extLst>
              <a:ext uri="{FF2B5EF4-FFF2-40B4-BE49-F238E27FC236}">
                <a16:creationId xmlns:a16="http://schemas.microsoft.com/office/drawing/2014/main" id="{2DE4D4CE-6DAE-4A05-BE5B-6BCE3F4EC7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02373" y="798490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F6B7CE-5165-E308-FA59-56F0A4DE2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0325" y="1869751"/>
            <a:ext cx="4541688" cy="3054951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Advertising channel impact 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8CB1D39-68D4-4372-BF3B-2A33A7495E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tx1"/>
          </a:solidFill>
        </p:grpSpPr>
        <p:sp>
          <p:nvSpPr>
            <p:cNvPr id="192" name="Freeform: Shape 14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93" name="Oval 192">
            <a:extLst>
              <a:ext uri="{FF2B5EF4-FFF2-40B4-BE49-F238E27FC236}">
                <a16:creationId xmlns:a16="http://schemas.microsoft.com/office/drawing/2014/main" id="{10C23D31-5B0A-4956-A59F-A24F57D2A9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988" y="4604761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4C6FC6E-4AAF-4628-B7E5-85DF9D323B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988" y="4604761"/>
            <a:ext cx="319941" cy="319941"/>
          </a:xfrm>
          <a:prstGeom prst="ellipse">
            <a:avLst/>
          </a:pr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D15D48-6CCB-41F5-5E43-5CF49EAA25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4868" y="1345827"/>
            <a:ext cx="5217173" cy="4351338"/>
          </a:xfrm>
        </p:spPr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lang="en-GB" sz="2400" dirty="0">
                <a:effectLst/>
                <a:ea typeface="Times New Roman" panose="02020603050405020304" pitchFamily="18" charset="0"/>
              </a:rPr>
              <a:t>Social media Ad Popularity</a:t>
            </a:r>
          </a:p>
          <a:p>
            <a:pPr marL="342900" lvl="0" indent="-342900">
              <a:buFont typeface="Symbol" pitchFamily="2" charset="2"/>
              <a:buChar char=""/>
            </a:pPr>
            <a:r>
              <a:rPr lang="en-GB" sz="2400" dirty="0">
                <a:effectLst/>
                <a:ea typeface="Times New Roman" panose="02020603050405020304" pitchFamily="18" charset="0"/>
              </a:rPr>
              <a:t>Instagram </a:t>
            </a:r>
            <a:r>
              <a:rPr lang="en-GB" sz="2400" dirty="0">
                <a:ea typeface="Times New Roman" panose="02020603050405020304" pitchFamily="18" charset="0"/>
              </a:rPr>
              <a:t>: </a:t>
            </a:r>
            <a:r>
              <a:rPr lang="en-GB" sz="2400" dirty="0">
                <a:effectLst/>
                <a:ea typeface="Times New Roman" panose="02020603050405020304" pitchFamily="18" charset="0"/>
              </a:rPr>
              <a:t>Spain, South Africa, and Australia</a:t>
            </a:r>
          </a:p>
          <a:p>
            <a:pPr marL="342900" lvl="0" indent="-342900">
              <a:buFont typeface="Symbol" pitchFamily="2" charset="2"/>
              <a:buChar char=""/>
            </a:pPr>
            <a:r>
              <a:rPr lang="en-GB" sz="2400" dirty="0">
                <a:effectLst/>
                <a:ea typeface="Times New Roman" panose="02020603050405020304" pitchFamily="18" charset="0"/>
              </a:rPr>
              <a:t>Twitter/X:  Canada, India, Germany, and Montenegro</a:t>
            </a:r>
          </a:p>
          <a:p>
            <a:pPr marL="0" lvl="0" indent="0">
              <a:buNone/>
            </a:pPr>
            <a:endParaRPr lang="en-GB" sz="2400" dirty="0">
              <a:effectLst/>
              <a:ea typeface="Times New Roman" panose="02020603050405020304" pitchFamily="18" charset="0"/>
            </a:endParaRPr>
          </a:p>
          <a:p>
            <a:pPr marL="0" lvl="0" indent="0">
              <a:buNone/>
            </a:pPr>
            <a:r>
              <a:rPr lang="en-GB" sz="2400" dirty="0">
                <a:ea typeface="Times New Roman" panose="02020603050405020304" pitchFamily="18" charset="0"/>
              </a:rPr>
              <a:t>Customer actions (661)</a:t>
            </a:r>
          </a:p>
          <a:p>
            <a:pPr marL="342900" lvl="0" indent="-342900">
              <a:buFont typeface="Symbol" pitchFamily="2" charset="2"/>
              <a:buChar char=""/>
            </a:pPr>
            <a:r>
              <a:rPr lang="en-GB" sz="2400" dirty="0">
                <a:effectLst/>
                <a:ea typeface="Times New Roman" panose="02020603050405020304" pitchFamily="18" charset="0"/>
              </a:rPr>
              <a:t>Bulk Mail (163)</a:t>
            </a:r>
          </a:p>
          <a:p>
            <a:pPr marL="342900" lvl="0" indent="-342900">
              <a:buFont typeface="Symbol" pitchFamily="2" charset="2"/>
              <a:buChar char=""/>
            </a:pPr>
            <a:r>
              <a:rPr lang="en-GB" sz="2400" dirty="0">
                <a:effectLst/>
                <a:ea typeface="Times New Roman" panose="02020603050405020304" pitchFamily="18" charset="0"/>
              </a:rPr>
              <a:t>Twitter (164), Instagram (162), and Facebook (142). </a:t>
            </a:r>
          </a:p>
          <a:p>
            <a:pPr marL="342900" lvl="0" indent="-342900">
              <a:buFont typeface="Symbol" pitchFamily="2" charset="2"/>
              <a:buChar char=""/>
            </a:pPr>
            <a:r>
              <a:rPr lang="en-GB" sz="2400" dirty="0">
                <a:effectLst/>
                <a:ea typeface="Times New Roman" panose="02020603050405020304" pitchFamily="18" charset="0"/>
              </a:rPr>
              <a:t>Brochures (30)</a:t>
            </a:r>
          </a:p>
          <a:p>
            <a:pPr marL="1828800" lvl="4" indent="0">
              <a:buNone/>
            </a:pPr>
            <a:endParaRPr lang="en-US" sz="1400" dirty="0">
              <a:cs typeface="Arial" panose="020B0604020202020204" pitchFamily="34" charset="0"/>
            </a:endParaRPr>
          </a:p>
        </p:txBody>
      </p:sp>
      <p:grpSp>
        <p:nvGrpSpPr>
          <p:cNvPr id="194" name="Graphic 185">
            <a:extLst>
              <a:ext uri="{FF2B5EF4-FFF2-40B4-BE49-F238E27FC236}">
                <a16:creationId xmlns:a16="http://schemas.microsoft.com/office/drawing/2014/main" id="{582A903B-6B78-4F0A-B7C9-3D80499020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195" name="Freeform: Shape 22">
              <a:extLst>
                <a:ext uri="{FF2B5EF4-FFF2-40B4-BE49-F238E27FC236}">
                  <a16:creationId xmlns:a16="http://schemas.microsoft.com/office/drawing/2014/main" id="{D510EA93-8F64-42C8-A630-D449506E9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6" name="Freeform: Shape 23">
              <a:extLst>
                <a:ext uri="{FF2B5EF4-FFF2-40B4-BE49-F238E27FC236}">
                  <a16:creationId xmlns:a16="http://schemas.microsoft.com/office/drawing/2014/main" id="{06CB53FC-E4DA-4001-928B-9998A85EA5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7" name="Freeform: Shape 24">
              <a:extLst>
                <a:ext uri="{FF2B5EF4-FFF2-40B4-BE49-F238E27FC236}">
                  <a16:creationId xmlns:a16="http://schemas.microsoft.com/office/drawing/2014/main" id="{D210B969-4FDF-4AAC-9397-63D5434958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8" name="Freeform: Shape 25">
              <a:extLst>
                <a:ext uri="{FF2B5EF4-FFF2-40B4-BE49-F238E27FC236}">
                  <a16:creationId xmlns:a16="http://schemas.microsoft.com/office/drawing/2014/main" id="{570B3EF0-84EA-4F47-86A3-1EA1F644A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9" name="Freeform: Shape 26">
              <a:extLst>
                <a:ext uri="{FF2B5EF4-FFF2-40B4-BE49-F238E27FC236}">
                  <a16:creationId xmlns:a16="http://schemas.microsoft.com/office/drawing/2014/main" id="{259369A8-EF57-42A1-8EC8-F6A9F92A3A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55182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CAE69-F314-91DA-A376-6089767B1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kern="0" dirty="0">
                <a:solidFill>
                  <a:srgbClr val="002060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RFM</a:t>
            </a:r>
            <a:endParaRPr lang="en-US" b="1" dirty="0">
              <a:solidFill>
                <a:srgbClr val="002060"/>
              </a:solidFill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EB4E4-A853-C907-01C7-D57F7E4442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9049" y="1376855"/>
            <a:ext cx="11095089" cy="5116020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b="1" i="0" u="none" strike="noStrike" dirty="0">
                <a:solidFill>
                  <a:srgbClr val="000000"/>
                </a:solidFill>
                <a:effectLst/>
              </a:rPr>
              <a:t>R (Recency):</a:t>
            </a: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 How recently did the customer visit the store?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1" i="0" u="none" strike="noStrike" dirty="0">
                <a:solidFill>
                  <a:srgbClr val="000000"/>
                </a:solidFill>
                <a:effectLst/>
              </a:rPr>
              <a:t>F (Frequency):</a:t>
            </a: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 How many purchases has the customer made?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1" i="0" u="none" strike="noStrike" dirty="0">
                <a:solidFill>
                  <a:srgbClr val="000000"/>
                </a:solidFill>
                <a:effectLst/>
              </a:rPr>
              <a:t>M (Monetary):</a:t>
            </a: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 How much has the customer spent in total?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cs typeface="Arial" panose="020B0604020202020204" pitchFamily="34" charset="0"/>
              </a:rPr>
              <a:t>RFM SCORE </a:t>
            </a:r>
          </a:p>
          <a:p>
            <a:pPr marL="0" indent="0">
              <a:buNone/>
            </a:pPr>
            <a:r>
              <a:rPr lang="en-US" kern="0" dirty="0">
                <a:solidFill>
                  <a:schemeClr val="bg1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	</a:t>
            </a:r>
            <a:r>
              <a:rPr lang="en-US" kern="0" dirty="0">
                <a:solidFill>
                  <a:srgbClr val="FFC000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&gt;&gt;</a:t>
            </a:r>
            <a:r>
              <a:rPr lang="en-US" kern="0" dirty="0">
                <a:solidFill>
                  <a:schemeClr val="bg1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GB" sz="2600" kern="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5 Equally sized groups </a:t>
            </a:r>
          </a:p>
          <a:p>
            <a:pPr marL="0" indent="0">
              <a:buNone/>
            </a:pPr>
            <a:r>
              <a:rPr lang="en-GB" sz="2600" kern="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		</a:t>
            </a:r>
            <a:r>
              <a:rPr lang="en-GB" sz="2600" kern="0" dirty="0">
                <a:solidFill>
                  <a:srgbClr val="FFC000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&gt;&gt;</a:t>
            </a:r>
            <a:r>
              <a:rPr lang="en-GB" sz="2600" kern="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 5 scoring levels  </a:t>
            </a:r>
            <a:r>
              <a:rPr lang="en-GB" sz="2600" kern="0" dirty="0">
                <a:solidFill>
                  <a:schemeClr val="accent4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 (1-lowest  : 5-highest)</a:t>
            </a:r>
          </a:p>
          <a:p>
            <a:pPr marL="0" indent="0">
              <a:buNone/>
            </a:pPr>
            <a:r>
              <a:rPr lang="en-GB" sz="2600" kern="0" dirty="0">
                <a:solidFill>
                  <a:schemeClr val="accent4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		       </a:t>
            </a:r>
            <a:r>
              <a:rPr lang="en-GB" sz="2600" kern="0" dirty="0">
                <a:solidFill>
                  <a:schemeClr val="accent4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&gt;&gt; </a:t>
            </a:r>
            <a:r>
              <a:rPr lang="en-GB" sz="2600" kern="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Further grouped in to 10 segments</a:t>
            </a:r>
          </a:p>
          <a:p>
            <a:pPr marL="0" indent="0">
              <a:buNone/>
            </a:pPr>
            <a:r>
              <a:rPr lang="en-GB" sz="2600" kern="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			</a:t>
            </a:r>
            <a:r>
              <a:rPr lang="en-GB" sz="2600" kern="0" dirty="0">
                <a:solidFill>
                  <a:srgbClr val="00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   </a:t>
            </a:r>
            <a:r>
              <a:rPr lang="en-GB" sz="2600" kern="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GB" sz="2600" kern="0" dirty="0">
                <a:solidFill>
                  <a:schemeClr val="accent4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&gt;&gt;</a:t>
            </a:r>
            <a:r>
              <a:rPr lang="en-GB" sz="2600" kern="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 Heat Map.  &gt;&gt;               Granularity and personalisation </a:t>
            </a:r>
          </a:p>
          <a:p>
            <a:pPr marL="0" indent="0">
              <a:buNone/>
            </a:pPr>
            <a:endParaRPr lang="en-GB" kern="0" dirty="0">
              <a:solidFill>
                <a:srgbClr val="000000"/>
              </a:solidFill>
              <a:effectLst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GB" sz="2400" kern="0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B5BC4B0C-7394-1E77-7FEC-FA7B6B5A3EF1}"/>
              </a:ext>
            </a:extLst>
          </p:cNvPr>
          <p:cNvSpPr/>
          <p:nvPr/>
        </p:nvSpPr>
        <p:spPr>
          <a:xfrm rot="16200000">
            <a:off x="6466917" y="5515302"/>
            <a:ext cx="562303" cy="493989"/>
          </a:xfrm>
          <a:prstGeom prst="rightArrow">
            <a:avLst>
              <a:gd name="adj1" fmla="val 50000"/>
              <a:gd name="adj2" fmla="val 54551"/>
            </a:avLst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5001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A57EACD-61CA-4775-9551-2078FC0BC7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731107" y="5203828"/>
            <a:ext cx="1861478" cy="1557272"/>
            <a:chOff x="9731107" y="5203828"/>
            <a:chExt cx="1861478" cy="1557272"/>
          </a:xfrm>
        </p:grpSpPr>
        <p:sp>
          <p:nvSpPr>
            <p:cNvPr id="154" name="Freeform: Shape 10">
              <a:extLst>
                <a:ext uri="{FF2B5EF4-FFF2-40B4-BE49-F238E27FC236}">
                  <a16:creationId xmlns:a16="http://schemas.microsoft.com/office/drawing/2014/main" id="{5EA9CEFA-65DF-4773-AB16-4E0811348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31112" y="5203828"/>
              <a:ext cx="36465" cy="36221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" name="Freeform: Shape 11">
              <a:extLst>
                <a:ext uri="{FF2B5EF4-FFF2-40B4-BE49-F238E27FC236}">
                  <a16:creationId xmlns:a16="http://schemas.microsoft.com/office/drawing/2014/main" id="{A5B46568-197D-4462-A2AB-B32016E07D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83335" y="5203828"/>
              <a:ext cx="36221" cy="36221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" name="Freeform: Shape 12">
              <a:extLst>
                <a:ext uri="{FF2B5EF4-FFF2-40B4-BE49-F238E27FC236}">
                  <a16:creationId xmlns:a16="http://schemas.microsoft.com/office/drawing/2014/main" id="{3A310550-C5D3-4B44-A74F-CA522D3EA1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35314" y="5203828"/>
              <a:ext cx="36218" cy="36221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4320944-CB85-404B-ACEB-4C621A2DE0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87538" y="5203828"/>
              <a:ext cx="36218" cy="36221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" name="Freeform: Shape 14">
              <a:extLst>
                <a:ext uri="{FF2B5EF4-FFF2-40B4-BE49-F238E27FC236}">
                  <a16:creationId xmlns:a16="http://schemas.microsoft.com/office/drawing/2014/main" id="{CF09ADAE-8ED7-4349-9F53-C9846B34AC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39519" y="5203828"/>
              <a:ext cx="36218" cy="36221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4A30888-D632-4303-AD63-F9F6425F67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91745" y="5203828"/>
              <a:ext cx="36221" cy="36221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" name="Freeform: Shape 16">
              <a:extLst>
                <a:ext uri="{FF2B5EF4-FFF2-40B4-BE49-F238E27FC236}">
                  <a16:creationId xmlns:a16="http://schemas.microsoft.com/office/drawing/2014/main" id="{C494E026-3245-4E27-8FA4-B5E5039893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643724" y="5203828"/>
              <a:ext cx="36218" cy="36221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" name="Freeform: Shape 17">
              <a:extLst>
                <a:ext uri="{FF2B5EF4-FFF2-40B4-BE49-F238E27FC236}">
                  <a16:creationId xmlns:a16="http://schemas.microsoft.com/office/drawing/2014/main" id="{70980A2D-E8F8-4D53-96BD-549B6E43CE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95947" y="5203828"/>
              <a:ext cx="36221" cy="36221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" name="Freeform: Shape 18">
              <a:extLst>
                <a:ext uri="{FF2B5EF4-FFF2-40B4-BE49-F238E27FC236}">
                  <a16:creationId xmlns:a16="http://schemas.microsoft.com/office/drawing/2014/main" id="{F9B2DDE9-70F9-46DE-A98D-A9E6A15B0C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7929" y="5203828"/>
              <a:ext cx="36218" cy="36221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CD6359C0-FED2-4F38-AF2C-D2CCB137CB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00152" y="5203828"/>
              <a:ext cx="36218" cy="36221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" name="Freeform: Shape 20">
              <a:extLst>
                <a:ext uri="{FF2B5EF4-FFF2-40B4-BE49-F238E27FC236}">
                  <a16:creationId xmlns:a16="http://schemas.microsoft.com/office/drawing/2014/main" id="{E731DFD6-7643-4367-B357-419597215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52131" y="5203828"/>
              <a:ext cx="36218" cy="36221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" name="Freeform: Shape 21">
              <a:extLst>
                <a:ext uri="{FF2B5EF4-FFF2-40B4-BE49-F238E27FC236}">
                  <a16:creationId xmlns:a16="http://schemas.microsoft.com/office/drawing/2014/main" id="{BD5AD929-BDD1-4C17-B069-7F26DA2398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04357" y="5203828"/>
              <a:ext cx="36218" cy="36221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" name="Freeform: Shape 22">
              <a:extLst>
                <a:ext uri="{FF2B5EF4-FFF2-40B4-BE49-F238E27FC236}">
                  <a16:creationId xmlns:a16="http://schemas.microsoft.com/office/drawing/2014/main" id="{6A89B223-AC6D-428A-ADA0-A8107F132C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56336" y="5203828"/>
              <a:ext cx="36218" cy="36221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D55AE910-CDA0-467B-91F1-30022FC702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31112" y="5356051"/>
              <a:ext cx="36465" cy="36221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" name="Freeform: Shape 24">
              <a:extLst>
                <a:ext uri="{FF2B5EF4-FFF2-40B4-BE49-F238E27FC236}">
                  <a16:creationId xmlns:a16="http://schemas.microsoft.com/office/drawing/2014/main" id="{A280BBB4-49D0-40C7-949B-CE40E918B3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83335" y="5356046"/>
              <a:ext cx="36221" cy="36226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0" name="Freeform: Shape 25">
              <a:extLst>
                <a:ext uri="{FF2B5EF4-FFF2-40B4-BE49-F238E27FC236}">
                  <a16:creationId xmlns:a16="http://schemas.microsoft.com/office/drawing/2014/main" id="{25A691FB-DA8E-4CB6-B2CB-43996A8A62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35314" y="5356046"/>
              <a:ext cx="36218" cy="36226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" name="Freeform: Shape 26">
              <a:extLst>
                <a:ext uri="{FF2B5EF4-FFF2-40B4-BE49-F238E27FC236}">
                  <a16:creationId xmlns:a16="http://schemas.microsoft.com/office/drawing/2014/main" id="{26ABC7EF-0297-4356-A5FE-85B70C226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87538" y="5356046"/>
              <a:ext cx="36218" cy="36226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2" name="Freeform: Shape 27">
              <a:extLst>
                <a:ext uri="{FF2B5EF4-FFF2-40B4-BE49-F238E27FC236}">
                  <a16:creationId xmlns:a16="http://schemas.microsoft.com/office/drawing/2014/main" id="{E2A4C124-2BE2-47A7-88BD-0D0E70225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39519" y="5356046"/>
              <a:ext cx="36218" cy="36226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C77B5782-F97B-49E6-B4CF-05080D43F7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91742" y="5356051"/>
              <a:ext cx="36221" cy="36221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8B45F28A-82A7-4E2A-AC1D-A9080F5F5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643724" y="5356046"/>
              <a:ext cx="36218" cy="36226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04D3904-C2B3-4481-9AD0-4F4B97BF79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95947" y="5356044"/>
              <a:ext cx="36221" cy="36226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7E99BD2-8425-452F-BBC9-DA271A4D4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7929" y="5356044"/>
              <a:ext cx="36218" cy="36226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26826B2E-CE5F-4751-AB16-2F5D38E0D5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00152" y="5356044"/>
              <a:ext cx="36218" cy="36226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73D69C59-2023-4CEC-BA7C-5EE1834EC6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52131" y="5356044"/>
              <a:ext cx="36218" cy="36226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CB90D7BC-1D4E-4E24-B1E4-700CFE90C9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04357" y="5356041"/>
              <a:ext cx="36218" cy="36226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79425F03-8DA8-4B30-8D52-0F823F557C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56336" y="5356046"/>
              <a:ext cx="36218" cy="36221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E5042418-2AFD-437C-BDFE-95057749D1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31112" y="5508030"/>
              <a:ext cx="36465" cy="36219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6F7247EC-FBD7-42B0-89E1-981401897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83335" y="5508030"/>
              <a:ext cx="36221" cy="36221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C642B17A-8F41-4932-B0D0-CAA198A367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35314" y="5508030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0BC09251-BDF7-47DB-8213-2FD24431C9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87538" y="5508030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0F3F5D47-FD51-41B4-B385-72FB1B83FD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39519" y="5508030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5FEDA36F-4DFB-4CF9-AFCB-DF2830797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91745" y="5508030"/>
              <a:ext cx="36221" cy="36221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74B82A4E-24F2-4AF9-ACD9-032004D5C7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643724" y="5508030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948A1B0D-4A06-45BC-B4BC-CFC5300FB0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95947" y="5508025"/>
              <a:ext cx="36221" cy="36219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E5FAD49E-FD72-4576-A940-2428587BC1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7929" y="5508025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50C5050F-FCF4-41AE-A014-DA0E79C9D0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00152" y="5508025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C05C37E2-39BD-41F3-A48B-0D6656AFDF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52131" y="5508025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AADE8E63-21C2-4361-9759-81558A67FB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04357" y="5508025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1BB2F91E-6261-407E-AB8B-BC2971C5E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56336" y="5508025"/>
              <a:ext cx="36218" cy="36221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51B8D98F-3287-4463-9C66-4D5562880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31112" y="5660254"/>
              <a:ext cx="36465" cy="36219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94B4DF75-5954-4360-BD08-C0F14F07BC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83335" y="5660248"/>
              <a:ext cx="36221" cy="36226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D9646D91-7334-4EF7-854E-31229C0EBD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35314" y="5660248"/>
              <a:ext cx="36218" cy="36226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6B52D0D3-BAB6-4E87-A7E3-042FE194E0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87538" y="5660248"/>
              <a:ext cx="36218" cy="36226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7C99FAD0-CAF0-416B-A5C2-BF67795C5B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39519" y="5660248"/>
              <a:ext cx="36218" cy="36226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0E22E26C-C150-4D82-9949-7CBE6C6E37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91742" y="5660254"/>
              <a:ext cx="36221" cy="36219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D072F62D-B9FA-4CBD-8427-DCDAE97240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643724" y="5660248"/>
              <a:ext cx="36218" cy="36226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4A5E7E19-8DF1-4E35-B975-14DB353C5C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95947" y="5660246"/>
              <a:ext cx="36221" cy="36226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F29CC129-69D0-48B1-969C-406A8EC16C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7929" y="5660246"/>
              <a:ext cx="36218" cy="36226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0863A762-C2BE-4B7F-8F77-FB38598FD6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00152" y="5660246"/>
              <a:ext cx="36218" cy="36226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875ED5B7-A269-4716-8A91-60C4640BC4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52131" y="5660246"/>
              <a:ext cx="36218" cy="36226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B53D700F-89B5-47C3-88CF-F491CCA231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04357" y="5660246"/>
              <a:ext cx="36218" cy="36226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A60B6165-C5E0-4495-B9AC-5D3FAA17C3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56336" y="5660251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72C06BE7-B255-49E8-AFD7-16EA0DEED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31112" y="5812233"/>
              <a:ext cx="36465" cy="36219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A62BAA60-4FD3-4ED5-85B8-FA1AEBB543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83335" y="5812233"/>
              <a:ext cx="36221" cy="36219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7D285C5F-B15D-4C99-876E-11EA0EDDB8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35314" y="5812233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31D3315B-6CF6-4B8A-9AD6-15E8ED774D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87538" y="5812233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22316A1B-DF30-4B08-A25E-634088C3A8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39519" y="5812233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3" name="Freeform: Shape 67">
              <a:extLst>
                <a:ext uri="{FF2B5EF4-FFF2-40B4-BE49-F238E27FC236}">
                  <a16:creationId xmlns:a16="http://schemas.microsoft.com/office/drawing/2014/main" id="{13B9824C-F3A0-4BB5-BA2D-E7B2C87394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91742" y="5812233"/>
              <a:ext cx="36221" cy="36219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4" name="Freeform: Shape 68">
              <a:extLst>
                <a:ext uri="{FF2B5EF4-FFF2-40B4-BE49-F238E27FC236}">
                  <a16:creationId xmlns:a16="http://schemas.microsoft.com/office/drawing/2014/main" id="{E74AA607-331A-4D12-9628-01D4184CA8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643724" y="5812233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5" name="Freeform: Shape 69">
              <a:extLst>
                <a:ext uri="{FF2B5EF4-FFF2-40B4-BE49-F238E27FC236}">
                  <a16:creationId xmlns:a16="http://schemas.microsoft.com/office/drawing/2014/main" id="{BC5FC238-AD32-4501-B2D5-55A3F14093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95947" y="5812233"/>
              <a:ext cx="36221" cy="36219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6" name="Freeform: Shape 70">
              <a:extLst>
                <a:ext uri="{FF2B5EF4-FFF2-40B4-BE49-F238E27FC236}">
                  <a16:creationId xmlns:a16="http://schemas.microsoft.com/office/drawing/2014/main" id="{92651C95-EE88-4D97-A4BD-842E093F04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7929" y="5812233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" name="Freeform: Shape 71">
              <a:extLst>
                <a:ext uri="{FF2B5EF4-FFF2-40B4-BE49-F238E27FC236}">
                  <a16:creationId xmlns:a16="http://schemas.microsoft.com/office/drawing/2014/main" id="{DD800BB2-C68A-40A6-8CD4-A733BD0DBA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00152" y="5812233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8" name="Freeform: Shape 72">
              <a:extLst>
                <a:ext uri="{FF2B5EF4-FFF2-40B4-BE49-F238E27FC236}">
                  <a16:creationId xmlns:a16="http://schemas.microsoft.com/office/drawing/2014/main" id="{8697780E-7DCF-4651-9953-FE1A7062C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52131" y="5812233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9" name="Freeform: Shape 73">
              <a:extLst>
                <a:ext uri="{FF2B5EF4-FFF2-40B4-BE49-F238E27FC236}">
                  <a16:creationId xmlns:a16="http://schemas.microsoft.com/office/drawing/2014/main" id="{6B417FEE-0006-405F-A3EF-741EC0C60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04357" y="5812233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0" name="Freeform: Shape 74">
              <a:extLst>
                <a:ext uri="{FF2B5EF4-FFF2-40B4-BE49-F238E27FC236}">
                  <a16:creationId xmlns:a16="http://schemas.microsoft.com/office/drawing/2014/main" id="{ED2CA75D-333A-4FC0-A35C-1502189323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56336" y="5812230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1" name="Freeform: Shape 75">
              <a:extLst>
                <a:ext uri="{FF2B5EF4-FFF2-40B4-BE49-F238E27FC236}">
                  <a16:creationId xmlns:a16="http://schemas.microsoft.com/office/drawing/2014/main" id="{71FE7FEB-856E-4B91-9524-7CB608A04D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31112" y="5964459"/>
              <a:ext cx="36465" cy="36221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2" name="Freeform: Shape 76">
              <a:extLst>
                <a:ext uri="{FF2B5EF4-FFF2-40B4-BE49-F238E27FC236}">
                  <a16:creationId xmlns:a16="http://schemas.microsoft.com/office/drawing/2014/main" id="{B815A820-71A2-4F06-909A-802956FCD9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83335" y="5964453"/>
              <a:ext cx="36221" cy="36226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3" name="Freeform: Shape 77">
              <a:extLst>
                <a:ext uri="{FF2B5EF4-FFF2-40B4-BE49-F238E27FC236}">
                  <a16:creationId xmlns:a16="http://schemas.microsoft.com/office/drawing/2014/main" id="{4135222E-6463-4F37-A52D-8E5F48B17D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35314" y="5964453"/>
              <a:ext cx="36218" cy="36226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4" name="Freeform: Shape 78">
              <a:extLst>
                <a:ext uri="{FF2B5EF4-FFF2-40B4-BE49-F238E27FC236}">
                  <a16:creationId xmlns:a16="http://schemas.microsoft.com/office/drawing/2014/main" id="{34C684AC-F7CB-4096-BD97-E024A22032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87538" y="5964453"/>
              <a:ext cx="36218" cy="36226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5" name="Freeform: Shape 79">
              <a:extLst>
                <a:ext uri="{FF2B5EF4-FFF2-40B4-BE49-F238E27FC236}">
                  <a16:creationId xmlns:a16="http://schemas.microsoft.com/office/drawing/2014/main" id="{2AEB483C-20AB-4095-912D-AB52A7C322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39519" y="5964453"/>
              <a:ext cx="36218" cy="36226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" name="Freeform: Shape 80">
              <a:extLst>
                <a:ext uri="{FF2B5EF4-FFF2-40B4-BE49-F238E27FC236}">
                  <a16:creationId xmlns:a16="http://schemas.microsoft.com/office/drawing/2014/main" id="{2D1625C5-4D6F-4AF0-8F52-3E430AD86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91742" y="5964459"/>
              <a:ext cx="36221" cy="36221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7" name="Freeform: Shape 81">
              <a:extLst>
                <a:ext uri="{FF2B5EF4-FFF2-40B4-BE49-F238E27FC236}">
                  <a16:creationId xmlns:a16="http://schemas.microsoft.com/office/drawing/2014/main" id="{BE6AC22C-25A4-400A-8E40-0DA9119C5D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643724" y="5964453"/>
              <a:ext cx="36218" cy="36226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8" name="Freeform: Shape 82">
              <a:extLst>
                <a:ext uri="{FF2B5EF4-FFF2-40B4-BE49-F238E27FC236}">
                  <a16:creationId xmlns:a16="http://schemas.microsoft.com/office/drawing/2014/main" id="{B4586291-7B87-4844-A3C7-1B10E7070A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95947" y="5964451"/>
              <a:ext cx="36221" cy="36226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9" name="Freeform: Shape 83">
              <a:extLst>
                <a:ext uri="{FF2B5EF4-FFF2-40B4-BE49-F238E27FC236}">
                  <a16:creationId xmlns:a16="http://schemas.microsoft.com/office/drawing/2014/main" id="{7E6C849B-AC63-4611-9425-9677632806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7929" y="5964451"/>
              <a:ext cx="36218" cy="36226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0" name="Freeform: Shape 84">
              <a:extLst>
                <a:ext uri="{FF2B5EF4-FFF2-40B4-BE49-F238E27FC236}">
                  <a16:creationId xmlns:a16="http://schemas.microsoft.com/office/drawing/2014/main" id="{D3DD2AB7-F94D-4A1E-8D17-3A8418C7D8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00152" y="5964451"/>
              <a:ext cx="36218" cy="36226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1" name="Freeform: Shape 85">
              <a:extLst>
                <a:ext uri="{FF2B5EF4-FFF2-40B4-BE49-F238E27FC236}">
                  <a16:creationId xmlns:a16="http://schemas.microsoft.com/office/drawing/2014/main" id="{D99CE3DE-A5D3-4CBC-9771-BA0D4A71C3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52131" y="5964451"/>
              <a:ext cx="36218" cy="36226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2" name="Freeform: Shape 86">
              <a:extLst>
                <a:ext uri="{FF2B5EF4-FFF2-40B4-BE49-F238E27FC236}">
                  <a16:creationId xmlns:a16="http://schemas.microsoft.com/office/drawing/2014/main" id="{F51F4BCD-DCFB-49C5-AA53-912A2644D5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04357" y="5964448"/>
              <a:ext cx="36218" cy="36226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3" name="Freeform: Shape 87">
              <a:extLst>
                <a:ext uri="{FF2B5EF4-FFF2-40B4-BE49-F238E27FC236}">
                  <a16:creationId xmlns:a16="http://schemas.microsoft.com/office/drawing/2014/main" id="{217BD47A-2F24-467E-A016-650656A35B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56336" y="5964453"/>
              <a:ext cx="36218" cy="36221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4" name="Freeform: Shape 88">
              <a:extLst>
                <a:ext uri="{FF2B5EF4-FFF2-40B4-BE49-F238E27FC236}">
                  <a16:creationId xmlns:a16="http://schemas.microsoft.com/office/drawing/2014/main" id="{260F5B69-D34A-4A38-AC4F-E04BB730A0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31112" y="6116440"/>
              <a:ext cx="36465" cy="36219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5" name="Freeform: Shape 89">
              <a:extLst>
                <a:ext uri="{FF2B5EF4-FFF2-40B4-BE49-F238E27FC236}">
                  <a16:creationId xmlns:a16="http://schemas.microsoft.com/office/drawing/2014/main" id="{36D5DFC6-ED6D-4E93-BBFD-32876861C6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83335" y="6116440"/>
              <a:ext cx="36221" cy="36219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6" name="Freeform: Shape 90">
              <a:extLst>
                <a:ext uri="{FF2B5EF4-FFF2-40B4-BE49-F238E27FC236}">
                  <a16:creationId xmlns:a16="http://schemas.microsoft.com/office/drawing/2014/main" id="{046009FB-3E9E-46F5-9DC9-B225C7B7D6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35314" y="6116440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E10C4A9D-1BAD-4C1A-B643-39CEA7C56A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87538" y="6116440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B3786231-B3C8-45C0-AB76-F0F35D7E1D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39519" y="6116440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8E05DBD8-3FC9-47DE-88E7-849A2BE28C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91742" y="6116440"/>
              <a:ext cx="36221" cy="36219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F8B45623-D400-48AE-99CB-C50EF8208C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643724" y="6116440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650817F4-286D-4A64-A707-3199641184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95947" y="6116435"/>
              <a:ext cx="36221" cy="36219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CE2CBB23-BC03-4233-B66D-F3E1BC3612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7929" y="6116435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45B057C8-A242-41ED-B0DB-78B245C078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00152" y="6116435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9CB4C1C0-5F41-4E24-A7CD-AFB1DE7B39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52131" y="6116433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9153209C-5637-4CEC-AB94-73A0EA2C7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04357" y="6116438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F7A55A31-FEC9-482A-B837-9658289139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56336" y="6116440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93BA94A3-F00C-4D17-9254-A955E4414F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31112" y="6268419"/>
              <a:ext cx="36465" cy="36219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9A2902DE-23EF-49CE-A669-B9096A9D4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83335" y="6268419"/>
              <a:ext cx="36221" cy="36221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35780746-7CB1-459B-ACF8-EE4C8FA2DA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35314" y="6268419"/>
              <a:ext cx="36218" cy="36219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6EC72100-CCC7-485B-AB73-AFE6263C26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87538" y="6268419"/>
              <a:ext cx="36218" cy="36219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90330226-7157-4C26-8B12-849E7E40B5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39519" y="6268419"/>
              <a:ext cx="36218" cy="36219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F6FC5CE2-A4E9-48A9-A687-9D3CBDF2C8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91745" y="6268419"/>
              <a:ext cx="36221" cy="36221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971F8A61-039C-4875-ABD2-DDAD0AF611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643724" y="6268419"/>
              <a:ext cx="36218" cy="36219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5E9C48D7-E617-453A-95A7-4CBADCB709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95968" y="6268419"/>
              <a:ext cx="36221" cy="36219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6028847A-3236-456C-ABCA-F17FACC740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7950" y="6268419"/>
              <a:ext cx="36218" cy="36219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768F10DA-E024-4DFF-B71A-284CE3783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00173" y="6268419"/>
              <a:ext cx="36218" cy="36219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5D1258F2-08D2-4674-BB2B-00DA3F0541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52154" y="6268419"/>
              <a:ext cx="36218" cy="36219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1CA4E673-ADD3-4C6A-B67D-077CD7F768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04380" y="6268419"/>
              <a:ext cx="36218" cy="36219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E8412C5A-7E5C-437B-A36E-FD4ADC57EE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56357" y="6268417"/>
              <a:ext cx="36218" cy="36221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B56AC8FA-ED34-4749-9A15-E878B40889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31112" y="6420645"/>
              <a:ext cx="36465" cy="36219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EEE8845F-6312-4CB4-8345-10FAA6E91F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83335" y="6420645"/>
              <a:ext cx="36221" cy="36221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B6649974-BABE-465B-934C-798CD398A3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35314" y="6420645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9A2E8120-B8AC-4058-AB81-44A99CF53A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87538" y="6420645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EB3ACBEF-904A-4B73-A8B1-3A62AC125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39519" y="6420645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F80CD75B-0C3D-4186-B1D8-E58A7580E5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91745" y="6420645"/>
              <a:ext cx="36221" cy="36221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C17D40FB-488F-4EFD-9019-8E5802A73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643724" y="6420645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7089A9FA-C815-459B-8D43-862AC2805A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95968" y="6420653"/>
              <a:ext cx="36221" cy="36219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CA360E5B-3ABC-46DD-9DFE-5D8D1D4D21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7950" y="6420661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DBCC9121-E8F5-49AE-869E-1245398D1D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00173" y="6420668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B190A7C8-B00C-4DCB-929A-328811039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52154" y="6420668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DFBC02C4-69CC-4293-9249-E28D9F2C5A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04380" y="6420673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C4748328-B03B-4EDD-96F0-DAF6527201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56357" y="6420679"/>
              <a:ext cx="36218" cy="36221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17E29EF6-5C38-4836-AE46-64215DD78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31112" y="6572627"/>
              <a:ext cx="36465" cy="36219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333BC27D-A755-4489-B73A-5B0EA4BDD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83335" y="6572627"/>
              <a:ext cx="36221" cy="36219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E018ADBF-7412-4D0F-BC0F-8710DB9A4D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35314" y="6572627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370D54CD-D372-4C7F-B2AC-AB600FE525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87538" y="6572627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9BB9398E-F21C-4918-8C5A-90735B80B3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39519" y="6572627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4A7E3180-5F52-4B48-B3BD-F02177C41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91742" y="6572627"/>
              <a:ext cx="36221" cy="36219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B657DEC7-1A91-41CA-B3FD-593EFF9427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643724" y="6572627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1F66DBED-0EF0-4BC7-A733-8CEB9301F0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95968" y="6572658"/>
              <a:ext cx="36221" cy="36219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327BC7E2-BB50-457E-8D53-CBADC3D0A8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7950" y="6572658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2E5B2F2A-FBC8-42A5-9305-B5C98A24D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00173" y="6572658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67BC862E-B59F-4BFB-A777-05409E7271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52154" y="6572658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33FB1571-92E7-4829-BCCD-7DCB0FE981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04380" y="6572653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E4F917C1-A8BC-4A0E-AE36-F9D0BE9818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56357" y="6572658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76F8931C-3AC8-4029-B30C-5361BFBCAE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31107" y="6724848"/>
              <a:ext cx="36465" cy="36219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076E87F7-1BC0-472D-B19E-FFB4942471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83333" y="6724848"/>
              <a:ext cx="36221" cy="36219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465149F4-5FFD-4DA3-B387-25DDFF149B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35312" y="6724848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FCC143A2-5B71-45E0-A5DC-1AE44CF27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87538" y="6724848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A29C66E6-99F1-4166-B11B-8C47DD3103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39517" y="6724848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5D782C24-70D1-4DF0-A631-9FA2642920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91740" y="6724848"/>
              <a:ext cx="36221" cy="36219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204EA4D6-FB90-4EE9-9C94-FACE6D79A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643724" y="6724848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F71E17C7-CF11-4295-85DA-5237670B3A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95968" y="6724881"/>
              <a:ext cx="36221" cy="36219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73AF0AFB-AF22-44B2-B981-AF6098F19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7950" y="6724881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EC7A3631-6B95-4E40-89A4-0DC231A1A2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00173" y="6724881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E320EDD3-FA1E-4F06-B5E6-86BA66BFFF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52154" y="6724881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25CB6263-11E9-4CF8-B171-7C627720CC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04380" y="6724881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19FB7707-C4F1-4107-A1AA-C702870A5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56367" y="6724876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D930C66-9016-01F4-BD03-352929AB8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26992" y="1202026"/>
            <a:ext cx="4529344" cy="4406508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/>
              <a:t>Recommendations</a:t>
            </a:r>
            <a:r>
              <a:rPr lang="en-US" sz="4000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5D46D0-B4C1-CE8F-849E-F6D86D6114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425" y="651642"/>
            <a:ext cx="5855625" cy="588476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GB" sz="2400" kern="0" dirty="0">
                <a:effectLst/>
                <a:ea typeface="Times New Roman" panose="02020603050405020304" pitchFamily="18" charset="0"/>
              </a:rPr>
              <a:t>Age group  specific product promotions/deals </a:t>
            </a:r>
          </a:p>
          <a:p>
            <a:pPr>
              <a:buFont typeface="Wingdings" pitchFamily="2" charset="2"/>
              <a:buChar char="Ø"/>
            </a:pPr>
            <a:r>
              <a:rPr lang="en-GB" sz="2400" kern="0" dirty="0">
                <a:effectLst/>
              </a:rPr>
              <a:t>Learn from the top spenders (Spain ) - Focus on Montenegro </a:t>
            </a:r>
            <a:r>
              <a:rPr lang="en-GB" sz="2400" kern="0" dirty="0" err="1">
                <a:effectLst/>
              </a:rPr>
              <a:t>e:</a:t>
            </a:r>
            <a:r>
              <a:rPr lang="en-GB" sz="2400" kern="0" dirty="0" err="1"/>
              <a:t>g</a:t>
            </a:r>
            <a:r>
              <a:rPr lang="en-GB" sz="2400" kern="0" dirty="0"/>
              <a:t> local customer surveys /offers</a:t>
            </a:r>
          </a:p>
          <a:p>
            <a:pPr>
              <a:buFont typeface="Wingdings" pitchFamily="2" charset="2"/>
              <a:buChar char="Ø"/>
            </a:pPr>
            <a:r>
              <a:rPr lang="en-GB" sz="2400" kern="0" dirty="0"/>
              <a:t> Majority are in a partnership - household targeted offers and deals </a:t>
            </a:r>
          </a:p>
          <a:p>
            <a:pPr>
              <a:buFont typeface="Wingdings" pitchFamily="2" charset="2"/>
              <a:buChar char="Ø"/>
            </a:pPr>
            <a:r>
              <a:rPr lang="en-GB" sz="2400" kern="0" dirty="0"/>
              <a:t>Promote less popular categories - Think local sources </a:t>
            </a:r>
          </a:p>
          <a:p>
            <a:pPr>
              <a:buFont typeface="Wingdings" pitchFamily="2" charset="2"/>
              <a:buChar char="Ø"/>
            </a:pPr>
            <a:r>
              <a:rPr lang="en-GB" sz="2400" kern="0" dirty="0"/>
              <a:t>Relevant data gathering -  Gender/Pets (yes/no) to expand the market</a:t>
            </a:r>
          </a:p>
          <a:p>
            <a:pPr>
              <a:buFont typeface="Wingdings" pitchFamily="2" charset="2"/>
              <a:buChar char="Ø"/>
            </a:pPr>
            <a:r>
              <a:rPr lang="en-GB" sz="2400" kern="0" dirty="0"/>
              <a:t>Mobile App - Use RFM analysis for tailor made ads/deals/offers  </a:t>
            </a:r>
          </a:p>
          <a:p>
            <a:endParaRPr lang="en-GB" sz="2000" kern="0" dirty="0"/>
          </a:p>
          <a:p>
            <a:endParaRPr lang="en-GB" sz="2000" kern="0" dirty="0"/>
          </a:p>
          <a:p>
            <a:endParaRPr lang="en-GB" sz="2000" kern="0" dirty="0">
              <a:effectLst/>
            </a:endParaRPr>
          </a:p>
          <a:p>
            <a:endParaRPr lang="en-GB" sz="2000" dirty="0">
              <a:effectLst/>
            </a:endParaRPr>
          </a:p>
          <a:p>
            <a:endParaRPr lang="en-US" sz="2000" dirty="0"/>
          </a:p>
        </p:txBody>
      </p:sp>
      <p:grpSp>
        <p:nvGrpSpPr>
          <p:cNvPr id="155" name="Graphic 190">
            <a:extLst>
              <a:ext uri="{FF2B5EF4-FFF2-40B4-BE49-F238E27FC236}">
                <a16:creationId xmlns:a16="http://schemas.microsoft.com/office/drawing/2014/main" id="{55A100E1-E66E-4ED2-A56A-F7A819228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91531" y="725954"/>
            <a:ext cx="1598829" cy="531293"/>
            <a:chOff x="2504802" y="1755501"/>
            <a:chExt cx="1598829" cy="531293"/>
          </a:xfrm>
          <a:solidFill>
            <a:schemeClr val="tx1"/>
          </a:solidFill>
        </p:grpSpPr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4AB9672F-EB60-4C69-965D-C7AD5217C2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47B9190C-E3A6-476A-9BBD-79CC3E7A04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59" name="Graphic 212">
            <a:extLst>
              <a:ext uri="{FF2B5EF4-FFF2-40B4-BE49-F238E27FC236}">
                <a16:creationId xmlns:a16="http://schemas.microsoft.com/office/drawing/2014/main" id="{CAB9AD4F-A248-4D49-8779-CE40E64C0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91258" y="315927"/>
            <a:ext cx="932200" cy="932200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61" name="Graphic 212">
            <a:extLst>
              <a:ext uri="{FF2B5EF4-FFF2-40B4-BE49-F238E27FC236}">
                <a16:creationId xmlns:a16="http://schemas.microsoft.com/office/drawing/2014/main" id="{3D4C1981-3D8B-446C-BFAE-E7EE5CF2DD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91258" y="315927"/>
            <a:ext cx="932200" cy="932200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4592796"/>
      </p:ext>
    </p:extLst>
  </p:cSld>
  <p:clrMapOvr>
    <a:masterClrMapping/>
  </p:clrMapOvr>
</p:sld>
</file>

<file path=ppt/theme/theme1.xml><?xml version="1.0" encoding="utf-8"?>
<a:theme xmlns:a="http://schemas.openxmlformats.org/drawingml/2006/main" name="FunkyShapesDarkVTI">
  <a:themeElements>
    <a:clrScheme name="Custom 4">
      <a:dk1>
        <a:srgbClr val="FFFFFF"/>
      </a:dk1>
      <a:lt1>
        <a:srgbClr val="000000"/>
      </a:lt1>
      <a:dk2>
        <a:srgbClr val="F3FFF8"/>
      </a:dk2>
      <a:lt2>
        <a:srgbClr val="2D2D2D"/>
      </a:lt2>
      <a:accent1>
        <a:srgbClr val="FF80BD"/>
      </a:accent1>
      <a:accent2>
        <a:srgbClr val="1EB9D3"/>
      </a:accent2>
      <a:accent3>
        <a:srgbClr val="21C46B"/>
      </a:accent3>
      <a:accent4>
        <a:srgbClr val="EA9600"/>
      </a:accent4>
      <a:accent5>
        <a:srgbClr val="F43B56"/>
      </a:accent5>
      <a:accent6>
        <a:srgbClr val="4B56E8"/>
      </a:accent6>
      <a:hlink>
        <a:srgbClr val="8F61FF"/>
      </a:hlink>
      <a:folHlink>
        <a:srgbClr val="F900A0"/>
      </a:folHlink>
    </a:clrScheme>
    <a:fontScheme name="Source Sans Pro">
      <a:majorFont>
        <a:latin typeface="Source Sans Pro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unkyShapesDarkVTI" id="{84637DF0-7D2D-4F20-816C-4D6C45F3FAF2}" vid="{0EF594EE-C33F-480F-80E7-D4F74C1C30E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1333</TotalTime>
  <Words>407</Words>
  <Application>Microsoft Macintosh PowerPoint</Application>
  <PresentationFormat>Widescreen</PresentationFormat>
  <Paragraphs>75</Paragraphs>
  <Slides>10</Slides>
  <Notes>3</Notes>
  <HiddenSlides>0</HiddenSlides>
  <MMClips>1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Aptos</vt:lpstr>
      <vt:lpstr>Arial</vt:lpstr>
      <vt:lpstr>Source Sans Pro</vt:lpstr>
      <vt:lpstr>Symbol</vt:lpstr>
      <vt:lpstr>Times New Roman</vt:lpstr>
      <vt:lpstr>Wingdings</vt:lpstr>
      <vt:lpstr>FunkyShapesDarkVTI</vt:lpstr>
      <vt:lpstr>2market   Customer Purchase Behavior Analysis </vt:lpstr>
      <vt:lpstr> 2MARKET Data insights  </vt:lpstr>
      <vt:lpstr>Analytical Approach </vt:lpstr>
      <vt:lpstr>Tableau Dashboard </vt:lpstr>
      <vt:lpstr>Socio-demographic insights </vt:lpstr>
      <vt:lpstr>Global Products consumption </vt:lpstr>
      <vt:lpstr>Advertising channel impact </vt:lpstr>
      <vt:lpstr>RFM</vt:lpstr>
      <vt:lpstr>Recommendations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Tilani Wijamunige</dc:creator>
  <cp:lastModifiedBy>Tilani Wijamunige</cp:lastModifiedBy>
  <cp:revision>12</cp:revision>
  <dcterms:created xsi:type="dcterms:W3CDTF">2024-06-23T14:42:02Z</dcterms:created>
  <dcterms:modified xsi:type="dcterms:W3CDTF">2024-06-24T12:55:51Z</dcterms:modified>
</cp:coreProperties>
</file>