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9" r:id="rId2"/>
    <p:sldId id="257" r:id="rId3"/>
    <p:sldId id="260" r:id="rId4"/>
    <p:sldId id="262" r:id="rId5"/>
    <p:sldId id="261" r:id="rId6"/>
    <p:sldId id="263" r:id="rId7"/>
    <p:sldId id="264" r:id="rId8"/>
    <p:sldId id="265" r:id="rId9"/>
    <p:sldId id="266" r:id="rId10"/>
    <p:sldId id="267" r:id="rId11"/>
    <p:sldId id="268" r:id="rId12"/>
    <p:sldId id="269" r:id="rId13"/>
    <p:sldId id="270" r:id="rId14"/>
    <p:sldId id="275"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5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89"/>
    <p:restoredTop sz="94754"/>
  </p:normalViewPr>
  <p:slideViewPr>
    <p:cSldViewPr snapToGrid="0">
      <p:cViewPr varScale="1">
        <p:scale>
          <a:sx n="99" d="100"/>
          <a:sy n="99"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217CB-B6FA-4A16-9207-1D5AF1B51EF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0C6F061-53BB-4EE1-B172-6070A059E638}">
      <dgm:prSet/>
      <dgm:spPr/>
      <dgm:t>
        <a:bodyPr/>
        <a:lstStyle/>
        <a:p>
          <a:pPr>
            <a:lnSpc>
              <a:spcPct val="100000"/>
            </a:lnSpc>
          </a:pPr>
          <a:r>
            <a:rPr lang="en-GB"/>
            <a:t>What are the seasonal / Regional trends in GP appointments and attendance?</a:t>
          </a:r>
          <a:endParaRPr lang="en-US"/>
        </a:p>
      </dgm:t>
    </dgm:pt>
    <dgm:pt modelId="{36FDC290-F0D3-4491-A5D9-2C6A237DC65D}" type="parTrans" cxnId="{1D37334D-6928-4055-94C5-433C9161E66D}">
      <dgm:prSet/>
      <dgm:spPr/>
      <dgm:t>
        <a:bodyPr/>
        <a:lstStyle/>
        <a:p>
          <a:endParaRPr lang="en-US"/>
        </a:p>
      </dgm:t>
    </dgm:pt>
    <dgm:pt modelId="{9D227516-4572-476D-B8F6-9CFE014EA3E0}" type="sibTrans" cxnId="{1D37334D-6928-4055-94C5-433C9161E66D}">
      <dgm:prSet/>
      <dgm:spPr/>
      <dgm:t>
        <a:bodyPr/>
        <a:lstStyle/>
        <a:p>
          <a:endParaRPr lang="en-US"/>
        </a:p>
      </dgm:t>
    </dgm:pt>
    <dgm:pt modelId="{4AD3608F-53F1-45C2-9DF5-302D685C77E6}">
      <dgm:prSet/>
      <dgm:spPr/>
      <dgm:t>
        <a:bodyPr/>
        <a:lstStyle/>
        <a:p>
          <a:pPr>
            <a:lnSpc>
              <a:spcPct val="100000"/>
            </a:lnSpc>
          </a:pPr>
          <a:r>
            <a:rPr lang="en-GB" dirty="0"/>
            <a:t>How do healthcare roles and consultation methods affect GP services?</a:t>
          </a:r>
          <a:endParaRPr lang="en-US" dirty="0"/>
        </a:p>
      </dgm:t>
    </dgm:pt>
    <dgm:pt modelId="{9ED49A5A-756C-4BD6-B50C-C89CED64CA17}" type="parTrans" cxnId="{06E1248D-F9F4-460C-ADA2-B8D805012C67}">
      <dgm:prSet/>
      <dgm:spPr/>
      <dgm:t>
        <a:bodyPr/>
        <a:lstStyle/>
        <a:p>
          <a:endParaRPr lang="en-US"/>
        </a:p>
      </dgm:t>
    </dgm:pt>
    <dgm:pt modelId="{F03051BD-802E-4A69-8AC8-E9576A562F5C}" type="sibTrans" cxnId="{06E1248D-F9F4-460C-ADA2-B8D805012C67}">
      <dgm:prSet/>
      <dgm:spPr/>
      <dgm:t>
        <a:bodyPr/>
        <a:lstStyle/>
        <a:p>
          <a:endParaRPr lang="en-US"/>
        </a:p>
      </dgm:t>
    </dgm:pt>
    <dgm:pt modelId="{1E4E42B2-A832-44F5-AA79-C944784168F1}">
      <dgm:prSet/>
      <dgm:spPr/>
      <dgm:t>
        <a:bodyPr/>
        <a:lstStyle/>
        <a:p>
          <a:pPr>
            <a:lnSpc>
              <a:spcPct val="100000"/>
            </a:lnSpc>
          </a:pPr>
          <a:r>
            <a:rPr lang="en-GB" dirty="0"/>
            <a:t>How can social media like Twitter / X  be used for service improvements?</a:t>
          </a:r>
          <a:endParaRPr lang="en-US" dirty="0"/>
        </a:p>
      </dgm:t>
    </dgm:pt>
    <dgm:pt modelId="{5C5A6AAA-CCAB-4D05-B2D5-8468DEF6D43E}" type="parTrans" cxnId="{F3F7834C-6BFD-4745-9E94-529FC30CABD5}">
      <dgm:prSet/>
      <dgm:spPr/>
      <dgm:t>
        <a:bodyPr/>
        <a:lstStyle/>
        <a:p>
          <a:endParaRPr lang="en-US"/>
        </a:p>
      </dgm:t>
    </dgm:pt>
    <dgm:pt modelId="{423882B2-3D4D-490B-9417-3106DB36A3E4}" type="sibTrans" cxnId="{F3F7834C-6BFD-4745-9E94-529FC30CABD5}">
      <dgm:prSet/>
      <dgm:spPr/>
      <dgm:t>
        <a:bodyPr/>
        <a:lstStyle/>
        <a:p>
          <a:endParaRPr lang="en-US"/>
        </a:p>
      </dgm:t>
    </dgm:pt>
    <dgm:pt modelId="{13039048-D304-42D3-A1AC-21DBA9083745}" type="pres">
      <dgm:prSet presAssocID="{6F0217CB-B6FA-4A16-9207-1D5AF1B51EFE}" presName="root" presStyleCnt="0">
        <dgm:presLayoutVars>
          <dgm:dir/>
          <dgm:resizeHandles val="exact"/>
        </dgm:presLayoutVars>
      </dgm:prSet>
      <dgm:spPr/>
    </dgm:pt>
    <dgm:pt modelId="{3267FAD4-F9CE-46C0-835C-9EA21ADE9E5C}" type="pres">
      <dgm:prSet presAssocID="{E0C6F061-53BB-4EE1-B172-6070A059E638}" presName="compNode" presStyleCnt="0"/>
      <dgm:spPr/>
    </dgm:pt>
    <dgm:pt modelId="{6FD3CB56-428A-48D2-8B4F-8721A81092ED}" type="pres">
      <dgm:prSet presAssocID="{E0C6F061-53BB-4EE1-B172-6070A059E638}" presName="bgRect" presStyleLbl="bgShp" presStyleIdx="0" presStyleCnt="3"/>
      <dgm:spPr/>
    </dgm:pt>
    <dgm:pt modelId="{A9B8069A-AD98-4434-B019-0425F738DF90}" type="pres">
      <dgm:prSet presAssocID="{E0C6F061-53BB-4EE1-B172-6070A059E6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ip Calendar"/>
        </a:ext>
      </dgm:extLst>
    </dgm:pt>
    <dgm:pt modelId="{8485A8C4-2891-43C0-B504-711EC6F4889E}" type="pres">
      <dgm:prSet presAssocID="{E0C6F061-53BB-4EE1-B172-6070A059E638}" presName="spaceRect" presStyleCnt="0"/>
      <dgm:spPr/>
    </dgm:pt>
    <dgm:pt modelId="{9F8FD50D-5140-4A50-A54F-D03B54BCEE50}" type="pres">
      <dgm:prSet presAssocID="{E0C6F061-53BB-4EE1-B172-6070A059E638}" presName="parTx" presStyleLbl="revTx" presStyleIdx="0" presStyleCnt="3">
        <dgm:presLayoutVars>
          <dgm:chMax val="0"/>
          <dgm:chPref val="0"/>
        </dgm:presLayoutVars>
      </dgm:prSet>
      <dgm:spPr/>
    </dgm:pt>
    <dgm:pt modelId="{703E141A-167A-47B0-AC44-533AA625F550}" type="pres">
      <dgm:prSet presAssocID="{9D227516-4572-476D-B8F6-9CFE014EA3E0}" presName="sibTrans" presStyleCnt="0"/>
      <dgm:spPr/>
    </dgm:pt>
    <dgm:pt modelId="{C6172C2D-CB79-40DB-8174-93F21019A1D3}" type="pres">
      <dgm:prSet presAssocID="{4AD3608F-53F1-45C2-9DF5-302D685C77E6}" presName="compNode" presStyleCnt="0"/>
      <dgm:spPr/>
    </dgm:pt>
    <dgm:pt modelId="{2C2363F2-B57F-41F1-AE05-9384C3E8B8A2}" type="pres">
      <dgm:prSet presAssocID="{4AD3608F-53F1-45C2-9DF5-302D685C77E6}" presName="bgRect" presStyleLbl="bgShp" presStyleIdx="1" presStyleCnt="3"/>
      <dgm:spPr/>
    </dgm:pt>
    <dgm:pt modelId="{98AD26A8-7D4B-4C4F-AE91-F260B18565DD}" type="pres">
      <dgm:prSet presAssocID="{4AD3608F-53F1-45C2-9DF5-302D685C77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C3D1A87E-0626-46EE-997F-DB5F7089B1A4}" type="pres">
      <dgm:prSet presAssocID="{4AD3608F-53F1-45C2-9DF5-302D685C77E6}" presName="spaceRect" presStyleCnt="0"/>
      <dgm:spPr/>
    </dgm:pt>
    <dgm:pt modelId="{AE43F0CA-6EAC-4374-93BF-B92671F34E4F}" type="pres">
      <dgm:prSet presAssocID="{4AD3608F-53F1-45C2-9DF5-302D685C77E6}" presName="parTx" presStyleLbl="revTx" presStyleIdx="1" presStyleCnt="3">
        <dgm:presLayoutVars>
          <dgm:chMax val="0"/>
          <dgm:chPref val="0"/>
        </dgm:presLayoutVars>
      </dgm:prSet>
      <dgm:spPr/>
    </dgm:pt>
    <dgm:pt modelId="{70932D9E-2514-4EED-B890-613153D3BF91}" type="pres">
      <dgm:prSet presAssocID="{F03051BD-802E-4A69-8AC8-E9576A562F5C}" presName="sibTrans" presStyleCnt="0"/>
      <dgm:spPr/>
    </dgm:pt>
    <dgm:pt modelId="{AD3FA525-4F14-4C2B-B8DC-FE5B87AFB44E}" type="pres">
      <dgm:prSet presAssocID="{1E4E42B2-A832-44F5-AA79-C944784168F1}" presName="compNode" presStyleCnt="0"/>
      <dgm:spPr/>
    </dgm:pt>
    <dgm:pt modelId="{11F5FFF2-537C-4EEC-9190-5A03DA9C76B8}" type="pres">
      <dgm:prSet presAssocID="{1E4E42B2-A832-44F5-AA79-C944784168F1}" presName="bgRect" presStyleLbl="bgShp" presStyleIdx="2" presStyleCnt="3"/>
      <dgm:spPr/>
    </dgm:pt>
    <dgm:pt modelId="{CA88A832-2971-40B9-B4F3-58C2D24C8E16}" type="pres">
      <dgm:prSet presAssocID="{1E4E42B2-A832-44F5-AA79-C944784168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AD2B047B-8401-47B4-ADFE-AC1A0ADC6CF3}" type="pres">
      <dgm:prSet presAssocID="{1E4E42B2-A832-44F5-AA79-C944784168F1}" presName="spaceRect" presStyleCnt="0"/>
      <dgm:spPr/>
    </dgm:pt>
    <dgm:pt modelId="{10347B33-F236-4185-A2F3-6CCCF4BE42A7}" type="pres">
      <dgm:prSet presAssocID="{1E4E42B2-A832-44F5-AA79-C944784168F1}" presName="parTx" presStyleLbl="revTx" presStyleIdx="2" presStyleCnt="3">
        <dgm:presLayoutVars>
          <dgm:chMax val="0"/>
          <dgm:chPref val="0"/>
        </dgm:presLayoutVars>
      </dgm:prSet>
      <dgm:spPr/>
    </dgm:pt>
  </dgm:ptLst>
  <dgm:cxnLst>
    <dgm:cxn modelId="{45A48124-DFEF-4606-B0C3-C2A856AA76D8}" type="presOf" srcId="{E0C6F061-53BB-4EE1-B172-6070A059E638}" destId="{9F8FD50D-5140-4A50-A54F-D03B54BCEE50}" srcOrd="0" destOrd="0" presId="urn:microsoft.com/office/officeart/2018/2/layout/IconVerticalSolidList"/>
    <dgm:cxn modelId="{F3F7834C-6BFD-4745-9E94-529FC30CABD5}" srcId="{6F0217CB-B6FA-4A16-9207-1D5AF1B51EFE}" destId="{1E4E42B2-A832-44F5-AA79-C944784168F1}" srcOrd="2" destOrd="0" parTransId="{5C5A6AAA-CCAB-4D05-B2D5-8468DEF6D43E}" sibTransId="{423882B2-3D4D-490B-9417-3106DB36A3E4}"/>
    <dgm:cxn modelId="{1D37334D-6928-4055-94C5-433C9161E66D}" srcId="{6F0217CB-B6FA-4A16-9207-1D5AF1B51EFE}" destId="{E0C6F061-53BB-4EE1-B172-6070A059E638}" srcOrd="0" destOrd="0" parTransId="{36FDC290-F0D3-4491-A5D9-2C6A237DC65D}" sibTransId="{9D227516-4572-476D-B8F6-9CFE014EA3E0}"/>
    <dgm:cxn modelId="{09D93B58-D9D9-4857-9543-C33EB451628F}" type="presOf" srcId="{4AD3608F-53F1-45C2-9DF5-302D685C77E6}" destId="{AE43F0CA-6EAC-4374-93BF-B92671F34E4F}" srcOrd="0" destOrd="0" presId="urn:microsoft.com/office/officeart/2018/2/layout/IconVerticalSolidList"/>
    <dgm:cxn modelId="{3EF5526C-E93E-414F-B3B3-E0D140142C0E}" type="presOf" srcId="{6F0217CB-B6FA-4A16-9207-1D5AF1B51EFE}" destId="{13039048-D304-42D3-A1AC-21DBA9083745}" srcOrd="0" destOrd="0" presId="urn:microsoft.com/office/officeart/2018/2/layout/IconVerticalSolidList"/>
    <dgm:cxn modelId="{06E1248D-F9F4-460C-ADA2-B8D805012C67}" srcId="{6F0217CB-B6FA-4A16-9207-1D5AF1B51EFE}" destId="{4AD3608F-53F1-45C2-9DF5-302D685C77E6}" srcOrd="1" destOrd="0" parTransId="{9ED49A5A-756C-4BD6-B50C-C89CED64CA17}" sibTransId="{F03051BD-802E-4A69-8AC8-E9576A562F5C}"/>
    <dgm:cxn modelId="{D77053B4-C14F-4A02-9EB5-B534A9B1AF6B}" type="presOf" srcId="{1E4E42B2-A832-44F5-AA79-C944784168F1}" destId="{10347B33-F236-4185-A2F3-6CCCF4BE42A7}" srcOrd="0" destOrd="0" presId="urn:microsoft.com/office/officeart/2018/2/layout/IconVerticalSolidList"/>
    <dgm:cxn modelId="{AEAA81D1-485C-4D95-B9C9-5BB2A413A12E}" type="presParOf" srcId="{13039048-D304-42D3-A1AC-21DBA9083745}" destId="{3267FAD4-F9CE-46C0-835C-9EA21ADE9E5C}" srcOrd="0" destOrd="0" presId="urn:microsoft.com/office/officeart/2018/2/layout/IconVerticalSolidList"/>
    <dgm:cxn modelId="{728C803D-62CA-4511-B3DA-07DB784670EA}" type="presParOf" srcId="{3267FAD4-F9CE-46C0-835C-9EA21ADE9E5C}" destId="{6FD3CB56-428A-48D2-8B4F-8721A81092ED}" srcOrd="0" destOrd="0" presId="urn:microsoft.com/office/officeart/2018/2/layout/IconVerticalSolidList"/>
    <dgm:cxn modelId="{509E4FF5-8A34-4544-B72D-66C959D36F85}" type="presParOf" srcId="{3267FAD4-F9CE-46C0-835C-9EA21ADE9E5C}" destId="{A9B8069A-AD98-4434-B019-0425F738DF90}" srcOrd="1" destOrd="0" presId="urn:microsoft.com/office/officeart/2018/2/layout/IconVerticalSolidList"/>
    <dgm:cxn modelId="{6848BD04-59A3-4EA4-8A5A-A82E8F0C9261}" type="presParOf" srcId="{3267FAD4-F9CE-46C0-835C-9EA21ADE9E5C}" destId="{8485A8C4-2891-43C0-B504-711EC6F4889E}" srcOrd="2" destOrd="0" presId="urn:microsoft.com/office/officeart/2018/2/layout/IconVerticalSolidList"/>
    <dgm:cxn modelId="{42B81A39-817F-47C6-BEE4-3F05B8F4D42F}" type="presParOf" srcId="{3267FAD4-F9CE-46C0-835C-9EA21ADE9E5C}" destId="{9F8FD50D-5140-4A50-A54F-D03B54BCEE50}" srcOrd="3" destOrd="0" presId="urn:microsoft.com/office/officeart/2018/2/layout/IconVerticalSolidList"/>
    <dgm:cxn modelId="{A3FE807E-23C1-44E8-A5EF-426D333BFE9C}" type="presParOf" srcId="{13039048-D304-42D3-A1AC-21DBA9083745}" destId="{703E141A-167A-47B0-AC44-533AA625F550}" srcOrd="1" destOrd="0" presId="urn:microsoft.com/office/officeart/2018/2/layout/IconVerticalSolidList"/>
    <dgm:cxn modelId="{B90C38E6-CC99-4E53-979E-06BA333BE8FC}" type="presParOf" srcId="{13039048-D304-42D3-A1AC-21DBA9083745}" destId="{C6172C2D-CB79-40DB-8174-93F21019A1D3}" srcOrd="2" destOrd="0" presId="urn:microsoft.com/office/officeart/2018/2/layout/IconVerticalSolidList"/>
    <dgm:cxn modelId="{9A1B123E-4A8B-48FA-A46A-B703FEEA04C8}" type="presParOf" srcId="{C6172C2D-CB79-40DB-8174-93F21019A1D3}" destId="{2C2363F2-B57F-41F1-AE05-9384C3E8B8A2}" srcOrd="0" destOrd="0" presId="urn:microsoft.com/office/officeart/2018/2/layout/IconVerticalSolidList"/>
    <dgm:cxn modelId="{CF806D1A-0E7C-467B-B156-1779CE5C372E}" type="presParOf" srcId="{C6172C2D-CB79-40DB-8174-93F21019A1D3}" destId="{98AD26A8-7D4B-4C4F-AE91-F260B18565DD}" srcOrd="1" destOrd="0" presId="urn:microsoft.com/office/officeart/2018/2/layout/IconVerticalSolidList"/>
    <dgm:cxn modelId="{54EF099D-832D-4E16-A8D0-273E38994C4A}" type="presParOf" srcId="{C6172C2D-CB79-40DB-8174-93F21019A1D3}" destId="{C3D1A87E-0626-46EE-997F-DB5F7089B1A4}" srcOrd="2" destOrd="0" presId="urn:microsoft.com/office/officeart/2018/2/layout/IconVerticalSolidList"/>
    <dgm:cxn modelId="{78D1358D-B656-43DA-BDDE-4AD0D1699530}" type="presParOf" srcId="{C6172C2D-CB79-40DB-8174-93F21019A1D3}" destId="{AE43F0CA-6EAC-4374-93BF-B92671F34E4F}" srcOrd="3" destOrd="0" presId="urn:microsoft.com/office/officeart/2018/2/layout/IconVerticalSolidList"/>
    <dgm:cxn modelId="{5C8B213F-A094-43F6-BF39-C34CC3A97A64}" type="presParOf" srcId="{13039048-D304-42D3-A1AC-21DBA9083745}" destId="{70932D9E-2514-4EED-B890-613153D3BF91}" srcOrd="3" destOrd="0" presId="urn:microsoft.com/office/officeart/2018/2/layout/IconVerticalSolidList"/>
    <dgm:cxn modelId="{2A09F177-F583-4D22-9060-8BA22A77F518}" type="presParOf" srcId="{13039048-D304-42D3-A1AC-21DBA9083745}" destId="{AD3FA525-4F14-4C2B-B8DC-FE5B87AFB44E}" srcOrd="4" destOrd="0" presId="urn:microsoft.com/office/officeart/2018/2/layout/IconVerticalSolidList"/>
    <dgm:cxn modelId="{5EEA7F50-B302-41A1-9476-3666C0965EC6}" type="presParOf" srcId="{AD3FA525-4F14-4C2B-B8DC-FE5B87AFB44E}" destId="{11F5FFF2-537C-4EEC-9190-5A03DA9C76B8}" srcOrd="0" destOrd="0" presId="urn:microsoft.com/office/officeart/2018/2/layout/IconVerticalSolidList"/>
    <dgm:cxn modelId="{8B8B46BC-8E8E-42DD-AA39-C7BD59136004}" type="presParOf" srcId="{AD3FA525-4F14-4C2B-B8DC-FE5B87AFB44E}" destId="{CA88A832-2971-40B9-B4F3-58C2D24C8E16}" srcOrd="1" destOrd="0" presId="urn:microsoft.com/office/officeart/2018/2/layout/IconVerticalSolidList"/>
    <dgm:cxn modelId="{BB92EA2A-3D86-4C5D-A3E0-291B91C0512D}" type="presParOf" srcId="{AD3FA525-4F14-4C2B-B8DC-FE5B87AFB44E}" destId="{AD2B047B-8401-47B4-ADFE-AC1A0ADC6CF3}" srcOrd="2" destOrd="0" presId="urn:microsoft.com/office/officeart/2018/2/layout/IconVerticalSolidList"/>
    <dgm:cxn modelId="{8377919B-2747-447A-B3E6-C7136EDB208F}" type="presParOf" srcId="{AD3FA525-4F14-4C2B-B8DC-FE5B87AFB44E}" destId="{10347B33-F236-4185-A2F3-6CCCF4BE42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3CB56-428A-48D2-8B4F-8721A81092ED}">
      <dsp:nvSpPr>
        <dsp:cNvPr id="0" name=""/>
        <dsp:cNvSpPr/>
      </dsp:nvSpPr>
      <dsp:spPr>
        <a:xfrm>
          <a:off x="0" y="225"/>
          <a:ext cx="10331539" cy="5266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8069A-AD98-4434-B019-0425F738DF90}">
      <dsp:nvSpPr>
        <dsp:cNvPr id="0" name=""/>
        <dsp:cNvSpPr/>
      </dsp:nvSpPr>
      <dsp:spPr>
        <a:xfrm>
          <a:off x="159301" y="118713"/>
          <a:ext cx="289639" cy="2896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8FD50D-5140-4A50-A54F-D03B54BCEE50}">
      <dsp:nvSpPr>
        <dsp:cNvPr id="0" name=""/>
        <dsp:cNvSpPr/>
      </dsp:nvSpPr>
      <dsp:spPr>
        <a:xfrm>
          <a:off x="608242" y="225"/>
          <a:ext cx="9723296" cy="526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734" tIns="55734" rIns="55734" bIns="55734" numCol="1" spcCol="1270" anchor="ctr" anchorCtr="0">
          <a:noAutofit/>
        </a:bodyPr>
        <a:lstStyle/>
        <a:p>
          <a:pPr marL="0" lvl="0" indent="0" algn="l" defTabSz="977900">
            <a:lnSpc>
              <a:spcPct val="100000"/>
            </a:lnSpc>
            <a:spcBef>
              <a:spcPct val="0"/>
            </a:spcBef>
            <a:spcAft>
              <a:spcPct val="35000"/>
            </a:spcAft>
            <a:buNone/>
          </a:pPr>
          <a:r>
            <a:rPr lang="en-GB" sz="2200" kern="1200"/>
            <a:t>What are the seasonal / Regional trends in GP appointments and attendance?</a:t>
          </a:r>
          <a:endParaRPr lang="en-US" sz="2200" kern="1200"/>
        </a:p>
      </dsp:txBody>
      <dsp:txXfrm>
        <a:off x="608242" y="225"/>
        <a:ext cx="9723296" cy="526617"/>
      </dsp:txXfrm>
    </dsp:sp>
    <dsp:sp modelId="{2C2363F2-B57F-41F1-AE05-9384C3E8B8A2}">
      <dsp:nvSpPr>
        <dsp:cNvPr id="0" name=""/>
        <dsp:cNvSpPr/>
      </dsp:nvSpPr>
      <dsp:spPr>
        <a:xfrm>
          <a:off x="0" y="658496"/>
          <a:ext cx="10331539" cy="5266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D26A8-7D4B-4C4F-AE91-F260B18565DD}">
      <dsp:nvSpPr>
        <dsp:cNvPr id="0" name=""/>
        <dsp:cNvSpPr/>
      </dsp:nvSpPr>
      <dsp:spPr>
        <a:xfrm>
          <a:off x="159301" y="776985"/>
          <a:ext cx="289639" cy="2896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43F0CA-6EAC-4374-93BF-B92671F34E4F}">
      <dsp:nvSpPr>
        <dsp:cNvPr id="0" name=""/>
        <dsp:cNvSpPr/>
      </dsp:nvSpPr>
      <dsp:spPr>
        <a:xfrm>
          <a:off x="608242" y="658496"/>
          <a:ext cx="9723296" cy="526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734" tIns="55734" rIns="55734" bIns="55734" numCol="1" spcCol="1270" anchor="ctr" anchorCtr="0">
          <a:noAutofit/>
        </a:bodyPr>
        <a:lstStyle/>
        <a:p>
          <a:pPr marL="0" lvl="0" indent="0" algn="l" defTabSz="977900">
            <a:lnSpc>
              <a:spcPct val="100000"/>
            </a:lnSpc>
            <a:spcBef>
              <a:spcPct val="0"/>
            </a:spcBef>
            <a:spcAft>
              <a:spcPct val="35000"/>
            </a:spcAft>
            <a:buNone/>
          </a:pPr>
          <a:r>
            <a:rPr lang="en-GB" sz="2200" kern="1200" dirty="0"/>
            <a:t>How do healthcare roles and consultation methods affect GP services?</a:t>
          </a:r>
          <a:endParaRPr lang="en-US" sz="2200" kern="1200" dirty="0"/>
        </a:p>
      </dsp:txBody>
      <dsp:txXfrm>
        <a:off x="608242" y="658496"/>
        <a:ext cx="9723296" cy="526617"/>
      </dsp:txXfrm>
    </dsp:sp>
    <dsp:sp modelId="{11F5FFF2-537C-4EEC-9190-5A03DA9C76B8}">
      <dsp:nvSpPr>
        <dsp:cNvPr id="0" name=""/>
        <dsp:cNvSpPr/>
      </dsp:nvSpPr>
      <dsp:spPr>
        <a:xfrm>
          <a:off x="0" y="1316767"/>
          <a:ext cx="10331539" cy="52661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88A832-2971-40B9-B4F3-58C2D24C8E16}">
      <dsp:nvSpPr>
        <dsp:cNvPr id="0" name=""/>
        <dsp:cNvSpPr/>
      </dsp:nvSpPr>
      <dsp:spPr>
        <a:xfrm>
          <a:off x="159301" y="1435256"/>
          <a:ext cx="289639" cy="2896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47B33-F236-4185-A2F3-6CCCF4BE42A7}">
      <dsp:nvSpPr>
        <dsp:cNvPr id="0" name=""/>
        <dsp:cNvSpPr/>
      </dsp:nvSpPr>
      <dsp:spPr>
        <a:xfrm>
          <a:off x="608242" y="1316767"/>
          <a:ext cx="9723296" cy="526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734" tIns="55734" rIns="55734" bIns="55734" numCol="1" spcCol="1270" anchor="ctr" anchorCtr="0">
          <a:noAutofit/>
        </a:bodyPr>
        <a:lstStyle/>
        <a:p>
          <a:pPr marL="0" lvl="0" indent="0" algn="l" defTabSz="977900">
            <a:lnSpc>
              <a:spcPct val="100000"/>
            </a:lnSpc>
            <a:spcBef>
              <a:spcPct val="0"/>
            </a:spcBef>
            <a:spcAft>
              <a:spcPct val="35000"/>
            </a:spcAft>
            <a:buNone/>
          </a:pPr>
          <a:r>
            <a:rPr lang="en-GB" sz="2200" kern="1200" dirty="0"/>
            <a:t>How can social media like Twitter / X  be used for service improvements?</a:t>
          </a:r>
          <a:endParaRPr lang="en-US" sz="2200" kern="1200" dirty="0"/>
        </a:p>
      </dsp:txBody>
      <dsp:txXfrm>
        <a:off x="608242" y="1316767"/>
        <a:ext cx="9723296" cy="5266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96FB2-E619-F24F-B185-BFBA6CA96A25}" type="datetimeFigureOut">
              <a:rPr lang="en-US" smtClean="0"/>
              <a:t>8/11/24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662BA-05ED-EE4A-B760-6B7456A8916D}" type="slidenum">
              <a:rPr lang="en-US" smtClean="0"/>
              <a:t>‹#›</a:t>
            </a:fld>
            <a:endParaRPr lang="en-US"/>
          </a:p>
        </p:txBody>
      </p:sp>
    </p:spTree>
    <p:extLst>
      <p:ext uri="{BB962C8B-B14F-4D97-AF65-F5344CB8AC3E}">
        <p14:creationId xmlns:p14="http://schemas.microsoft.com/office/powerpoint/2010/main" val="3879440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C662BA-05ED-EE4A-B760-6B7456A8916D}" type="slidenum">
              <a:rPr lang="en-US" smtClean="0"/>
              <a:t>3</a:t>
            </a:fld>
            <a:endParaRPr lang="en-US"/>
          </a:p>
        </p:txBody>
      </p:sp>
    </p:spTree>
    <p:extLst>
      <p:ext uri="{BB962C8B-B14F-4D97-AF65-F5344CB8AC3E}">
        <p14:creationId xmlns:p14="http://schemas.microsoft.com/office/powerpoint/2010/main" val="80802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C662BA-05ED-EE4A-B760-6B7456A8916D}" type="slidenum">
              <a:rPr lang="en-US" smtClean="0"/>
              <a:t>7</a:t>
            </a:fld>
            <a:endParaRPr lang="en-US"/>
          </a:p>
        </p:txBody>
      </p:sp>
    </p:spTree>
    <p:extLst>
      <p:ext uri="{BB962C8B-B14F-4D97-AF65-F5344CB8AC3E}">
        <p14:creationId xmlns:p14="http://schemas.microsoft.com/office/powerpoint/2010/main" val="381017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66EE-15EB-BD57-DD31-C69ADE64DC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AF6BF80-7B12-FB76-9C35-C1E001ED2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77A6E3-FA9E-97A3-6235-0E1349DCD5AD}"/>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5" name="Footer Placeholder 4">
            <a:extLst>
              <a:ext uri="{FF2B5EF4-FFF2-40B4-BE49-F238E27FC236}">
                <a16:creationId xmlns:a16="http://schemas.microsoft.com/office/drawing/2014/main" id="{E5562AD7-874E-49DE-7D1E-E7ADCA7B8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541BE-1894-55B3-4881-542513FCA386}"/>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46990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A22B-74F2-3899-9354-5F82E55451A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7BDE900-63ED-30A2-5264-1C655D4D28E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99CE28-DCD4-A4BD-2141-702210F38A80}"/>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5" name="Footer Placeholder 4">
            <a:extLst>
              <a:ext uri="{FF2B5EF4-FFF2-40B4-BE49-F238E27FC236}">
                <a16:creationId xmlns:a16="http://schemas.microsoft.com/office/drawing/2014/main" id="{B2709EA1-6247-1DC7-DE96-1BA8F40AB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62CB9-D26C-E0F0-5117-F6ABB1CB97BE}"/>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194269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3C8D9-ADF5-3FBA-6BE7-5DE2C3E0D59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955A4CF-7CBE-FFB9-6ECD-43E1577CC75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773686-83EB-F962-2894-864F44CA383D}"/>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5" name="Footer Placeholder 4">
            <a:extLst>
              <a:ext uri="{FF2B5EF4-FFF2-40B4-BE49-F238E27FC236}">
                <a16:creationId xmlns:a16="http://schemas.microsoft.com/office/drawing/2014/main" id="{7C8588BC-D76D-6C02-4C56-2B9ABB5E1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2CBF1-E29E-4843-9974-7870D5781935}"/>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85677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C6AF-57FB-3862-B8E0-991A27A3BD2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C8DA8B4-5FE9-5C39-60D8-FA746CFCB1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0BED7F-B6AD-2CDB-4824-AFA61BF65CFB}"/>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5" name="Footer Placeholder 4">
            <a:extLst>
              <a:ext uri="{FF2B5EF4-FFF2-40B4-BE49-F238E27FC236}">
                <a16:creationId xmlns:a16="http://schemas.microsoft.com/office/drawing/2014/main" id="{D75AEF97-6487-4C63-CDFF-D6084ACB1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FDEF8-E92A-F613-E134-958BE82304F8}"/>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41686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E400-C652-6E20-8DC1-2A1226F100A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399C0AE-F20E-32E0-E992-826633874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7229DF-FA58-DB64-E9DA-1528F4787CCD}"/>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5" name="Footer Placeholder 4">
            <a:extLst>
              <a:ext uri="{FF2B5EF4-FFF2-40B4-BE49-F238E27FC236}">
                <a16:creationId xmlns:a16="http://schemas.microsoft.com/office/drawing/2014/main" id="{7674A5D1-6E38-DFEC-0017-BDA29DBA9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5C2F2-BAD8-2817-197C-6619C3D9AAD0}"/>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162190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8572-CDB4-6C4B-12B9-7B7B54AA0E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2F30F1-CFB9-9794-066A-1456656CCD1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7B7287B-9447-45E6-49D8-36FAFA0080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14AD99B-835C-48A8-7B8B-693063EBA17B}"/>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6" name="Footer Placeholder 5">
            <a:extLst>
              <a:ext uri="{FF2B5EF4-FFF2-40B4-BE49-F238E27FC236}">
                <a16:creationId xmlns:a16="http://schemas.microsoft.com/office/drawing/2014/main" id="{37DC8692-114C-548A-77FF-793CBCA77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C11DF-F6CC-D07C-2A91-F14F5A169697}"/>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334075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C1BC-316D-A22D-3813-4B2A7611A1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841CB5-B0D8-D58F-0365-69972122B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849C26F-BE8D-7C60-190E-4A1C28BF95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488ECD9-791C-E216-6C92-49A73A3055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0D6CC76-6CD1-FE76-0CB3-4923B061E69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9CA6697-A38F-FF8F-6D19-2A505D8F687E}"/>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8" name="Footer Placeholder 7">
            <a:extLst>
              <a:ext uri="{FF2B5EF4-FFF2-40B4-BE49-F238E27FC236}">
                <a16:creationId xmlns:a16="http://schemas.microsoft.com/office/drawing/2014/main" id="{E854DE14-6D05-7243-AC96-7D5626C393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7ADB44-93BD-4BF7-88A6-3CF79C5DA9E1}"/>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58384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02DC-519F-2D4B-FA2E-E501982D160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89EE6C6-5023-4342-038C-5A8BEE56A812}"/>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4" name="Footer Placeholder 3">
            <a:extLst>
              <a:ext uri="{FF2B5EF4-FFF2-40B4-BE49-F238E27FC236}">
                <a16:creationId xmlns:a16="http://schemas.microsoft.com/office/drawing/2014/main" id="{189F5F29-B6D9-8859-3394-82525523BE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9AFB2-53B1-DB58-AE96-E52851CD83C4}"/>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129901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96F0B-A5EF-50ED-8328-EC7CCB9499BD}"/>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3" name="Footer Placeholder 2">
            <a:extLst>
              <a:ext uri="{FF2B5EF4-FFF2-40B4-BE49-F238E27FC236}">
                <a16:creationId xmlns:a16="http://schemas.microsoft.com/office/drawing/2014/main" id="{BA402C19-94FA-4EFC-99FA-650E23A070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8C30AD-0A03-5687-184C-6D6F6140D1CA}"/>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220137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5F96-DE2F-D719-207A-E20FAC4872C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044ADDB-6EAA-5D0A-B95B-D72A64723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A326673-55AD-6FF4-96BF-D5E431552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6A1DA5-3A9C-78C5-7F8D-8261A64BE6E7}"/>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6" name="Footer Placeholder 5">
            <a:extLst>
              <a:ext uri="{FF2B5EF4-FFF2-40B4-BE49-F238E27FC236}">
                <a16:creationId xmlns:a16="http://schemas.microsoft.com/office/drawing/2014/main" id="{3B01CD1F-3E62-2BE6-46E5-CBC575CF5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10FDE-4BF0-435E-CBB7-653FD5C73491}"/>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363704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6513-C9B0-F5FB-7F42-DE6676EEFA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A6ED27F-7BD4-873A-850A-A4A9065EC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6DDB7-A7CC-A4B5-4AAE-DA3D07977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236CC2-5C80-F025-54A4-07BCEB8D7260}"/>
              </a:ext>
            </a:extLst>
          </p:cNvPr>
          <p:cNvSpPr>
            <a:spLocks noGrp="1"/>
          </p:cNvSpPr>
          <p:nvPr>
            <p:ph type="dt" sz="half" idx="10"/>
          </p:nvPr>
        </p:nvSpPr>
        <p:spPr/>
        <p:txBody>
          <a:bodyPr/>
          <a:lstStyle/>
          <a:p>
            <a:fld id="{10BD945E-D580-F940-91D3-11CA68FF5FA5}" type="datetimeFigureOut">
              <a:rPr lang="en-US" smtClean="0"/>
              <a:t>8/11/24</a:t>
            </a:fld>
            <a:endParaRPr lang="en-US"/>
          </a:p>
        </p:txBody>
      </p:sp>
      <p:sp>
        <p:nvSpPr>
          <p:cNvPr id="6" name="Footer Placeholder 5">
            <a:extLst>
              <a:ext uri="{FF2B5EF4-FFF2-40B4-BE49-F238E27FC236}">
                <a16:creationId xmlns:a16="http://schemas.microsoft.com/office/drawing/2014/main" id="{C2571975-42F7-DEDD-E55A-360962110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E8BFC-D4DB-B186-8140-DD2BA22B3C01}"/>
              </a:ext>
            </a:extLst>
          </p:cNvPr>
          <p:cNvSpPr>
            <a:spLocks noGrp="1"/>
          </p:cNvSpPr>
          <p:nvPr>
            <p:ph type="sldNum" sz="quarter" idx="12"/>
          </p:nvPr>
        </p:nvSpPr>
        <p:spPr/>
        <p:txBody>
          <a:bodyPr/>
          <a:lstStyle/>
          <a:p>
            <a:fld id="{8123D3C1-7814-174F-AAA7-E1A9D78AB03D}" type="slidenum">
              <a:rPr lang="en-US" smtClean="0"/>
              <a:t>‹#›</a:t>
            </a:fld>
            <a:endParaRPr lang="en-US"/>
          </a:p>
        </p:txBody>
      </p:sp>
    </p:spTree>
    <p:extLst>
      <p:ext uri="{BB962C8B-B14F-4D97-AF65-F5344CB8AC3E}">
        <p14:creationId xmlns:p14="http://schemas.microsoft.com/office/powerpoint/2010/main" val="329435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78E02-F790-ECA9-82EE-45614D76E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888E31-B381-F13C-690D-86876A89A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7BFD92-C179-684D-7749-EBE827C27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BD945E-D580-F940-91D3-11CA68FF5FA5}" type="datetimeFigureOut">
              <a:rPr lang="en-US" smtClean="0"/>
              <a:t>8/11/24</a:t>
            </a:fld>
            <a:endParaRPr lang="en-US"/>
          </a:p>
        </p:txBody>
      </p:sp>
      <p:sp>
        <p:nvSpPr>
          <p:cNvPr id="5" name="Footer Placeholder 4">
            <a:extLst>
              <a:ext uri="{FF2B5EF4-FFF2-40B4-BE49-F238E27FC236}">
                <a16:creationId xmlns:a16="http://schemas.microsoft.com/office/drawing/2014/main" id="{314CFD83-9A99-B2B7-F489-E8BBF544D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EF9C3E-9768-B2C4-8067-41E82E824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23D3C1-7814-174F-AAA7-E1A9D78AB03D}" type="slidenum">
              <a:rPr lang="en-US" smtClean="0"/>
              <a:t>‹#›</a:t>
            </a:fld>
            <a:endParaRPr lang="en-US"/>
          </a:p>
        </p:txBody>
      </p:sp>
    </p:spTree>
    <p:extLst>
      <p:ext uri="{BB962C8B-B14F-4D97-AF65-F5344CB8AC3E}">
        <p14:creationId xmlns:p14="http://schemas.microsoft.com/office/powerpoint/2010/main" val="118508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of an electromagnetic radiation">
            <a:extLst>
              <a:ext uri="{FF2B5EF4-FFF2-40B4-BE49-F238E27FC236}">
                <a16:creationId xmlns:a16="http://schemas.microsoft.com/office/drawing/2014/main" id="{0DCB01E0-1EBC-AECF-7C85-5D059BE01305}"/>
              </a:ext>
            </a:extLst>
          </p:cNvPr>
          <p:cNvPicPr>
            <a:picLocks noChangeAspect="1"/>
          </p:cNvPicPr>
          <p:nvPr/>
        </p:nvPicPr>
        <p:blipFill>
          <a:blip r:embed="rId2"/>
          <a:srcRect t="21518" r="-1" b="21517"/>
          <a:stretch/>
        </p:blipFill>
        <p:spPr>
          <a:xfrm>
            <a:off x="-36129" y="-23265"/>
            <a:ext cx="12228129" cy="4755690"/>
          </a:xfrm>
          <a:prstGeom prst="rect">
            <a:avLst/>
          </a:prstGeom>
        </p:spPr>
      </p:pic>
      <p:grpSp>
        <p:nvGrpSpPr>
          <p:cNvPr id="16" name="Group 15">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17" name="Freeform: Shape 16">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0" name="Freeform: Shape 19">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277E89D0-4A0A-F5F3-9774-3FB89CB70181}"/>
              </a:ext>
            </a:extLst>
          </p:cNvPr>
          <p:cNvSpPr>
            <a:spLocks noGrp="1"/>
          </p:cNvSpPr>
          <p:nvPr>
            <p:ph type="title"/>
          </p:nvPr>
        </p:nvSpPr>
        <p:spPr>
          <a:xfrm>
            <a:off x="804672" y="4551037"/>
            <a:ext cx="5021782" cy="1509931"/>
          </a:xfrm>
        </p:spPr>
        <p:txBody>
          <a:bodyPr>
            <a:normAutofit/>
          </a:bodyPr>
          <a:lstStyle/>
          <a:p>
            <a:br>
              <a:rPr lang="en-US" sz="3600" dirty="0">
                <a:solidFill>
                  <a:schemeClr val="tx2"/>
                </a:solidFill>
              </a:rPr>
            </a:br>
            <a:endParaRPr lang="en-US" sz="3600" dirty="0">
              <a:solidFill>
                <a:schemeClr val="tx2"/>
              </a:solidFill>
            </a:endParaRPr>
          </a:p>
        </p:txBody>
      </p:sp>
      <p:sp>
        <p:nvSpPr>
          <p:cNvPr id="3" name="Content Placeholder 2">
            <a:extLst>
              <a:ext uri="{FF2B5EF4-FFF2-40B4-BE49-F238E27FC236}">
                <a16:creationId xmlns:a16="http://schemas.microsoft.com/office/drawing/2014/main" id="{FD5672DB-5241-74C3-099E-377654ED7825}"/>
              </a:ext>
            </a:extLst>
          </p:cNvPr>
          <p:cNvSpPr>
            <a:spLocks noGrp="1"/>
          </p:cNvSpPr>
          <p:nvPr>
            <p:ph idx="1"/>
          </p:nvPr>
        </p:nvSpPr>
        <p:spPr>
          <a:xfrm>
            <a:off x="6470247" y="4551037"/>
            <a:ext cx="4926411" cy="1509935"/>
          </a:xfrm>
        </p:spPr>
        <p:txBody>
          <a:bodyPr anchor="ctr">
            <a:normAutofit/>
          </a:bodyPr>
          <a:lstStyle/>
          <a:p>
            <a:pPr marL="0" indent="0">
              <a:buNone/>
            </a:pPr>
            <a:endParaRPr lang="en-US" sz="1800" dirty="0">
              <a:solidFill>
                <a:schemeClr val="tx2"/>
              </a:solidFill>
            </a:endParaRPr>
          </a:p>
          <a:p>
            <a:endParaRPr lang="en-US" sz="1800" dirty="0">
              <a:solidFill>
                <a:schemeClr val="tx2"/>
              </a:solidFill>
            </a:endParaRPr>
          </a:p>
        </p:txBody>
      </p:sp>
      <p:sp>
        <p:nvSpPr>
          <p:cNvPr id="6" name="TextBox 5">
            <a:extLst>
              <a:ext uri="{FF2B5EF4-FFF2-40B4-BE49-F238E27FC236}">
                <a16:creationId xmlns:a16="http://schemas.microsoft.com/office/drawing/2014/main" id="{92C2CA6F-D1D7-13EA-3F77-A3E981BF990E}"/>
              </a:ext>
            </a:extLst>
          </p:cNvPr>
          <p:cNvSpPr txBox="1"/>
          <p:nvPr/>
        </p:nvSpPr>
        <p:spPr>
          <a:xfrm>
            <a:off x="329243" y="4836065"/>
            <a:ext cx="11898580" cy="1703467"/>
          </a:xfrm>
          <a:prstGeom prst="rect">
            <a:avLst/>
          </a:prstGeom>
          <a:noFill/>
        </p:spPr>
        <p:txBody>
          <a:bodyPr wrap="square">
            <a:noAutofit/>
          </a:bodyPr>
          <a:lstStyle/>
          <a:p>
            <a:r>
              <a:rPr lang="en-GB" sz="4400" b="1" u="none" strike="noStrike" dirty="0">
                <a:solidFill>
                  <a:srgbClr val="000000"/>
                </a:solidFill>
                <a:effectLst/>
                <a:latin typeface="+mj-lt"/>
                <a:ea typeface="Apple Symbols" panose="02000000000000000000" pitchFamily="2" charset="-79"/>
                <a:cs typeface="Apple Symbols" panose="02000000000000000000" pitchFamily="2" charset="-79"/>
              </a:rPr>
              <a:t>- Unlocking</a:t>
            </a:r>
            <a:r>
              <a:rPr lang="en-GB" sz="4400" b="1" i="0" u="none" strike="noStrike" dirty="0">
                <a:solidFill>
                  <a:srgbClr val="000000"/>
                </a:solidFill>
                <a:effectLst/>
                <a:latin typeface="+mj-lt"/>
                <a:ea typeface="Apple Symbols" panose="02000000000000000000" pitchFamily="2" charset="-79"/>
                <a:cs typeface="Apple Symbols" panose="02000000000000000000" pitchFamily="2" charset="-79"/>
              </a:rPr>
              <a:t> NHS Potential -  </a:t>
            </a:r>
            <a:br>
              <a:rPr lang="en-GB" sz="4400" b="1" i="0" u="none" strike="noStrike" dirty="0">
                <a:solidFill>
                  <a:srgbClr val="000000"/>
                </a:solidFill>
                <a:effectLst/>
                <a:latin typeface="+mj-lt"/>
                <a:ea typeface="Apple Symbols" panose="02000000000000000000" pitchFamily="2" charset="-79"/>
                <a:cs typeface="Apple Symbols" panose="02000000000000000000" pitchFamily="2" charset="-79"/>
              </a:rPr>
            </a:br>
            <a:r>
              <a:rPr lang="en-GB" sz="4400" b="1" i="0" u="none" strike="noStrike" dirty="0">
                <a:solidFill>
                  <a:srgbClr val="000000"/>
                </a:solidFill>
                <a:effectLst/>
                <a:latin typeface="+mj-lt"/>
                <a:ea typeface="Apple Symbols" panose="02000000000000000000" pitchFamily="2" charset="-79"/>
                <a:cs typeface="Apple Symbols" panose="02000000000000000000" pitchFamily="2" charset="-79"/>
              </a:rPr>
              <a:t>A Data-Driven Story of GP Capacity in England</a:t>
            </a:r>
            <a:endParaRPr lang="en-US" sz="4400" b="1" dirty="0">
              <a:latin typeface="+mj-lt"/>
              <a:ea typeface="Apple Symbols" panose="02000000000000000000" pitchFamily="2" charset="-79"/>
              <a:cs typeface="Apple Symbols" panose="02000000000000000000" pitchFamily="2" charset="-79"/>
            </a:endParaRPr>
          </a:p>
        </p:txBody>
      </p:sp>
      <p:sp>
        <p:nvSpPr>
          <p:cNvPr id="8" name="TextBox 7">
            <a:extLst>
              <a:ext uri="{FF2B5EF4-FFF2-40B4-BE49-F238E27FC236}">
                <a16:creationId xmlns:a16="http://schemas.microsoft.com/office/drawing/2014/main" id="{DF10FE80-8C48-FCB8-ABFC-4BC95D641180}"/>
              </a:ext>
            </a:extLst>
          </p:cNvPr>
          <p:cNvSpPr txBox="1"/>
          <p:nvPr/>
        </p:nvSpPr>
        <p:spPr>
          <a:xfrm>
            <a:off x="10668000" y="5588000"/>
            <a:ext cx="184731" cy="369332"/>
          </a:xfrm>
          <a:prstGeom prst="rect">
            <a:avLst/>
          </a:prstGeom>
          <a:noFill/>
        </p:spPr>
        <p:txBody>
          <a:bodyPr wrap="none" rtlCol="0">
            <a:noAutofit/>
          </a:bodyPr>
          <a:lstStyle/>
          <a:p>
            <a:endParaRPr lang="en-US" dirty="0"/>
          </a:p>
        </p:txBody>
      </p:sp>
      <p:sp>
        <p:nvSpPr>
          <p:cNvPr id="4" name="TextBox 21">
            <a:extLst>
              <a:ext uri="{FF2B5EF4-FFF2-40B4-BE49-F238E27FC236}">
                <a16:creationId xmlns:a16="http://schemas.microsoft.com/office/drawing/2014/main" id="{AB6F4708-B169-2396-28A4-0B0EC3C3F6F7}"/>
              </a:ext>
            </a:extLst>
          </p:cNvPr>
          <p:cNvSpPr txBox="1"/>
          <p:nvPr/>
        </p:nvSpPr>
        <p:spPr>
          <a:xfrm>
            <a:off x="7521262" y="6431883"/>
            <a:ext cx="4441355" cy="327910"/>
          </a:xfrm>
          <a:prstGeom prst="rect">
            <a:avLst/>
          </a:prstGeom>
          <a:noFill/>
        </p:spPr>
        <p:txBody>
          <a:bodyPr wrap="square" rtlCol="0">
            <a:spAutoFit/>
          </a:bodyPr>
          <a:lstStyle/>
          <a:p>
            <a:pPr>
              <a:lnSpc>
                <a:spcPct val="115000"/>
              </a:lnSpc>
              <a:spcAft>
                <a:spcPts val="800"/>
              </a:spcAft>
            </a:pPr>
            <a:r>
              <a:rPr lang="en-US" sz="1400" i="1" kern="1200" dirty="0">
                <a:solidFill>
                  <a:srgbClr val="80350E"/>
                </a:solidFill>
                <a:effectLst/>
                <a:latin typeface="Aptos" panose="020B0004020202020204" pitchFamily="34" charset="0"/>
                <a:ea typeface="Aptos" panose="020B0004020202020204" pitchFamily="34" charset="0"/>
                <a:cs typeface="Times New Roman" panose="02020603050405020304" pitchFamily="18" charset="0"/>
              </a:rPr>
              <a:t>Tilani Wijamunige </a:t>
            </a:r>
            <a:r>
              <a:rPr lang="en-GB" sz="1400" kern="100" dirty="0">
                <a:latin typeface="Aptos" panose="020B0004020202020204" pitchFamily="34" charset="0"/>
                <a:ea typeface="Aptos" panose="020B0004020202020204" pitchFamily="34" charset="0"/>
                <a:cs typeface="Times New Roman" panose="02020603050405020304" pitchFamily="18" charset="0"/>
              </a:rPr>
              <a:t> - </a:t>
            </a:r>
            <a:r>
              <a:rPr lang="en-US" sz="1400" i="1" kern="1200" dirty="0">
                <a:solidFill>
                  <a:srgbClr val="80350E"/>
                </a:solidFill>
                <a:effectLst/>
                <a:latin typeface="Aptos" panose="020B0004020202020204" pitchFamily="34" charset="0"/>
                <a:ea typeface="Aptos" panose="020B0004020202020204" pitchFamily="34" charset="0"/>
                <a:cs typeface="Times New Roman" panose="02020603050405020304" pitchFamily="18" charset="0"/>
              </a:rPr>
              <a:t>Data Analyst – 12/08/2024</a:t>
            </a:r>
            <a:endParaRPr lang="en-GB"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0817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E2C07C-B3A7-A811-92BF-3C1419AF97A7}"/>
              </a:ext>
            </a:extLst>
          </p:cNvPr>
          <p:cNvSpPr txBox="1"/>
          <p:nvPr/>
        </p:nvSpPr>
        <p:spPr>
          <a:xfrm>
            <a:off x="272288" y="411480"/>
            <a:ext cx="3778504"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effectLst/>
                <a:latin typeface="+mj-lt"/>
                <a:ea typeface="+mj-ea"/>
                <a:cs typeface="+mj-cs"/>
              </a:rPr>
              <a:t>WAITING TIMES </a:t>
            </a:r>
            <a:r>
              <a:rPr lang="en-US" sz="2800" kern="1200" dirty="0">
                <a:solidFill>
                  <a:schemeClr val="tx1"/>
                </a:solidFill>
                <a:latin typeface="+mj-lt"/>
                <a:ea typeface="+mj-ea"/>
                <a:cs typeface="+mj-cs"/>
              </a:rPr>
              <a:t>Jan 20 – June 22</a:t>
            </a:r>
            <a:r>
              <a:rPr lang="en-US" sz="2800" b="1" kern="1200" dirty="0">
                <a:solidFill>
                  <a:schemeClr val="tx1"/>
                </a:solidFill>
                <a:effectLst/>
                <a:latin typeface="+mj-lt"/>
                <a:ea typeface="+mj-ea"/>
                <a:cs typeface="+mj-cs"/>
              </a:rPr>
              <a:t> </a:t>
            </a:r>
            <a:endParaRPr lang="en-US" sz="2800" kern="1200" dirty="0">
              <a:solidFill>
                <a:schemeClr val="tx1"/>
              </a:solidFill>
              <a:latin typeface="+mj-lt"/>
              <a:ea typeface="+mj-ea"/>
              <a:cs typeface="+mj-cs"/>
            </a:endParaRPr>
          </a:p>
          <a:p>
            <a:pPr>
              <a:lnSpc>
                <a:spcPct val="90000"/>
              </a:lnSpc>
              <a:spcBef>
                <a:spcPct val="0"/>
              </a:spcBef>
              <a:spcAft>
                <a:spcPts val="600"/>
              </a:spcAft>
            </a:pPr>
            <a:endParaRPr lang="en-US" sz="3700" kern="1200" dirty="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32B761-19CB-8474-A254-DA82D430FA1B}"/>
              </a:ext>
            </a:extLst>
          </p:cNvPr>
          <p:cNvSpPr txBox="1"/>
          <p:nvPr/>
        </p:nvSpPr>
        <p:spPr>
          <a:xfrm>
            <a:off x="4531303" y="457200"/>
            <a:ext cx="7017568" cy="150876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2000" b="1" dirty="0"/>
              <a:t>Adaptability</a:t>
            </a:r>
            <a:r>
              <a:rPr lang="en-US" sz="2000" dirty="0"/>
              <a:t>: GP practices maintained high same-day appointment levels in 20 despite pandemic </a:t>
            </a:r>
          </a:p>
          <a:p>
            <a:pPr marL="285750" indent="-228600">
              <a:lnSpc>
                <a:spcPct val="90000"/>
              </a:lnSpc>
              <a:spcAft>
                <a:spcPts val="600"/>
              </a:spcAft>
              <a:buFont typeface="Arial" panose="020B0604020202020204" pitchFamily="34" charset="0"/>
              <a:buChar char="•"/>
            </a:pPr>
            <a:r>
              <a:rPr lang="en-US" sz="2000" b="1" dirty="0"/>
              <a:t>Waiting Times</a:t>
            </a:r>
            <a:r>
              <a:rPr lang="en-US" sz="2000" dirty="0"/>
              <a:t>: Patients waited 2 to 7 days when same-day slots were unavailable; next-day appointments were rare</a:t>
            </a:r>
          </a:p>
        </p:txBody>
      </p:sp>
      <p:pic>
        <p:nvPicPr>
          <p:cNvPr id="4" name="Picture 3" descr="A graph of a number of months&#10;&#10;Description automatically generated with medium confidence">
            <a:extLst>
              <a:ext uri="{FF2B5EF4-FFF2-40B4-BE49-F238E27FC236}">
                <a16:creationId xmlns:a16="http://schemas.microsoft.com/office/drawing/2014/main" id="{90F97B0B-43A9-4473-7651-05A4DCFA5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25218" y="2027317"/>
            <a:ext cx="10412159" cy="4451198"/>
          </a:xfrm>
          <a:prstGeom prst="rect">
            <a:avLst/>
          </a:prstGeom>
          <a:noFill/>
        </p:spPr>
      </p:pic>
    </p:spTree>
    <p:extLst>
      <p:ext uri="{BB962C8B-B14F-4D97-AF65-F5344CB8AC3E}">
        <p14:creationId xmlns:p14="http://schemas.microsoft.com/office/powerpoint/2010/main" val="146968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FDB9BBC-16C2-C17D-6D17-8D29DD4221E8}"/>
              </a:ext>
            </a:extLst>
          </p:cNvPr>
          <p:cNvSpPr txBox="1"/>
          <p:nvPr/>
        </p:nvSpPr>
        <p:spPr>
          <a:xfrm>
            <a:off x="167425" y="457200"/>
            <a:ext cx="3965663" cy="1788016"/>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4300" b="1" kern="1200" dirty="0">
                <a:solidFill>
                  <a:schemeClr val="tx1"/>
                </a:solidFill>
                <a:effectLst/>
                <a:latin typeface="+mj-lt"/>
                <a:ea typeface="+mj-ea"/>
                <a:cs typeface="+mj-cs"/>
              </a:rPr>
              <a:t>APPOINTMENT </a:t>
            </a:r>
          </a:p>
          <a:p>
            <a:pPr>
              <a:lnSpc>
                <a:spcPct val="90000"/>
              </a:lnSpc>
              <a:spcBef>
                <a:spcPct val="0"/>
              </a:spcBef>
              <a:spcAft>
                <a:spcPts val="600"/>
              </a:spcAft>
            </a:pPr>
            <a:r>
              <a:rPr lang="en-US" sz="4300" b="1" kern="1200" dirty="0">
                <a:solidFill>
                  <a:schemeClr val="tx1"/>
                </a:solidFill>
                <a:effectLst/>
                <a:latin typeface="+mj-lt"/>
                <a:ea typeface="+mj-ea"/>
                <a:cs typeface="+mj-cs"/>
              </a:rPr>
              <a:t>MODE </a:t>
            </a:r>
          </a:p>
          <a:p>
            <a:pPr>
              <a:lnSpc>
                <a:spcPct val="90000"/>
              </a:lnSpc>
              <a:spcBef>
                <a:spcPct val="0"/>
              </a:spcBef>
              <a:spcAft>
                <a:spcPts val="600"/>
              </a:spcAft>
            </a:pPr>
            <a:r>
              <a:rPr lang="en-US" sz="3000" kern="1200" dirty="0">
                <a:solidFill>
                  <a:schemeClr val="tx1"/>
                </a:solidFill>
                <a:latin typeface="+mj-lt"/>
                <a:ea typeface="+mj-ea"/>
                <a:cs typeface="+mj-cs"/>
              </a:rPr>
              <a:t>Jan 20 – June 22</a:t>
            </a:r>
            <a:r>
              <a:rPr lang="en-US" sz="3000" b="1" kern="1200" dirty="0">
                <a:solidFill>
                  <a:schemeClr val="tx1"/>
                </a:solidFill>
                <a:effectLst/>
                <a:latin typeface="+mj-lt"/>
                <a:ea typeface="+mj-ea"/>
                <a:cs typeface="+mj-cs"/>
              </a:rPr>
              <a:t> </a:t>
            </a:r>
            <a:endParaRPr lang="en-US" sz="3000" kern="1200" dirty="0">
              <a:solidFill>
                <a:schemeClr val="tx1"/>
              </a:solidFill>
              <a:latin typeface="+mj-lt"/>
              <a:ea typeface="+mj-ea"/>
              <a:cs typeface="+mj-cs"/>
            </a:endParaRPr>
          </a:p>
          <a:p>
            <a:pPr>
              <a:lnSpc>
                <a:spcPct val="90000"/>
              </a:lnSpc>
              <a:spcBef>
                <a:spcPct val="0"/>
              </a:spcBef>
              <a:spcAft>
                <a:spcPts val="600"/>
              </a:spcAft>
            </a:pPr>
            <a:endParaRPr lang="en-US" sz="30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7D637E-0E14-0960-1880-CA4321BC32CE}"/>
              </a:ext>
            </a:extLst>
          </p:cNvPr>
          <p:cNvSpPr txBox="1"/>
          <p:nvPr/>
        </p:nvSpPr>
        <p:spPr>
          <a:xfrm>
            <a:off x="4654295" y="502920"/>
            <a:ext cx="6894576" cy="146304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2000" b="1" dirty="0"/>
              <a:t>Shift</a:t>
            </a:r>
            <a:r>
              <a:rPr lang="en-US" sz="2000" dirty="0"/>
              <a:t>: COVID-19 moved consultations from face-to-face to telephone.</a:t>
            </a:r>
          </a:p>
          <a:p>
            <a:pPr marL="285750" indent="-228600">
              <a:lnSpc>
                <a:spcPct val="90000"/>
              </a:lnSpc>
              <a:spcAft>
                <a:spcPts val="600"/>
              </a:spcAft>
              <a:buFont typeface="Arial" panose="020B0604020202020204" pitchFamily="34" charset="0"/>
              <a:buChar char="•"/>
            </a:pPr>
            <a:r>
              <a:rPr lang="en-US" sz="2000" b="1" dirty="0"/>
              <a:t>Recovery</a:t>
            </a:r>
            <a:r>
              <a:rPr lang="en-US" sz="2000" dirty="0"/>
              <a:t>: Face-to-face rebounded by late 2020 but stayed below pre-pandemic levels.</a:t>
            </a:r>
          </a:p>
          <a:p>
            <a:pPr marL="285750" indent="-228600">
              <a:lnSpc>
                <a:spcPct val="90000"/>
              </a:lnSpc>
              <a:spcAft>
                <a:spcPts val="600"/>
              </a:spcAft>
              <a:buFont typeface="Arial" panose="020B0604020202020204" pitchFamily="34" charset="0"/>
              <a:buChar char="•"/>
            </a:pPr>
            <a:r>
              <a:rPr lang="en-US" sz="2000" b="1" dirty="0"/>
              <a:t>Telephone</a:t>
            </a:r>
            <a:r>
              <a:rPr lang="en-US" sz="2000" dirty="0"/>
              <a:t>: Briefly surpassed face-to-face in mid-2020, then remained second.</a:t>
            </a:r>
          </a:p>
        </p:txBody>
      </p:sp>
      <p:pic>
        <p:nvPicPr>
          <p:cNvPr id="4" name="Picture 3" descr="A graph of a graph of a number of months&#10;&#10;Description automatically generated with medium confidence">
            <a:extLst>
              <a:ext uri="{FF2B5EF4-FFF2-40B4-BE49-F238E27FC236}">
                <a16:creationId xmlns:a16="http://schemas.microsoft.com/office/drawing/2014/main" id="{47C9CE39-239C-A850-0DAF-28C9E9F07C2A}"/>
              </a:ext>
            </a:extLst>
          </p:cNvPr>
          <p:cNvPicPr>
            <a:picLocks noChangeAspect="1"/>
          </p:cNvPicPr>
          <p:nvPr/>
        </p:nvPicPr>
        <p:blipFill rotWithShape="1">
          <a:blip r:embed="rId2">
            <a:extLst>
              <a:ext uri="{28A0092B-C50C-407E-A947-70E740481C1C}">
                <a14:useLocalDpi xmlns:a14="http://schemas.microsoft.com/office/drawing/2010/main" val="0"/>
              </a:ext>
            </a:extLst>
          </a:blip>
          <a:srcRect l="5313" t="7233"/>
          <a:stretch/>
        </p:blipFill>
        <p:spPr bwMode="auto">
          <a:xfrm>
            <a:off x="873703" y="2114255"/>
            <a:ext cx="9992718" cy="4565460"/>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144597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AD6EB8-B331-26FE-37C6-341F42C31925}"/>
              </a:ext>
            </a:extLst>
          </p:cNvPr>
          <p:cNvSpPr txBox="1"/>
          <p:nvPr/>
        </p:nvSpPr>
        <p:spPr>
          <a:xfrm>
            <a:off x="98478" y="978194"/>
            <a:ext cx="2373050" cy="1595562"/>
          </a:xfrm>
          <a:prstGeom prst="rect">
            <a:avLst/>
          </a:prstGeom>
        </p:spPr>
        <p:txBody>
          <a:bodyPr vert="horz" wrap="square" lIns="91440" tIns="45720" rIns="91440" bIns="45720" rtlCol="0" anchor="b">
            <a:noAutofit/>
          </a:bodyPr>
          <a:lstStyle/>
          <a:p>
            <a:pPr>
              <a:lnSpc>
                <a:spcPct val="90000"/>
              </a:lnSpc>
              <a:spcBef>
                <a:spcPct val="0"/>
              </a:spcBef>
              <a:spcAft>
                <a:spcPts val="600"/>
              </a:spcAft>
            </a:pPr>
            <a:r>
              <a:rPr lang="en-US" sz="4000" b="1" kern="1200" dirty="0">
                <a:solidFill>
                  <a:schemeClr val="tx1"/>
                </a:solidFill>
                <a:effectLst/>
                <a:latin typeface="+mj-lt"/>
                <a:ea typeface="+mj-ea"/>
                <a:cs typeface="+mj-cs"/>
              </a:rPr>
              <a:t>RESOURE </a:t>
            </a:r>
          </a:p>
          <a:p>
            <a:pPr>
              <a:lnSpc>
                <a:spcPct val="90000"/>
              </a:lnSpc>
              <a:spcBef>
                <a:spcPct val="0"/>
              </a:spcBef>
              <a:spcAft>
                <a:spcPts val="600"/>
              </a:spcAft>
            </a:pPr>
            <a:r>
              <a:rPr lang="en-US" sz="4000" b="1" kern="1200" dirty="0">
                <a:solidFill>
                  <a:schemeClr val="tx1"/>
                </a:solidFill>
                <a:effectLst/>
                <a:latin typeface="+mj-lt"/>
                <a:ea typeface="+mj-ea"/>
                <a:cs typeface="+mj-cs"/>
              </a:rPr>
              <a:t>USE</a:t>
            </a:r>
            <a:endParaRPr lang="en-US" sz="4000" kern="1200" dirty="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1922261-99D4-5383-8C28-667203ECCA6C}"/>
              </a:ext>
            </a:extLst>
          </p:cNvPr>
          <p:cNvSpPr txBox="1"/>
          <p:nvPr/>
        </p:nvSpPr>
        <p:spPr>
          <a:xfrm>
            <a:off x="630936" y="3865256"/>
            <a:ext cx="7395464" cy="2439466"/>
          </a:xfrm>
          <a:prstGeom prst="rect">
            <a:avLst/>
          </a:prstGeom>
        </p:spPr>
        <p:txBody>
          <a:bodyPr vert="horz" wrap="square" lIns="91440" tIns="45720" rIns="91440" bIns="45720" rtlCol="0" anchor="t">
            <a:noAutofit/>
          </a:bodyPr>
          <a:lstStyle/>
          <a:p>
            <a:pPr indent="-228600">
              <a:lnSpc>
                <a:spcPct val="90000"/>
              </a:lnSpc>
              <a:spcAft>
                <a:spcPts val="600"/>
              </a:spcAft>
              <a:buFont typeface="Arial" panose="020B0604020202020204" pitchFamily="34" charset="0"/>
              <a:buChar char="•"/>
            </a:pPr>
            <a:r>
              <a:rPr lang="en-US" sz="2000" b="1" dirty="0"/>
              <a:t>GPs' Role</a:t>
            </a:r>
            <a:r>
              <a:rPr lang="en-US" sz="2000" dirty="0"/>
              <a:t>: Handle 25x more appointments than PCNs and Extended Access; need for ongoing investment.</a:t>
            </a:r>
          </a:p>
          <a:p>
            <a:pPr>
              <a:lnSpc>
                <a:spcPct val="90000"/>
              </a:lnSpc>
              <a:spcAft>
                <a:spcPts val="600"/>
              </a:spcAft>
            </a:pPr>
            <a:endParaRPr lang="en-US" sz="2000" b="1" dirty="0"/>
          </a:p>
          <a:p>
            <a:pPr indent="-228600">
              <a:lnSpc>
                <a:spcPct val="90000"/>
              </a:lnSpc>
              <a:spcAft>
                <a:spcPts val="600"/>
              </a:spcAft>
              <a:buFont typeface="Arial" panose="020B0604020202020204" pitchFamily="34" charset="0"/>
              <a:buChar char="•"/>
            </a:pPr>
            <a:r>
              <a:rPr lang="en-US" sz="2000" b="1" dirty="0"/>
              <a:t>Staff Use</a:t>
            </a:r>
            <a:r>
              <a:rPr lang="en-US" sz="2000" dirty="0"/>
              <a:t>: 'Other Practice Staff' briefly handled more appointments than GPs in Autumn 2021</a:t>
            </a:r>
          </a:p>
          <a:p>
            <a:pPr>
              <a:lnSpc>
                <a:spcPct val="90000"/>
              </a:lnSpc>
              <a:spcAft>
                <a:spcPts val="600"/>
              </a:spcAft>
            </a:pPr>
            <a:endParaRPr lang="en-US" sz="2000" dirty="0"/>
          </a:p>
          <a:p>
            <a:pPr indent="-228600">
              <a:lnSpc>
                <a:spcPct val="90000"/>
              </a:lnSpc>
              <a:spcAft>
                <a:spcPts val="600"/>
              </a:spcAft>
              <a:buFont typeface="Arial" panose="020B0604020202020204" pitchFamily="34" charset="0"/>
              <a:buChar char="•"/>
            </a:pPr>
            <a:r>
              <a:rPr lang="en-US" sz="2000" b="1" dirty="0"/>
              <a:t>Opportunity</a:t>
            </a:r>
            <a:r>
              <a:rPr lang="en-US" sz="2000" dirty="0"/>
              <a:t>: Underused PCNs and Extended Access</a:t>
            </a:r>
          </a:p>
        </p:txBody>
      </p:sp>
      <p:pic>
        <p:nvPicPr>
          <p:cNvPr id="4" name="Picture 3">
            <a:extLst>
              <a:ext uri="{FF2B5EF4-FFF2-40B4-BE49-F238E27FC236}">
                <a16:creationId xmlns:a16="http://schemas.microsoft.com/office/drawing/2014/main" id="{EC035E73-482B-7FB8-88C8-60EAFEFD81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9891"/>
            <a:ext cx="5875929" cy="3311811"/>
          </a:xfrm>
          <a:prstGeom prst="rect">
            <a:avLst/>
          </a:prstGeom>
          <a:noFill/>
          <a:ln>
            <a:noFill/>
          </a:ln>
        </p:spPr>
      </p:pic>
      <p:pic>
        <p:nvPicPr>
          <p:cNvPr id="5" name="Picture 4" descr="A graph of a number of individuals&#10;&#10;Description automatically generated with medium confidence">
            <a:extLst>
              <a:ext uri="{FF2B5EF4-FFF2-40B4-BE49-F238E27FC236}">
                <a16:creationId xmlns:a16="http://schemas.microsoft.com/office/drawing/2014/main" id="{B404B509-8D77-05DC-343E-06ADDE742D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6729" y="498413"/>
            <a:ext cx="3605999" cy="5960870"/>
          </a:xfrm>
          <a:prstGeom prst="rect">
            <a:avLst/>
          </a:prstGeom>
          <a:noFill/>
          <a:ln>
            <a:noFill/>
          </a:ln>
        </p:spPr>
      </p:pic>
    </p:spTree>
    <p:extLst>
      <p:ext uri="{BB962C8B-B14F-4D97-AF65-F5344CB8AC3E}">
        <p14:creationId xmlns:p14="http://schemas.microsoft.com/office/powerpoint/2010/main" val="153789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4162DE-2361-278C-9758-D3FD1B3EFA3A}"/>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NHS TARGET</a:t>
            </a:r>
            <a:endParaRPr lang="en-US" sz="4000" kern="1200" dirty="0">
              <a:solidFill>
                <a:schemeClr val="tx1"/>
              </a:solidFill>
              <a:latin typeface="+mj-lt"/>
              <a:ea typeface="+mj-ea"/>
              <a:cs typeface="+mj-cs"/>
            </a:endParaRPr>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41DF454-5363-D628-DA8F-9EDFD2388869}"/>
              </a:ext>
            </a:extLst>
          </p:cNvPr>
          <p:cNvSpPr txBox="1"/>
          <p:nvPr/>
        </p:nvSpPr>
        <p:spPr>
          <a:xfrm>
            <a:off x="4636006" y="189138"/>
            <a:ext cx="7341346" cy="2011967"/>
          </a:xfrm>
          <a:custGeom>
            <a:avLst/>
            <a:gdLst>
              <a:gd name="connsiteX0" fmla="*/ 0 w 7683794"/>
              <a:gd name="connsiteY0" fmla="*/ 0 h 1554480"/>
              <a:gd name="connsiteX1" fmla="*/ 7683794 w 7683794"/>
              <a:gd name="connsiteY1" fmla="*/ 0 h 1554480"/>
              <a:gd name="connsiteX2" fmla="*/ 7683794 w 7683794"/>
              <a:gd name="connsiteY2" fmla="*/ 1554480 h 1554480"/>
              <a:gd name="connsiteX3" fmla="*/ 0 w 7683794"/>
              <a:gd name="connsiteY3" fmla="*/ 1554480 h 1554480"/>
              <a:gd name="connsiteX4" fmla="*/ 0 w 7683794"/>
              <a:gd name="connsiteY4" fmla="*/ 0 h 1554480"/>
              <a:gd name="connsiteX0" fmla="*/ 0 w 7683794"/>
              <a:gd name="connsiteY0" fmla="*/ 0 h 1786300"/>
              <a:gd name="connsiteX1" fmla="*/ 7683794 w 7683794"/>
              <a:gd name="connsiteY1" fmla="*/ 231820 h 1786300"/>
              <a:gd name="connsiteX2" fmla="*/ 7683794 w 7683794"/>
              <a:gd name="connsiteY2" fmla="*/ 1786300 h 1786300"/>
              <a:gd name="connsiteX3" fmla="*/ 0 w 7683794"/>
              <a:gd name="connsiteY3" fmla="*/ 1786300 h 1786300"/>
              <a:gd name="connsiteX4" fmla="*/ 0 w 7683794"/>
              <a:gd name="connsiteY4" fmla="*/ 0 h 1786300"/>
              <a:gd name="connsiteX0" fmla="*/ 0 w 7683794"/>
              <a:gd name="connsiteY0" fmla="*/ 0 h 1786300"/>
              <a:gd name="connsiteX1" fmla="*/ 7683794 w 7683794"/>
              <a:gd name="connsiteY1" fmla="*/ 12879 h 1786300"/>
              <a:gd name="connsiteX2" fmla="*/ 7683794 w 7683794"/>
              <a:gd name="connsiteY2" fmla="*/ 1786300 h 1786300"/>
              <a:gd name="connsiteX3" fmla="*/ 0 w 7683794"/>
              <a:gd name="connsiteY3" fmla="*/ 1786300 h 1786300"/>
              <a:gd name="connsiteX4" fmla="*/ 0 w 7683794"/>
              <a:gd name="connsiteY4" fmla="*/ 0 h 178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794" h="1786300">
                <a:moveTo>
                  <a:pt x="0" y="0"/>
                </a:moveTo>
                <a:lnTo>
                  <a:pt x="7683794" y="12879"/>
                </a:lnTo>
                <a:lnTo>
                  <a:pt x="7683794" y="1786300"/>
                </a:lnTo>
                <a:lnTo>
                  <a:pt x="0" y="1786300"/>
                </a:lnTo>
                <a:lnTo>
                  <a:pt x="0" y="0"/>
                </a:lnTo>
                <a:close/>
              </a:path>
            </a:pathLst>
          </a:cu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b="1" dirty="0"/>
              <a:t>NHS Daily Appointment Target:</a:t>
            </a:r>
            <a:r>
              <a:rPr lang="en-US" dirty="0"/>
              <a:t> </a:t>
            </a:r>
          </a:p>
          <a:p>
            <a:pPr marL="57150">
              <a:lnSpc>
                <a:spcPct val="90000"/>
              </a:lnSpc>
              <a:spcAft>
                <a:spcPts val="600"/>
              </a:spcAft>
            </a:pPr>
            <a:r>
              <a:rPr lang="en-US" dirty="0"/>
              <a:t>The NHS plans for 1.2 million appointments daily.</a:t>
            </a:r>
          </a:p>
          <a:p>
            <a:pPr marL="285750" indent="-228600">
              <a:lnSpc>
                <a:spcPct val="90000"/>
              </a:lnSpc>
              <a:spcAft>
                <a:spcPts val="600"/>
              </a:spcAft>
              <a:buFont typeface="Arial" panose="020B0604020202020204" pitchFamily="34" charset="0"/>
              <a:buChar char="•"/>
            </a:pPr>
            <a:r>
              <a:rPr lang="en-US" b="1" dirty="0"/>
              <a:t>Future Utilisation Rates:</a:t>
            </a:r>
            <a:r>
              <a:rPr lang="en-US" dirty="0"/>
              <a:t> </a:t>
            </a:r>
          </a:p>
          <a:p>
            <a:pPr marL="57150">
              <a:lnSpc>
                <a:spcPct val="90000"/>
              </a:lnSpc>
              <a:spcAft>
                <a:spcPts val="600"/>
              </a:spcAft>
            </a:pPr>
            <a:r>
              <a:rPr lang="en-US" dirty="0"/>
              <a:t>Future utilisation rates may fluctuate between 80-85%.</a:t>
            </a:r>
          </a:p>
          <a:p>
            <a:pPr marL="285750" indent="-228600">
              <a:lnSpc>
                <a:spcPct val="90000"/>
              </a:lnSpc>
              <a:spcAft>
                <a:spcPts val="600"/>
              </a:spcAft>
              <a:buFont typeface="Arial" panose="020B0604020202020204" pitchFamily="34" charset="0"/>
              <a:buChar char="•"/>
            </a:pPr>
            <a:r>
              <a:rPr lang="en-US" b="1" dirty="0"/>
              <a:t>Peak Month Variations:</a:t>
            </a:r>
            <a:r>
              <a:rPr lang="en-US" dirty="0"/>
              <a:t> Rates might rise during peak months.</a:t>
            </a:r>
          </a:p>
          <a:p>
            <a:pPr marL="285750" indent="-228600">
              <a:lnSpc>
                <a:spcPct val="90000"/>
              </a:lnSpc>
              <a:spcAft>
                <a:spcPts val="600"/>
              </a:spcAft>
              <a:buFont typeface="Arial" panose="020B0604020202020204" pitchFamily="34" charset="0"/>
              <a:buChar char="•"/>
            </a:pPr>
            <a:r>
              <a:rPr lang="en-US" b="1" dirty="0"/>
              <a:t>Potential System Strain:</a:t>
            </a:r>
            <a:r>
              <a:rPr lang="en-US" dirty="0"/>
              <a:t> Increased demand could strain the system.</a:t>
            </a:r>
          </a:p>
        </p:txBody>
      </p:sp>
      <p:pic>
        <p:nvPicPr>
          <p:cNvPr id="5" name="Picture 4" descr="A graph with numbers and lines&#10;&#10;Description automatically generated">
            <a:extLst>
              <a:ext uri="{FF2B5EF4-FFF2-40B4-BE49-F238E27FC236}">
                <a16:creationId xmlns:a16="http://schemas.microsoft.com/office/drawing/2014/main" id="{58E1131C-4D63-548E-165E-6C01816FD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32688" y="2290935"/>
            <a:ext cx="10240765" cy="4377927"/>
          </a:xfrm>
          <a:prstGeom prst="rect">
            <a:avLst/>
          </a:prstGeom>
          <a:noFill/>
        </p:spPr>
      </p:pic>
    </p:spTree>
    <p:extLst>
      <p:ext uri="{BB962C8B-B14F-4D97-AF65-F5344CB8AC3E}">
        <p14:creationId xmlns:p14="http://schemas.microsoft.com/office/powerpoint/2010/main" val="291147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7C4645-53E3-B98D-32C8-7974D340B988}"/>
              </a:ext>
            </a:extLst>
          </p:cNvPr>
          <p:cNvSpPr txBox="1"/>
          <p:nvPr/>
        </p:nvSpPr>
        <p:spPr>
          <a:xfrm>
            <a:off x="630936" y="640080"/>
            <a:ext cx="2654131"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dirty="0">
                <a:solidFill>
                  <a:schemeClr val="tx1"/>
                </a:solidFill>
                <a:effectLst/>
                <a:latin typeface="+mj-lt"/>
                <a:ea typeface="+mj-ea"/>
                <a:cs typeface="+mj-cs"/>
              </a:rPr>
              <a:t>TWITTER </a:t>
            </a:r>
          </a:p>
          <a:p>
            <a:pPr>
              <a:lnSpc>
                <a:spcPct val="90000"/>
              </a:lnSpc>
              <a:spcBef>
                <a:spcPct val="0"/>
              </a:spcBef>
              <a:spcAft>
                <a:spcPts val="600"/>
              </a:spcAft>
            </a:pPr>
            <a:r>
              <a:rPr lang="en-US" sz="4000" b="1" kern="1200" dirty="0">
                <a:solidFill>
                  <a:schemeClr val="tx1"/>
                </a:solidFill>
                <a:effectLst/>
                <a:latin typeface="+mj-lt"/>
                <a:ea typeface="+mj-ea"/>
                <a:cs typeface="+mj-cs"/>
              </a:rPr>
              <a:t>DATA</a:t>
            </a:r>
            <a:endParaRPr lang="en-US" sz="4000" kern="1200" dirty="0">
              <a:solidFill>
                <a:schemeClr val="tx1"/>
              </a:solidFill>
              <a:effectLst/>
              <a:latin typeface="+mj-lt"/>
              <a:ea typeface="+mj-ea"/>
              <a:cs typeface="+mj-cs"/>
            </a:endParaRPr>
          </a:p>
        </p:txBody>
      </p:sp>
      <p:sp>
        <p:nvSpPr>
          <p:cNvPr id="2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0840B7-25A5-E236-4E56-33E250975479}"/>
              </a:ext>
            </a:extLst>
          </p:cNvPr>
          <p:cNvSpPr txBox="1"/>
          <p:nvPr/>
        </p:nvSpPr>
        <p:spPr>
          <a:xfrm>
            <a:off x="3064933" y="388619"/>
            <a:ext cx="8496131" cy="1586845"/>
          </a:xfrm>
          <a:prstGeom prst="rect">
            <a:avLst/>
          </a:prstGeom>
        </p:spPr>
        <p:txBody>
          <a:bodyPr vert="horz" wrap="square" lIns="91440" tIns="45720" rIns="91440" bIns="45720" rtlCol="0" anchor="t">
            <a:spAutoFit/>
          </a:bodyPr>
          <a:lstStyle/>
          <a:p>
            <a:pPr indent="-228600">
              <a:lnSpc>
                <a:spcPct val="150000"/>
              </a:lnSpc>
              <a:spcAft>
                <a:spcPts val="600"/>
              </a:spcAft>
              <a:buFont typeface="Arial" panose="020B0604020202020204" pitchFamily="34" charset="0"/>
              <a:buChar char="•"/>
            </a:pPr>
            <a:r>
              <a:rPr lang="en-US" sz="2000" b="1" dirty="0"/>
              <a:t>Lack of NHS Hashtags:</a:t>
            </a:r>
            <a:r>
              <a:rPr lang="en-US" sz="2000" dirty="0"/>
              <a:t> The top 10 hashtags lack NHS or GP-related tags</a:t>
            </a:r>
          </a:p>
          <a:p>
            <a:pPr indent="-228600">
              <a:lnSpc>
                <a:spcPct val="150000"/>
              </a:lnSpc>
              <a:spcAft>
                <a:spcPts val="600"/>
              </a:spcAft>
              <a:buFont typeface="Arial" panose="020B0604020202020204" pitchFamily="34" charset="0"/>
              <a:buChar char="•"/>
            </a:pPr>
            <a:r>
              <a:rPr lang="en-US" sz="2000" b="1" dirty="0"/>
              <a:t>Content Analysis:</a:t>
            </a:r>
            <a:r>
              <a:rPr lang="en-US" sz="2000" dirty="0"/>
              <a:t> #healthcare tweets showed no focus on NHS issues.</a:t>
            </a:r>
          </a:p>
          <a:p>
            <a:pPr indent="-228600">
              <a:lnSpc>
                <a:spcPct val="150000"/>
              </a:lnSpc>
              <a:spcAft>
                <a:spcPts val="600"/>
              </a:spcAft>
              <a:buFont typeface="Arial" panose="020B0604020202020204" pitchFamily="34" charset="0"/>
              <a:buChar char="•"/>
            </a:pPr>
            <a:r>
              <a:rPr lang="en-US" sz="2000" b="1" dirty="0"/>
              <a:t>Hashtag Strategy:</a:t>
            </a:r>
            <a:r>
              <a:rPr lang="en-US" sz="2000" dirty="0"/>
              <a:t>  Identifying and using relevant hashtags</a:t>
            </a:r>
          </a:p>
        </p:txBody>
      </p:sp>
      <p:pic>
        <p:nvPicPr>
          <p:cNvPr id="5" name="Picture 4" descr="A white rectangular object with a purple border&#10;&#10;Description automatically generated with medium confidence">
            <a:extLst>
              <a:ext uri="{FF2B5EF4-FFF2-40B4-BE49-F238E27FC236}">
                <a16:creationId xmlns:a16="http://schemas.microsoft.com/office/drawing/2014/main" id="{31BDE854-0E67-F1BF-7E4C-A1D0361C2D37}"/>
              </a:ext>
            </a:extLst>
          </p:cNvPr>
          <p:cNvPicPr>
            <a:picLocks noChangeAspect="1"/>
          </p:cNvPicPr>
          <p:nvPr/>
        </p:nvPicPr>
        <p:blipFill rotWithShape="1">
          <a:blip r:embed="rId2">
            <a:extLst>
              <a:ext uri="{28A0092B-C50C-407E-A947-70E740481C1C}">
                <a14:useLocalDpi xmlns:a14="http://schemas.microsoft.com/office/drawing/2010/main" val="0"/>
              </a:ext>
            </a:extLst>
          </a:blip>
          <a:srcRect l="733" t="5834" r="9434" b="2077"/>
          <a:stretch/>
        </p:blipFill>
        <p:spPr bwMode="auto">
          <a:xfrm>
            <a:off x="643277" y="2537100"/>
            <a:ext cx="9940055" cy="4123387"/>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24032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F9B0D8-2781-8CC2-FE8B-B14823216B83}"/>
              </a:ext>
            </a:extLst>
          </p:cNvPr>
          <p:cNvSpPr txBox="1"/>
          <p:nvPr/>
        </p:nvSpPr>
        <p:spPr>
          <a:xfrm>
            <a:off x="838200" y="365125"/>
            <a:ext cx="7726251" cy="1060236"/>
          </a:xfrm>
          <a:prstGeom prst="rect">
            <a:avLst/>
          </a:prstGeom>
        </p:spPr>
        <p:txBody>
          <a:bodyPr vert="horz" wrap="none" lIns="91440" tIns="45720" rIns="91440" bIns="45720" rtlCol="0" anchor="ctr">
            <a:noAutofit/>
          </a:bodyPr>
          <a:lstStyle/>
          <a:p>
            <a:pPr>
              <a:lnSpc>
                <a:spcPct val="90000"/>
              </a:lnSpc>
              <a:spcBef>
                <a:spcPct val="0"/>
              </a:spcBef>
              <a:spcAft>
                <a:spcPts val="600"/>
              </a:spcAft>
            </a:pPr>
            <a:endParaRPr lang="en-US" sz="5400" b="1" kern="1200" dirty="0">
              <a:solidFill>
                <a:schemeClr val="tx1"/>
              </a:solidFill>
              <a:effectLst/>
              <a:latin typeface="+mj-lt"/>
              <a:ea typeface="+mj-ea"/>
              <a:cs typeface="+mj-cs"/>
            </a:endParaRPr>
          </a:p>
          <a:p>
            <a:pPr>
              <a:lnSpc>
                <a:spcPct val="90000"/>
              </a:lnSpc>
              <a:spcBef>
                <a:spcPct val="0"/>
              </a:spcBef>
              <a:spcAft>
                <a:spcPts val="600"/>
              </a:spcAft>
            </a:pPr>
            <a:r>
              <a:rPr lang="en-US" sz="4000" b="1" kern="1200" dirty="0">
                <a:solidFill>
                  <a:schemeClr val="tx1"/>
                </a:solidFill>
                <a:effectLst/>
                <a:latin typeface="+mj-lt"/>
                <a:ea typeface="+mj-ea"/>
                <a:cs typeface="+mj-cs"/>
              </a:rPr>
              <a:t>RECOMMENDATIONS</a:t>
            </a:r>
            <a:endParaRPr lang="en-US" sz="4000" kern="1200" dirty="0">
              <a:solidFill>
                <a:schemeClr val="tx1"/>
              </a:solidFill>
              <a:effectLst/>
              <a:latin typeface="+mj-lt"/>
              <a:ea typeface="+mj-ea"/>
              <a:cs typeface="+mj-cs"/>
            </a:endParaRPr>
          </a:p>
          <a:p>
            <a:pPr>
              <a:lnSpc>
                <a:spcPct val="90000"/>
              </a:lnSpc>
              <a:spcBef>
                <a:spcPct val="0"/>
              </a:spcBef>
              <a:spcAft>
                <a:spcPts val="600"/>
              </a:spcAft>
            </a:pPr>
            <a:endParaRPr lang="en-US" sz="5400" kern="1200" dirty="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F60B83-8B72-9374-782A-AD52E132A393}"/>
              </a:ext>
            </a:extLst>
          </p:cNvPr>
          <p:cNvSpPr txBox="1"/>
          <p:nvPr/>
        </p:nvSpPr>
        <p:spPr>
          <a:xfrm>
            <a:off x="669035" y="1929384"/>
            <a:ext cx="11302831" cy="4667842"/>
          </a:xfrm>
          <a:prstGeom prst="rect">
            <a:avLst/>
          </a:prstGeom>
        </p:spPr>
        <p:txBody>
          <a:bodyPr vert="horz" wrap="none" lIns="91440" tIns="45720" rIns="91440" bIns="45720" rtlCol="0">
            <a:noAutofit/>
          </a:bodyPr>
          <a:lstStyle/>
          <a:p>
            <a:pPr marL="114300">
              <a:lnSpc>
                <a:spcPct val="90000"/>
              </a:lnSpc>
              <a:spcAft>
                <a:spcPts val="600"/>
              </a:spcAft>
            </a:pPr>
            <a:r>
              <a:rPr lang="en-US" sz="2000" dirty="0"/>
              <a:t>1)  Distribute appointment availability more evenly throughout the week:</a:t>
            </a:r>
          </a:p>
          <a:p>
            <a:pPr marL="800100" lvl="1" indent="-285750">
              <a:lnSpc>
                <a:spcPct val="90000"/>
              </a:lnSpc>
              <a:spcAft>
                <a:spcPts val="600"/>
              </a:spcAft>
              <a:buFont typeface="Wingdings" pitchFamily="2" charset="2"/>
              <a:buChar char="§"/>
            </a:pPr>
            <a:r>
              <a:rPr lang="en-US" sz="2000" dirty="0"/>
              <a:t>Reduce high demand on Mondays.</a:t>
            </a:r>
          </a:p>
          <a:p>
            <a:pPr marL="800100" lvl="1" indent="-285750">
              <a:lnSpc>
                <a:spcPct val="90000"/>
              </a:lnSpc>
              <a:spcAft>
                <a:spcPts val="600"/>
              </a:spcAft>
              <a:buFont typeface="Wingdings" pitchFamily="2" charset="2"/>
              <a:buChar char="§"/>
            </a:pPr>
            <a:r>
              <a:rPr lang="en-US" sz="2000" dirty="0"/>
              <a:t>Increase weekend availability.</a:t>
            </a:r>
          </a:p>
          <a:p>
            <a:pPr marL="800100" lvl="1" indent="-285750">
              <a:lnSpc>
                <a:spcPct val="90000"/>
              </a:lnSpc>
              <a:spcAft>
                <a:spcPts val="600"/>
              </a:spcAft>
              <a:buFont typeface="Wingdings" pitchFamily="2" charset="2"/>
              <a:buChar char="§"/>
            </a:pPr>
            <a:r>
              <a:rPr lang="en-US" sz="2000" dirty="0"/>
              <a:t>Benefits: More patients served, attract staff for weekend shifts, and optimize GP shift patterns.</a:t>
            </a:r>
          </a:p>
          <a:p>
            <a:pPr marL="514350" lvl="1">
              <a:lnSpc>
                <a:spcPct val="90000"/>
              </a:lnSpc>
              <a:spcAft>
                <a:spcPts val="600"/>
              </a:spcAft>
            </a:pPr>
            <a:endParaRPr lang="en-US" sz="2000" dirty="0"/>
          </a:p>
          <a:p>
            <a:pPr>
              <a:lnSpc>
                <a:spcPct val="90000"/>
              </a:lnSpc>
              <a:spcAft>
                <a:spcPts val="600"/>
              </a:spcAft>
            </a:pPr>
            <a:r>
              <a:rPr lang="en-US" sz="2000" dirty="0"/>
              <a:t>  2)  Increase "Primary Care Network" (PCN) appointments:</a:t>
            </a:r>
          </a:p>
          <a:p>
            <a:pPr marL="800100" lvl="1" indent="-285750">
              <a:lnSpc>
                <a:spcPct val="90000"/>
              </a:lnSpc>
              <a:spcAft>
                <a:spcPts val="600"/>
              </a:spcAft>
              <a:buFont typeface="Wingdings" pitchFamily="2" charset="2"/>
              <a:buChar char="§"/>
            </a:pPr>
            <a:r>
              <a:rPr lang="en-US" sz="2000" dirty="0"/>
              <a:t>Follow NHS England guidelines for Enhanced Access.</a:t>
            </a:r>
          </a:p>
          <a:p>
            <a:pPr marL="800100" lvl="1" indent="-285750">
              <a:lnSpc>
                <a:spcPct val="90000"/>
              </a:lnSpc>
              <a:spcAft>
                <a:spcPts val="600"/>
              </a:spcAft>
              <a:buFont typeface="Wingdings" pitchFamily="2" charset="2"/>
              <a:buChar char="§"/>
            </a:pPr>
            <a:r>
              <a:rPr lang="en-US" sz="2000" dirty="0"/>
              <a:t>Offer evening and weekend appointments.</a:t>
            </a:r>
          </a:p>
          <a:p>
            <a:pPr marL="800100" lvl="1" indent="-285750">
              <a:lnSpc>
                <a:spcPct val="90000"/>
              </a:lnSpc>
              <a:spcAft>
                <a:spcPts val="600"/>
              </a:spcAft>
              <a:buFont typeface="Wingdings" pitchFamily="2" charset="2"/>
              <a:buChar char="§"/>
            </a:pPr>
            <a:r>
              <a:rPr lang="en-US" sz="2000" dirty="0"/>
              <a:t>Potential benefits: Reduced patient wait times, possible next-day appointments.</a:t>
            </a:r>
          </a:p>
          <a:p>
            <a:pPr lvl="1"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t>  3)  Expand consultation options beyond GPs:</a:t>
            </a:r>
          </a:p>
          <a:p>
            <a:pPr marL="857250" lvl="1" indent="-285750">
              <a:lnSpc>
                <a:spcPct val="90000"/>
              </a:lnSpc>
              <a:spcAft>
                <a:spcPts val="600"/>
              </a:spcAft>
              <a:buFont typeface="Wingdings" pitchFamily="2" charset="2"/>
              <a:buChar char="§"/>
            </a:pPr>
            <a:r>
              <a:rPr lang="en-US" sz="2000" dirty="0"/>
              <a:t>Utilise qualified HCP professionals like practice nurses.</a:t>
            </a:r>
          </a:p>
          <a:p>
            <a:pPr marL="857250" lvl="1" indent="-285750">
              <a:lnSpc>
                <a:spcPct val="90000"/>
              </a:lnSpc>
              <a:spcAft>
                <a:spcPts val="600"/>
              </a:spcAft>
              <a:buFont typeface="Wingdings" pitchFamily="2" charset="2"/>
              <a:buChar char="§"/>
            </a:pPr>
            <a:r>
              <a:rPr lang="en-US" sz="2000" dirty="0"/>
              <a:t>Reduce GP workload.</a:t>
            </a:r>
          </a:p>
        </p:txBody>
      </p:sp>
    </p:spTree>
    <p:extLst>
      <p:ext uri="{BB962C8B-B14F-4D97-AF65-F5344CB8AC3E}">
        <p14:creationId xmlns:p14="http://schemas.microsoft.com/office/powerpoint/2010/main" val="272891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DE793B-6CDC-981D-040E-06BF13FF7497}"/>
              </a:ext>
            </a:extLst>
          </p:cNvPr>
          <p:cNvSpPr txBox="1"/>
          <p:nvPr/>
        </p:nvSpPr>
        <p:spPr>
          <a:xfrm>
            <a:off x="838200" y="365125"/>
            <a:ext cx="10515600" cy="1325563"/>
          </a:xfrm>
          <a:prstGeom prst="rect">
            <a:avLst/>
          </a:prstGeom>
        </p:spPr>
        <p:txBody>
          <a:bodyPr vert="horz" wrap="none" lIns="91440" tIns="45720" rIns="91440" bIns="45720" rtlCol="0" anchor="ctr">
            <a:noAutofit/>
          </a:bodyPr>
          <a:lstStyle/>
          <a:p>
            <a:pPr>
              <a:lnSpc>
                <a:spcPct val="90000"/>
              </a:lnSpc>
              <a:spcBef>
                <a:spcPct val="0"/>
              </a:spcBef>
              <a:spcAft>
                <a:spcPts val="600"/>
              </a:spcAft>
            </a:pPr>
            <a:endParaRPr lang="en-US" sz="5400" b="1" kern="1200" dirty="0">
              <a:solidFill>
                <a:schemeClr val="tx1"/>
              </a:solidFill>
              <a:effectLst/>
              <a:latin typeface="+mj-lt"/>
              <a:ea typeface="+mj-ea"/>
              <a:cs typeface="+mj-cs"/>
            </a:endParaRPr>
          </a:p>
          <a:p>
            <a:pPr>
              <a:lnSpc>
                <a:spcPct val="90000"/>
              </a:lnSpc>
              <a:spcBef>
                <a:spcPct val="0"/>
              </a:spcBef>
              <a:spcAft>
                <a:spcPts val="600"/>
              </a:spcAft>
            </a:pPr>
            <a:r>
              <a:rPr lang="en-US" sz="4000" b="1" kern="1200" dirty="0">
                <a:solidFill>
                  <a:schemeClr val="tx1"/>
                </a:solidFill>
                <a:effectLst/>
                <a:latin typeface="+mj-lt"/>
                <a:ea typeface="+mj-ea"/>
                <a:cs typeface="+mj-cs"/>
              </a:rPr>
              <a:t>RECOMMENDATIONS cont.</a:t>
            </a:r>
            <a:endParaRPr lang="en-US" sz="4000" kern="1200" dirty="0">
              <a:solidFill>
                <a:schemeClr val="tx1"/>
              </a:solidFill>
              <a:effectLst/>
              <a:latin typeface="+mj-lt"/>
              <a:ea typeface="+mj-ea"/>
              <a:cs typeface="+mj-cs"/>
            </a:endParaRPr>
          </a:p>
          <a:p>
            <a:pPr>
              <a:lnSpc>
                <a:spcPct val="90000"/>
              </a:lnSpc>
              <a:spcBef>
                <a:spcPct val="0"/>
              </a:spcBef>
              <a:spcAft>
                <a:spcPts val="600"/>
              </a:spcAft>
            </a:pPr>
            <a:endParaRPr lang="en-US" sz="54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A63551-80C0-BA57-5F98-CC9CC93EFF15}"/>
              </a:ext>
            </a:extLst>
          </p:cNvPr>
          <p:cNvSpPr txBox="1"/>
          <p:nvPr/>
        </p:nvSpPr>
        <p:spPr>
          <a:xfrm>
            <a:off x="838200" y="1929383"/>
            <a:ext cx="10515600" cy="4563491"/>
          </a:xfrm>
          <a:prstGeom prst="rect">
            <a:avLst/>
          </a:prstGeom>
        </p:spPr>
        <p:txBody>
          <a:bodyPr vert="horz" wrap="none" lIns="91440" tIns="45720" rIns="91440" bIns="45720" rtlCol="0">
            <a:noAutofit/>
          </a:bodyPr>
          <a:lstStyle/>
          <a:p>
            <a:pPr>
              <a:lnSpc>
                <a:spcPct val="90000"/>
              </a:lnSpc>
              <a:spcAft>
                <a:spcPts val="600"/>
              </a:spcAft>
            </a:pPr>
            <a:r>
              <a:rPr lang="en-US" sz="2000" dirty="0"/>
              <a:t>4) I</a:t>
            </a:r>
            <a:r>
              <a:rPr lang="en-US" sz="2000" b="0" i="0" u="none" strike="noStrike" dirty="0">
                <a:effectLst/>
              </a:rPr>
              <a:t>nvestigate decline in telephone appointments post-pandemic:</a:t>
            </a:r>
          </a:p>
          <a:p>
            <a:pPr marL="914400" lvl="1" indent="-342900">
              <a:lnSpc>
                <a:spcPct val="90000"/>
              </a:lnSpc>
              <a:spcAft>
                <a:spcPts val="600"/>
              </a:spcAft>
              <a:buFont typeface="Wingdings" pitchFamily="2" charset="2"/>
              <a:buChar char="§"/>
            </a:pPr>
            <a:r>
              <a:rPr lang="en-US" sz="2000" b="0" i="0" u="none" strike="noStrike" dirty="0">
                <a:effectLst/>
              </a:rPr>
              <a:t>Determine causes (GP availability or patient choice).</a:t>
            </a:r>
          </a:p>
          <a:p>
            <a:pPr marL="914400" lvl="1" indent="-342900">
              <a:lnSpc>
                <a:spcPct val="90000"/>
              </a:lnSpc>
              <a:spcAft>
                <a:spcPts val="600"/>
              </a:spcAft>
              <a:buFont typeface="Wingdings" pitchFamily="2" charset="2"/>
              <a:buChar char="§"/>
            </a:pPr>
            <a:r>
              <a:rPr lang="en-US" sz="2000" b="0" i="0" u="none" strike="noStrike" dirty="0">
                <a:effectLst/>
              </a:rPr>
              <a:t>Explore alternative methods like video consultations for suitable patients.</a:t>
            </a:r>
          </a:p>
          <a:p>
            <a:pPr marL="800100" lvl="1" indent="-228600">
              <a:lnSpc>
                <a:spcPct val="90000"/>
              </a:lnSpc>
              <a:spcAft>
                <a:spcPts val="600"/>
              </a:spcAft>
              <a:buFont typeface="Arial" panose="020B0604020202020204" pitchFamily="34" charset="0"/>
              <a:buChar char="•"/>
            </a:pPr>
            <a:endParaRPr lang="en-US" sz="2000" b="0" i="0" u="none" strike="noStrike" dirty="0">
              <a:effectLst/>
            </a:endParaRPr>
          </a:p>
          <a:p>
            <a:pPr>
              <a:lnSpc>
                <a:spcPct val="90000"/>
              </a:lnSpc>
              <a:spcAft>
                <a:spcPts val="600"/>
              </a:spcAft>
            </a:pPr>
            <a:r>
              <a:rPr lang="en-US" sz="2000" b="0" i="0" u="none" strike="noStrike" dirty="0">
                <a:effectLst/>
              </a:rPr>
              <a:t>5) Utilise social media for awareness:</a:t>
            </a:r>
          </a:p>
          <a:p>
            <a:pPr marL="800100" lvl="1" indent="-342900">
              <a:lnSpc>
                <a:spcPct val="90000"/>
              </a:lnSpc>
              <a:spcAft>
                <a:spcPts val="600"/>
              </a:spcAft>
              <a:buFont typeface="Wingdings" pitchFamily="2" charset="2"/>
              <a:buChar char="§"/>
            </a:pPr>
            <a:r>
              <a:rPr lang="en-US" sz="2000" b="0" i="0" u="none" strike="noStrike" dirty="0">
                <a:effectLst/>
              </a:rPr>
              <a:t>Use trending hashtags (e.g., #healthcare).</a:t>
            </a:r>
          </a:p>
          <a:p>
            <a:pPr marL="800100" lvl="1" indent="-342900">
              <a:lnSpc>
                <a:spcPct val="90000"/>
              </a:lnSpc>
              <a:spcAft>
                <a:spcPts val="600"/>
              </a:spcAft>
              <a:buFont typeface="Wingdings" pitchFamily="2" charset="2"/>
              <a:buChar char="§"/>
            </a:pPr>
            <a:r>
              <a:rPr lang="en-US" sz="2000" b="0" i="0" u="none" strike="noStrike" dirty="0">
                <a:effectLst/>
              </a:rPr>
              <a:t>Assess public sentiment.</a:t>
            </a:r>
          </a:p>
          <a:p>
            <a:pPr marL="800100" lvl="1" indent="-342900">
              <a:lnSpc>
                <a:spcPct val="90000"/>
              </a:lnSpc>
              <a:spcAft>
                <a:spcPts val="600"/>
              </a:spcAft>
              <a:buFont typeface="Wingdings" pitchFamily="2" charset="2"/>
              <a:buChar char="§"/>
            </a:pPr>
            <a:r>
              <a:rPr lang="en-US" sz="2000" b="0" i="0" u="none" strike="noStrike" dirty="0">
                <a:effectLst/>
              </a:rPr>
              <a:t>Encourage hashtags: #NHS, #</a:t>
            </a:r>
            <a:r>
              <a:rPr lang="en-US" sz="2000" b="0" i="0" u="none" strike="noStrike" dirty="0" err="1">
                <a:effectLst/>
              </a:rPr>
              <a:t>NHScareers</a:t>
            </a:r>
            <a:r>
              <a:rPr lang="en-US" sz="2000" b="0" i="0" u="none" strike="noStrike" dirty="0">
                <a:effectLst/>
              </a:rPr>
              <a:t>, #</a:t>
            </a:r>
            <a:r>
              <a:rPr lang="en-US" sz="2000" b="0" i="0" u="none" strike="noStrike" dirty="0" err="1">
                <a:effectLst/>
              </a:rPr>
              <a:t>GPappointment</a:t>
            </a:r>
            <a:r>
              <a:rPr lang="en-US" sz="2000" b="0" i="0" u="none" strike="noStrike" dirty="0">
                <a:effectLst/>
              </a:rPr>
              <a:t>, #</a:t>
            </a:r>
            <a:r>
              <a:rPr lang="en-US" sz="2000" b="0" i="0" u="none" strike="noStrike" dirty="0" err="1">
                <a:effectLst/>
              </a:rPr>
              <a:t>WeekendGP</a:t>
            </a:r>
            <a:r>
              <a:rPr lang="en-US" sz="2000" b="0" i="0" u="none" strike="noStrike" dirty="0">
                <a:effectLst/>
              </a:rPr>
              <a:t>.</a:t>
            </a:r>
          </a:p>
          <a:p>
            <a:pPr marL="1371600" lvl="2" indent="-342900">
              <a:lnSpc>
                <a:spcPct val="90000"/>
              </a:lnSpc>
              <a:spcAft>
                <a:spcPts val="600"/>
              </a:spcAft>
              <a:buFont typeface="Wingdings" pitchFamily="2" charset="2"/>
              <a:buChar char="§"/>
            </a:pPr>
            <a:endParaRPr lang="en-US" sz="2000" b="0" i="0" u="none" strike="noStrike" dirty="0">
              <a:effectLst/>
            </a:endParaRPr>
          </a:p>
          <a:p>
            <a:pPr>
              <a:lnSpc>
                <a:spcPct val="90000"/>
              </a:lnSpc>
              <a:spcAft>
                <a:spcPts val="600"/>
              </a:spcAft>
            </a:pPr>
            <a:r>
              <a:rPr lang="en-US" sz="2000" b="0" i="0" u="none" strike="noStrike" dirty="0">
                <a:effectLst/>
              </a:rPr>
              <a:t>6) Analyse COVID-19 impact:</a:t>
            </a:r>
          </a:p>
          <a:p>
            <a:pPr marL="914400" lvl="1" indent="-342900">
              <a:lnSpc>
                <a:spcPct val="90000"/>
              </a:lnSpc>
              <a:spcAft>
                <a:spcPts val="600"/>
              </a:spcAft>
              <a:buFont typeface="Wingdings" pitchFamily="2" charset="2"/>
              <a:buChar char="§"/>
            </a:pPr>
            <a:r>
              <a:rPr lang="en-US" sz="2000" b="0" i="0" u="none" strike="noStrike" dirty="0">
                <a:effectLst/>
              </a:rPr>
              <a:t>Compare pre-COVID data with current data.</a:t>
            </a:r>
          </a:p>
          <a:p>
            <a:pPr marL="914400" lvl="1" indent="-342900">
              <a:lnSpc>
                <a:spcPct val="90000"/>
              </a:lnSpc>
              <a:spcAft>
                <a:spcPts val="600"/>
              </a:spcAft>
              <a:buFont typeface="Wingdings" pitchFamily="2" charset="2"/>
              <a:buChar char="§"/>
            </a:pPr>
            <a:r>
              <a:rPr lang="en-US" sz="2000" b="0" i="0" u="none" strike="noStrike" dirty="0">
                <a:effectLst/>
              </a:rPr>
              <a:t>Assess progress and GP recovery from backlog.</a:t>
            </a:r>
          </a:p>
        </p:txBody>
      </p:sp>
    </p:spTree>
    <p:extLst>
      <p:ext uri="{BB962C8B-B14F-4D97-AF65-F5344CB8AC3E}">
        <p14:creationId xmlns:p14="http://schemas.microsoft.com/office/powerpoint/2010/main" val="136577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75C062-62C7-B696-3C36-BDC3A1B08070}"/>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a:lnSpc>
                <a:spcPct val="90000"/>
              </a:lnSpc>
              <a:spcAft>
                <a:spcPts val="600"/>
              </a:spcAft>
            </a:pPr>
            <a:r>
              <a:rPr lang="en-US" sz="4000" dirty="0">
                <a:latin typeface="+mj-lt"/>
              </a:rPr>
              <a:t>THANK YOU </a:t>
            </a:r>
          </a:p>
        </p:txBody>
      </p:sp>
    </p:spTree>
    <p:extLst>
      <p:ext uri="{BB962C8B-B14F-4D97-AF65-F5344CB8AC3E}">
        <p14:creationId xmlns:p14="http://schemas.microsoft.com/office/powerpoint/2010/main" val="23337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2FAF9-9B27-1162-178D-009DCDDB47E9}"/>
              </a:ext>
            </a:extLst>
          </p:cNvPr>
          <p:cNvSpPr>
            <a:spLocks noGrp="1"/>
          </p:cNvSpPr>
          <p:nvPr>
            <p:ph type="title"/>
          </p:nvPr>
        </p:nvSpPr>
        <p:spPr>
          <a:xfrm>
            <a:off x="15028" y="609600"/>
            <a:ext cx="5708439" cy="1330839"/>
          </a:xfrm>
        </p:spPr>
        <p:txBody>
          <a:bodyPr>
            <a:normAutofit/>
          </a:bodyPr>
          <a:lstStyle/>
          <a:p>
            <a:r>
              <a:rPr lang="en-US" dirty="0"/>
              <a:t>       ON THE NEWS </a:t>
            </a:r>
          </a:p>
        </p:txBody>
      </p:sp>
      <p:sp>
        <p:nvSpPr>
          <p:cNvPr id="9" name="Content Placeholder 8">
            <a:extLst>
              <a:ext uri="{FF2B5EF4-FFF2-40B4-BE49-F238E27FC236}">
                <a16:creationId xmlns:a16="http://schemas.microsoft.com/office/drawing/2014/main" id="{1A339F79-A180-48EE-48AC-320306843A50}"/>
              </a:ext>
            </a:extLst>
          </p:cNvPr>
          <p:cNvSpPr>
            <a:spLocks noGrp="1"/>
          </p:cNvSpPr>
          <p:nvPr>
            <p:ph idx="1"/>
          </p:nvPr>
        </p:nvSpPr>
        <p:spPr>
          <a:xfrm>
            <a:off x="1137034" y="2194102"/>
            <a:ext cx="3158741" cy="3908586"/>
          </a:xfrm>
        </p:spPr>
        <p:txBody>
          <a:bodyPr>
            <a:normAutofit/>
          </a:bodyPr>
          <a:lstStyle/>
          <a:p>
            <a:pPr marL="0" indent="0">
              <a:buNone/>
            </a:pPr>
            <a:endParaRPr lang="en-GB" sz="1900" b="0" i="1" u="none" strike="noStrike" dirty="0">
              <a:effectLst/>
              <a:highlight>
                <a:srgbClr val="FFFFFF"/>
              </a:highlight>
              <a:latin typeface="LatoWeb"/>
            </a:endParaRPr>
          </a:p>
          <a:p>
            <a:pPr marL="0" indent="0">
              <a:buNone/>
            </a:pPr>
            <a:r>
              <a:rPr lang="en-GB" sz="1900" b="0" i="1" u="none" strike="noStrike" dirty="0">
                <a:effectLst/>
                <a:highlight>
                  <a:srgbClr val="FFFFFF"/>
                </a:highlight>
                <a:latin typeface="LatoWeb"/>
              </a:rPr>
              <a:t>“While it is frustrating when patients do not attend, the reasons why this happens should be investigated rather than simply resorting to punishing them. Financially penalising patients inevitably impact the poorest and most vulnerable in the community”</a:t>
            </a:r>
          </a:p>
          <a:p>
            <a:pPr marL="0" indent="0">
              <a:buNone/>
            </a:pPr>
            <a:r>
              <a:rPr lang="en-GB" sz="1900" b="1" i="0" u="none" strike="noStrike" dirty="0">
                <a:effectLst/>
                <a:highlight>
                  <a:srgbClr val="FFFFFF"/>
                </a:highlight>
                <a:latin typeface="LatoWeb"/>
              </a:rPr>
              <a:t>(GP Practice News 2022)</a:t>
            </a:r>
          </a:p>
        </p:txBody>
      </p:sp>
      <p:pic>
        <p:nvPicPr>
          <p:cNvPr id="11" name="Picture 10" descr="Analysing medical x-ray results">
            <a:extLst>
              <a:ext uri="{FF2B5EF4-FFF2-40B4-BE49-F238E27FC236}">
                <a16:creationId xmlns:a16="http://schemas.microsoft.com/office/drawing/2014/main" id="{E8B82A3C-F9EF-82A8-7F92-6C9E290D5117}"/>
              </a:ext>
            </a:extLst>
          </p:cNvPr>
          <p:cNvPicPr>
            <a:picLocks noChangeAspect="1"/>
          </p:cNvPicPr>
          <p:nvPr/>
        </p:nvPicPr>
        <p:blipFill>
          <a:blip r:embed="rId2"/>
          <a:srcRect l="17690" r="11804" b="-2"/>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218531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69613E4-0642-3443-D69A-7E8693E2D70F}"/>
              </a:ext>
            </a:extLst>
          </p:cNvPr>
          <p:cNvSpPr>
            <a:spLocks noGrp="1"/>
          </p:cNvSpPr>
          <p:nvPr>
            <p:ph type="title"/>
          </p:nvPr>
        </p:nvSpPr>
        <p:spPr>
          <a:xfrm>
            <a:off x="838200" y="365125"/>
            <a:ext cx="10515600" cy="1325563"/>
          </a:xfrm>
        </p:spPr>
        <p:txBody>
          <a:bodyPr>
            <a:normAutofit/>
          </a:bodyPr>
          <a:lstStyle/>
          <a:p>
            <a:r>
              <a:rPr lang="en-US" dirty="0"/>
              <a:t>OBJECTIVES</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1A2CA6-EFD9-B0D5-AF10-2321F5D26DE7}"/>
              </a:ext>
            </a:extLst>
          </p:cNvPr>
          <p:cNvSpPr>
            <a:spLocks/>
          </p:cNvSpPr>
          <p:nvPr/>
        </p:nvSpPr>
        <p:spPr>
          <a:xfrm>
            <a:off x="654139" y="2018538"/>
            <a:ext cx="10515599" cy="1085000"/>
          </a:xfrm>
          <a:prstGeom prst="rect">
            <a:avLst/>
          </a:prstGeom>
        </p:spPr>
        <p:txBody>
          <a:bodyPr/>
          <a:lstStyle/>
          <a:p>
            <a:pPr defTabSz="905256">
              <a:lnSpc>
                <a:spcPct val="115000"/>
              </a:lnSpc>
              <a:spcAft>
                <a:spcPts val="600"/>
              </a:spcAft>
              <a:buClr>
                <a:srgbClr val="3494BA"/>
              </a:buClr>
              <a:buSzPts val="1000"/>
              <a:tabLst>
                <a:tab pos="452628" algn="l"/>
              </a:tabLst>
            </a:pPr>
            <a:r>
              <a:rPr lang="en-GB" sz="2376" kern="1200" dirty="0">
                <a:solidFill>
                  <a:srgbClr val="000000"/>
                </a:solidFill>
                <a:latin typeface="+mn-lt"/>
                <a:ea typeface="+mn-ea"/>
                <a:cs typeface="+mn-cs"/>
              </a:rPr>
              <a:t>- Assess opportunities for optimising GP appointment availability.</a:t>
            </a:r>
          </a:p>
          <a:p>
            <a:pPr defTabSz="905256">
              <a:lnSpc>
                <a:spcPct val="115000"/>
              </a:lnSpc>
              <a:spcAft>
                <a:spcPts val="600"/>
              </a:spcAft>
              <a:buClr>
                <a:srgbClr val="3494BA"/>
              </a:buClr>
              <a:buSzPts val="1000"/>
              <a:tabLst>
                <a:tab pos="452628" algn="l"/>
              </a:tabLst>
            </a:pPr>
            <a:r>
              <a:rPr lang="en-GB" sz="2376" kern="1200" dirty="0">
                <a:solidFill>
                  <a:srgbClr val="000000"/>
                </a:solidFill>
                <a:latin typeface="+mn-lt"/>
                <a:ea typeface="+mn-ea"/>
                <a:cs typeface="+mn-cs"/>
              </a:rPr>
              <a:t>- Evaluate the utilisation of NHS GP resources </a:t>
            </a:r>
          </a:p>
          <a:p>
            <a:pPr marL="0" indent="0">
              <a:spcAft>
                <a:spcPts val="600"/>
              </a:spcAft>
              <a:buNone/>
            </a:pPr>
            <a:endParaRPr lang="en-US" dirty="0"/>
          </a:p>
        </p:txBody>
      </p:sp>
      <p:sp>
        <p:nvSpPr>
          <p:cNvPr id="9" name="TextBox 8">
            <a:extLst>
              <a:ext uri="{FF2B5EF4-FFF2-40B4-BE49-F238E27FC236}">
                <a16:creationId xmlns:a16="http://schemas.microsoft.com/office/drawing/2014/main" id="{17C3C89E-C847-D718-B03D-0DFF6B40453B}"/>
              </a:ext>
            </a:extLst>
          </p:cNvPr>
          <p:cNvSpPr txBox="1"/>
          <p:nvPr/>
        </p:nvSpPr>
        <p:spPr>
          <a:xfrm>
            <a:off x="654139" y="3265841"/>
            <a:ext cx="7589055" cy="779463"/>
          </a:xfrm>
          <a:prstGeom prst="rect">
            <a:avLst/>
          </a:prstGeom>
          <a:noFill/>
        </p:spPr>
        <p:txBody>
          <a:bodyPr wrap="square" rtlCol="0">
            <a:noAutofit/>
          </a:bodyPr>
          <a:lstStyle/>
          <a:p>
            <a:pPr defTabSz="905256">
              <a:spcAft>
                <a:spcPts val="600"/>
              </a:spcAft>
            </a:pPr>
            <a:r>
              <a:rPr lang="en-US" sz="4400" kern="1200" dirty="0">
                <a:solidFill>
                  <a:schemeClr val="tx1"/>
                </a:solidFill>
                <a:latin typeface="+mj-lt"/>
                <a:ea typeface="+mn-ea"/>
                <a:cs typeface="+mn-cs"/>
              </a:rPr>
              <a:t>TO EXPLORE</a:t>
            </a:r>
            <a:endParaRPr lang="en-US" sz="4400" dirty="0">
              <a:latin typeface="+mj-lt"/>
            </a:endParaRPr>
          </a:p>
        </p:txBody>
      </p:sp>
      <p:graphicFrame>
        <p:nvGraphicFramePr>
          <p:cNvPr id="20" name="TextBox 10">
            <a:extLst>
              <a:ext uri="{FF2B5EF4-FFF2-40B4-BE49-F238E27FC236}">
                <a16:creationId xmlns:a16="http://schemas.microsoft.com/office/drawing/2014/main" id="{F7E88D90-1DE6-5D5F-CAB9-578B6F94B57E}"/>
              </a:ext>
            </a:extLst>
          </p:cNvPr>
          <p:cNvGraphicFramePr/>
          <p:nvPr>
            <p:extLst>
              <p:ext uri="{D42A27DB-BD31-4B8C-83A1-F6EECF244321}">
                <p14:modId xmlns:p14="http://schemas.microsoft.com/office/powerpoint/2010/main" val="983811351"/>
              </p:ext>
            </p:extLst>
          </p:nvPr>
        </p:nvGraphicFramePr>
        <p:xfrm>
          <a:off x="654139" y="4349927"/>
          <a:ext cx="10331539" cy="1843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145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DE75BD1-A53E-6724-DC7B-98B9CEFEB490}"/>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DATA TIMELINE</a:t>
            </a:r>
          </a:p>
        </p:txBody>
      </p:sp>
      <p:sp>
        <p:nvSpPr>
          <p:cNvPr id="1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een line with black text&#10;&#10;Description automatically generated">
            <a:extLst>
              <a:ext uri="{FF2B5EF4-FFF2-40B4-BE49-F238E27FC236}">
                <a16:creationId xmlns:a16="http://schemas.microsoft.com/office/drawing/2014/main" id="{0C4A4AB4-10C7-A4FD-45B1-C32084163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6890" y="3097627"/>
            <a:ext cx="11312022" cy="2714886"/>
          </a:xfrm>
          <a:prstGeom prst="rect">
            <a:avLst/>
          </a:prstGeom>
          <a:noFill/>
        </p:spPr>
      </p:pic>
    </p:spTree>
    <p:extLst>
      <p:ext uri="{BB962C8B-B14F-4D97-AF65-F5344CB8AC3E}">
        <p14:creationId xmlns:p14="http://schemas.microsoft.com/office/powerpoint/2010/main" val="245696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5F5E2-9282-6614-1850-594479269F38}"/>
              </a:ext>
            </a:extLst>
          </p:cNvPr>
          <p:cNvSpPr>
            <a:spLocks noGrp="1"/>
          </p:cNvSpPr>
          <p:nvPr>
            <p:ph type="title"/>
          </p:nvPr>
        </p:nvSpPr>
        <p:spPr>
          <a:xfrm>
            <a:off x="450475" y="675906"/>
            <a:ext cx="3812432" cy="1455397"/>
          </a:xfrm>
        </p:spPr>
        <p:txBody>
          <a:bodyPr anchor="b">
            <a:normAutofit/>
          </a:bodyPr>
          <a:lstStyle/>
          <a:p>
            <a:r>
              <a:rPr lang="en-US" dirty="0"/>
              <a:t>NHS ENGLAND  </a:t>
            </a:r>
            <a:br>
              <a:rPr lang="en-US" dirty="0"/>
            </a:br>
            <a:r>
              <a:rPr lang="en-US" b="1" dirty="0"/>
              <a:t>REGIONS</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20E530-BE57-46FD-9880-7B9BEF10842C}"/>
              </a:ext>
            </a:extLst>
          </p:cNvPr>
          <p:cNvSpPr>
            <a:spLocks noGrp="1"/>
          </p:cNvSpPr>
          <p:nvPr>
            <p:ph idx="1"/>
          </p:nvPr>
        </p:nvSpPr>
        <p:spPr>
          <a:xfrm>
            <a:off x="321972" y="2807208"/>
            <a:ext cx="4041045" cy="2288189"/>
          </a:xfrm>
        </p:spPr>
        <p:txBody>
          <a:bodyPr anchor="t">
            <a:normAutofit/>
          </a:bodyPr>
          <a:lstStyle/>
          <a:p>
            <a:endParaRPr lang="en-GB" sz="1700" dirty="0">
              <a:effectLst/>
              <a:latin typeface="Roboto" panose="02000000000000000000" pitchFamily="2" charset="0"/>
              <a:ea typeface="Times New Roman" panose="02020603050405020304" pitchFamily="18" charset="0"/>
            </a:endParaRPr>
          </a:p>
          <a:p>
            <a:pPr marL="0" indent="0">
              <a:buNone/>
            </a:pPr>
            <a:r>
              <a:rPr lang="en-GB" sz="2000" dirty="0">
                <a:effectLst/>
                <a:latin typeface="Roboto" panose="02000000000000000000" pitchFamily="2" charset="0"/>
                <a:ea typeface="Times New Roman" panose="02020603050405020304" pitchFamily="18" charset="0"/>
              </a:rPr>
              <a:t>NHS England is divided into </a:t>
            </a:r>
          </a:p>
          <a:p>
            <a:pPr>
              <a:buFontTx/>
              <a:buChar char="-"/>
            </a:pPr>
            <a:r>
              <a:rPr lang="en-GB" sz="2000" dirty="0">
                <a:effectLst/>
                <a:latin typeface="Roboto" panose="02000000000000000000" pitchFamily="2" charset="0"/>
                <a:ea typeface="Times New Roman" panose="02020603050405020304" pitchFamily="18" charset="0"/>
              </a:rPr>
              <a:t>7 regions </a:t>
            </a:r>
          </a:p>
          <a:p>
            <a:pPr>
              <a:buFontTx/>
              <a:buChar char="-"/>
            </a:pPr>
            <a:r>
              <a:rPr lang="en-GB" sz="2000" dirty="0">
                <a:effectLst/>
                <a:latin typeface="Roboto" panose="02000000000000000000" pitchFamily="2" charset="0"/>
                <a:ea typeface="Times New Roman" panose="02020603050405020304" pitchFamily="18" charset="0"/>
              </a:rPr>
              <a:t>42 Integrated Care Boards (ICBs) </a:t>
            </a:r>
          </a:p>
          <a:p>
            <a:pPr>
              <a:buFontTx/>
              <a:buChar char="-"/>
            </a:pPr>
            <a:r>
              <a:rPr lang="en-GB" sz="2000" dirty="0">
                <a:effectLst/>
                <a:latin typeface="Roboto" panose="02000000000000000000" pitchFamily="2" charset="0"/>
                <a:ea typeface="Times New Roman" panose="02020603050405020304" pitchFamily="18" charset="0"/>
              </a:rPr>
              <a:t>106 Sub-ICBs. </a:t>
            </a:r>
          </a:p>
          <a:p>
            <a:pPr>
              <a:buFontTx/>
              <a:buChar char="-"/>
            </a:pPr>
            <a:endParaRPr lang="en-GB" sz="2000" dirty="0">
              <a:latin typeface="Roboto" panose="02000000000000000000" pitchFamily="2" charset="0"/>
              <a:ea typeface="Times New Roman" panose="02020603050405020304" pitchFamily="18" charset="0"/>
            </a:endParaRPr>
          </a:p>
        </p:txBody>
      </p:sp>
      <p:pic>
        <p:nvPicPr>
          <p:cNvPr id="1026" name="Picture 2">
            <a:extLst>
              <a:ext uri="{FF2B5EF4-FFF2-40B4-BE49-F238E27FC236}">
                <a16:creationId xmlns:a16="http://schemas.microsoft.com/office/drawing/2014/main" id="{D3D77E0F-7CD0-89AF-F36E-1CC06E3B9B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7002" y="919809"/>
            <a:ext cx="6561013" cy="47701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C3FA74-A97B-2D18-1D6F-F082E8B1AE7C}"/>
              </a:ext>
            </a:extLst>
          </p:cNvPr>
          <p:cNvSpPr txBox="1"/>
          <p:nvPr/>
        </p:nvSpPr>
        <p:spPr>
          <a:xfrm rot="5400000">
            <a:off x="9391768" y="3626959"/>
            <a:ext cx="4966479" cy="215444"/>
          </a:xfrm>
          <a:prstGeom prst="rect">
            <a:avLst/>
          </a:prstGeom>
          <a:noFill/>
        </p:spPr>
        <p:txBody>
          <a:bodyPr wrap="square" rtlCol="0">
            <a:spAutoFit/>
          </a:bodyPr>
          <a:lstStyle/>
          <a:p>
            <a:r>
              <a:rPr lang="en-US" sz="800" dirty="0"/>
              <a:t>Image courtesy: https://</a:t>
            </a:r>
            <a:r>
              <a:rPr lang="en-US" sz="800" dirty="0" err="1"/>
              <a:t>aykaim.home.blog</a:t>
            </a:r>
            <a:r>
              <a:rPr lang="en-US" sz="800" dirty="0"/>
              <a:t>/2019/06/17/mergers-</a:t>
            </a:r>
            <a:r>
              <a:rPr lang="en-US" sz="800" dirty="0" err="1"/>
              <a:t>nhs</a:t>
            </a:r>
            <a:r>
              <a:rPr lang="en-US" sz="800" dirty="0"/>
              <a:t>-</a:t>
            </a:r>
            <a:r>
              <a:rPr lang="en-US" sz="800" dirty="0" err="1"/>
              <a:t>england</a:t>
            </a:r>
            <a:r>
              <a:rPr lang="en-US" sz="800" dirty="0"/>
              <a:t>-and-improvement/</a:t>
            </a:r>
          </a:p>
        </p:txBody>
      </p:sp>
    </p:spTree>
    <p:extLst>
      <p:ext uri="{BB962C8B-B14F-4D97-AF65-F5344CB8AC3E}">
        <p14:creationId xmlns:p14="http://schemas.microsoft.com/office/powerpoint/2010/main" val="271658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43E67-356E-86AF-53A5-BEC8019122D3}"/>
              </a:ext>
            </a:extLst>
          </p:cNvPr>
          <p:cNvSpPr>
            <a:spLocks noGrp="1"/>
          </p:cNvSpPr>
          <p:nvPr>
            <p:ph type="title"/>
          </p:nvPr>
        </p:nvSpPr>
        <p:spPr>
          <a:xfrm>
            <a:off x="562276" y="653796"/>
            <a:ext cx="4198512" cy="1065276"/>
          </a:xfrm>
        </p:spPr>
        <p:txBody>
          <a:bodyPr vert="horz" lIns="91440" tIns="45720" rIns="91440" bIns="45720" rtlCol="0" anchor="b">
            <a:normAutofit fontScale="90000"/>
          </a:bodyPr>
          <a:lstStyle/>
          <a:p>
            <a:r>
              <a:rPr lang="en-US" b="1" kern="1200" dirty="0">
                <a:solidFill>
                  <a:schemeClr val="tx1"/>
                </a:solidFill>
                <a:latin typeface="+mj-lt"/>
                <a:ea typeface="+mj-ea"/>
                <a:cs typeface="+mj-cs"/>
              </a:rPr>
              <a:t>REGIONAL DATA  </a:t>
            </a:r>
            <a:br>
              <a:rPr lang="en-US" sz="5000" kern="1200" dirty="0">
                <a:solidFill>
                  <a:schemeClr val="tx1"/>
                </a:solidFill>
                <a:latin typeface="+mj-lt"/>
                <a:ea typeface="+mj-ea"/>
                <a:cs typeface="+mj-cs"/>
              </a:rPr>
            </a:br>
            <a:r>
              <a:rPr lang="en-US" sz="3200" kern="1200" dirty="0">
                <a:solidFill>
                  <a:schemeClr val="tx1"/>
                </a:solidFill>
                <a:latin typeface="+mj-lt"/>
                <a:ea typeface="+mj-ea"/>
                <a:cs typeface="+mj-cs"/>
              </a:rPr>
              <a:t>Dec 21 – June 22</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8BC08F-5668-8D54-7485-42D9C6E6245D}"/>
              </a:ext>
            </a:extLst>
          </p:cNvPr>
          <p:cNvSpPr txBox="1"/>
          <p:nvPr/>
        </p:nvSpPr>
        <p:spPr>
          <a:xfrm>
            <a:off x="740297" y="2548891"/>
            <a:ext cx="5162521" cy="3835908"/>
          </a:xfrm>
          <a:prstGeom prst="rect">
            <a:avLst/>
          </a:prstGeom>
        </p:spPr>
        <p:txBody>
          <a:bodyPr vert="horz" lIns="91440" tIns="45720" rIns="91440" bIns="45720" rtlCol="0" anchor="t">
            <a:noAutofit/>
          </a:bodyPr>
          <a:lstStyle/>
          <a:p>
            <a:pPr>
              <a:lnSpc>
                <a:spcPct val="90000"/>
              </a:lnSpc>
              <a:spcAft>
                <a:spcPts val="600"/>
              </a:spcAft>
            </a:pPr>
            <a:r>
              <a:rPr lang="en-US" sz="2000" b="1" dirty="0"/>
              <a:t>London</a:t>
            </a:r>
            <a:r>
              <a:rPr lang="en-US" sz="2000" dirty="0"/>
              <a:t> : highest average </a:t>
            </a:r>
          </a:p>
          <a:p>
            <a:pPr>
              <a:lnSpc>
                <a:spcPct val="90000"/>
              </a:lnSpc>
              <a:spcAft>
                <a:spcPts val="600"/>
              </a:spcAft>
            </a:pPr>
            <a:r>
              <a:rPr lang="en-US" sz="2000" b="1" dirty="0"/>
              <a:t>Midlands</a:t>
            </a:r>
            <a:r>
              <a:rPr lang="en-US" sz="2000" dirty="0"/>
              <a:t> : highest total</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b="1" dirty="0"/>
              <a:t>Regional Differences</a:t>
            </a:r>
            <a:endParaRPr lang="en-US" sz="2000" dirty="0"/>
          </a:p>
          <a:p>
            <a:pPr marL="285750" indent="-228600">
              <a:lnSpc>
                <a:spcPct val="90000"/>
              </a:lnSpc>
              <a:spcAft>
                <a:spcPts val="600"/>
              </a:spcAft>
              <a:buFont typeface="Arial" panose="020B0604020202020204" pitchFamily="34" charset="0"/>
              <a:buChar char="•"/>
            </a:pPr>
            <a:r>
              <a:rPr lang="en-US" sz="2000" dirty="0"/>
              <a:t>Population</a:t>
            </a:r>
          </a:p>
          <a:p>
            <a:pPr marL="285750" indent="-228600">
              <a:lnSpc>
                <a:spcPct val="90000"/>
              </a:lnSpc>
              <a:spcAft>
                <a:spcPts val="600"/>
              </a:spcAft>
              <a:buFont typeface="Arial" panose="020B0604020202020204" pitchFamily="34" charset="0"/>
              <a:buChar char="•"/>
            </a:pPr>
            <a:r>
              <a:rPr lang="en-US" sz="2000" dirty="0"/>
              <a:t>Service  demand</a:t>
            </a:r>
          </a:p>
          <a:p>
            <a:pPr marL="285750" indent="-228600">
              <a:lnSpc>
                <a:spcPct val="90000"/>
              </a:lnSpc>
              <a:spcAft>
                <a:spcPts val="600"/>
              </a:spcAft>
              <a:buFont typeface="Arial" panose="020B0604020202020204" pitchFamily="34" charset="0"/>
              <a:buChar char="•"/>
            </a:pPr>
            <a:r>
              <a:rPr lang="en-US" sz="2000" dirty="0"/>
              <a:t>Infrastructure </a:t>
            </a:r>
          </a:p>
          <a:p>
            <a:pPr marL="285750" indent="-228600">
              <a:lnSpc>
                <a:spcPct val="90000"/>
              </a:lnSpc>
              <a:spcAft>
                <a:spcPts val="600"/>
              </a:spcAft>
              <a:buFont typeface="Arial" panose="020B0604020202020204" pitchFamily="34" charset="0"/>
              <a:buChar char="•"/>
            </a:pPr>
            <a:r>
              <a:rPr lang="en-US" sz="2000" dirty="0"/>
              <a:t>Resource  allocation </a:t>
            </a:r>
          </a:p>
          <a:p>
            <a:pPr marL="285750" indent="-228600">
              <a:lnSpc>
                <a:spcPct val="90000"/>
              </a:lnSpc>
              <a:spcAft>
                <a:spcPts val="600"/>
              </a:spcAft>
              <a:buFont typeface="Arial" panose="020B0604020202020204" pitchFamily="34" charset="0"/>
              <a:buChar char="•"/>
            </a:pPr>
            <a:r>
              <a:rPr lang="en-US" sz="2000" dirty="0"/>
              <a:t>seasonal factors  </a:t>
            </a:r>
          </a:p>
          <a:p>
            <a:pPr marL="285750" indent="-228600">
              <a:lnSpc>
                <a:spcPct val="90000"/>
              </a:lnSpc>
              <a:spcAft>
                <a:spcPts val="600"/>
              </a:spcAft>
              <a:buFont typeface="Arial" panose="020B0604020202020204" pitchFamily="34" charset="0"/>
              <a:buChar char="•"/>
            </a:pPr>
            <a:r>
              <a:rPr lang="en-US" sz="2000" dirty="0"/>
              <a:t>data inconsistencies</a:t>
            </a:r>
          </a:p>
        </p:txBody>
      </p:sp>
      <p:pic>
        <p:nvPicPr>
          <p:cNvPr id="4" name="Content Placeholder 3" descr="A graph with numbers and a green line&#10;&#10;Description automatically generated">
            <a:extLst>
              <a:ext uri="{FF2B5EF4-FFF2-40B4-BE49-F238E27FC236}">
                <a16:creationId xmlns:a16="http://schemas.microsoft.com/office/drawing/2014/main" id="{1E65F3B4-388C-0AF2-3B75-3404E41B1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431214" y="143454"/>
            <a:ext cx="4043529" cy="6057722"/>
          </a:xfrm>
          <a:prstGeom prst="rect">
            <a:avLst/>
          </a:prstGeom>
          <a:noFill/>
        </p:spPr>
      </p:pic>
      <p:sp>
        <p:nvSpPr>
          <p:cNvPr id="5" name="TextBox 4">
            <a:extLst>
              <a:ext uri="{FF2B5EF4-FFF2-40B4-BE49-F238E27FC236}">
                <a16:creationId xmlns:a16="http://schemas.microsoft.com/office/drawing/2014/main" id="{5FFDA490-321F-E9A7-B83D-F7E3207A4439}"/>
              </a:ext>
            </a:extLst>
          </p:cNvPr>
          <p:cNvSpPr txBox="1"/>
          <p:nvPr/>
        </p:nvSpPr>
        <p:spPr>
          <a:xfrm>
            <a:off x="4417455" y="1068706"/>
            <a:ext cx="2736296" cy="738664"/>
          </a:xfrm>
          <a:prstGeom prst="rect">
            <a:avLst/>
          </a:prstGeom>
          <a:noFill/>
        </p:spPr>
        <p:txBody>
          <a:bodyPr wrap="square">
            <a:spAutoFit/>
          </a:bodyPr>
          <a:lstStyle/>
          <a:p>
            <a:pPr marL="0" indent="0">
              <a:buNone/>
            </a:pPr>
            <a:r>
              <a:rPr lang="en-GB" sz="1400" i="1" dirty="0">
                <a:effectLst/>
                <a:ea typeface="Times New Roman" panose="02020603050405020304" pitchFamily="18" charset="0"/>
              </a:rPr>
              <a:t>Between December 2021 and June 2022</a:t>
            </a:r>
            <a:r>
              <a:rPr lang="en-GB" sz="1400" i="1" dirty="0">
                <a:ea typeface="Times New Roman" panose="02020603050405020304" pitchFamily="18" charset="0"/>
              </a:rPr>
              <a:t>, a</a:t>
            </a:r>
            <a:r>
              <a:rPr lang="en-GB" sz="1400" i="1" dirty="0">
                <a:effectLst/>
                <a:ea typeface="Times New Roman" panose="02020603050405020304" pitchFamily="18" charset="0"/>
              </a:rPr>
              <a:t> total of 167,980,692 GP appointments were reported.</a:t>
            </a:r>
          </a:p>
        </p:txBody>
      </p:sp>
    </p:spTree>
    <p:extLst>
      <p:ext uri="{BB962C8B-B14F-4D97-AF65-F5344CB8AC3E}">
        <p14:creationId xmlns:p14="http://schemas.microsoft.com/office/powerpoint/2010/main" val="257862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8AC4F-5A33-98EE-F196-901752E6B069}"/>
              </a:ext>
            </a:extLst>
          </p:cNvPr>
          <p:cNvSpPr txBox="1">
            <a:spLocks/>
          </p:cNvSpPr>
          <p:nvPr/>
        </p:nvSpPr>
        <p:spPr>
          <a:xfrm>
            <a:off x="317851" y="502920"/>
            <a:ext cx="3732941" cy="1463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dirty="0">
                <a:solidFill>
                  <a:schemeClr val="tx1"/>
                </a:solidFill>
                <a:latin typeface="+mj-lt"/>
                <a:ea typeface="+mj-ea"/>
                <a:cs typeface="+mj-cs"/>
              </a:rPr>
              <a:t>SESONAL DATA  </a:t>
            </a:r>
            <a:r>
              <a:rPr lang="en-US" sz="2900" kern="1200" dirty="0">
                <a:solidFill>
                  <a:schemeClr val="tx1"/>
                </a:solidFill>
                <a:latin typeface="+mj-lt"/>
                <a:ea typeface="+mj-ea"/>
                <a:cs typeface="+mj-cs"/>
              </a:rPr>
              <a:t>Jan 20 – June 22</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758FE1-9340-2CC2-433A-92804097B5B5}"/>
              </a:ext>
            </a:extLst>
          </p:cNvPr>
          <p:cNvSpPr txBox="1"/>
          <p:nvPr/>
        </p:nvSpPr>
        <p:spPr>
          <a:xfrm>
            <a:off x="4386931" y="411480"/>
            <a:ext cx="7347782" cy="1554480"/>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2000" b="1" dirty="0"/>
              <a:t>300 million GP appointments</a:t>
            </a:r>
            <a:r>
              <a:rPr lang="en-US" sz="2000" dirty="0"/>
              <a:t> recorded</a:t>
            </a:r>
          </a:p>
          <a:p>
            <a:pPr marL="285750" indent="-228600">
              <a:lnSpc>
                <a:spcPct val="90000"/>
              </a:lnSpc>
              <a:spcAft>
                <a:spcPts val="600"/>
              </a:spcAft>
              <a:buFont typeface="Arial" panose="020B0604020202020204" pitchFamily="34" charset="0"/>
              <a:buChar char="•"/>
            </a:pPr>
            <a:r>
              <a:rPr lang="en-US" sz="2000" b="1" dirty="0"/>
              <a:t>Slight Autumn increase </a:t>
            </a:r>
            <a:r>
              <a:rPr lang="en-US" sz="2000" dirty="0"/>
              <a:t>and mid-winter decline</a:t>
            </a:r>
          </a:p>
          <a:p>
            <a:pPr marL="285750" indent="-228600">
              <a:lnSpc>
                <a:spcPct val="90000"/>
              </a:lnSpc>
              <a:spcAft>
                <a:spcPts val="600"/>
              </a:spcAft>
              <a:buFont typeface="Arial" panose="020B0604020202020204" pitchFamily="34" charset="0"/>
              <a:buChar char="•"/>
            </a:pPr>
            <a:r>
              <a:rPr lang="en-US" sz="2000" b="1" dirty="0"/>
              <a:t>Weekly drops</a:t>
            </a:r>
            <a:r>
              <a:rPr lang="en-US" sz="2000" dirty="0"/>
              <a:t> in appointments were consistent</a:t>
            </a:r>
          </a:p>
          <a:p>
            <a:pPr marL="285750" indent="-228600">
              <a:lnSpc>
                <a:spcPct val="90000"/>
              </a:lnSpc>
              <a:spcAft>
                <a:spcPts val="600"/>
              </a:spcAft>
              <a:buFont typeface="Arial" panose="020B0604020202020204" pitchFamily="34" charset="0"/>
              <a:buChar char="•"/>
            </a:pPr>
            <a:r>
              <a:rPr lang="en-US" sz="2000" b="1" dirty="0"/>
              <a:t>GP practices</a:t>
            </a:r>
            <a:r>
              <a:rPr lang="en-US" sz="2000" dirty="0"/>
              <a:t> handled high volumes, managing steady demand </a:t>
            </a:r>
          </a:p>
        </p:txBody>
      </p:sp>
      <p:pic>
        <p:nvPicPr>
          <p:cNvPr id="3" name="Picture 2" descr="A graph of a number of appointments per day over time&#10;&#10;Description automatically generated">
            <a:extLst>
              <a:ext uri="{FF2B5EF4-FFF2-40B4-BE49-F238E27FC236}">
                <a16:creationId xmlns:a16="http://schemas.microsoft.com/office/drawing/2014/main" id="{A56D5EFC-B450-7174-BD3D-6CBD70372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981064" y="2290936"/>
            <a:ext cx="10217680" cy="3959352"/>
          </a:xfrm>
          <a:prstGeom prst="rect">
            <a:avLst/>
          </a:prstGeom>
          <a:noFill/>
        </p:spPr>
      </p:pic>
    </p:spTree>
    <p:extLst>
      <p:ext uri="{BB962C8B-B14F-4D97-AF65-F5344CB8AC3E}">
        <p14:creationId xmlns:p14="http://schemas.microsoft.com/office/powerpoint/2010/main" val="382921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75F2145D-CB7B-EB98-404A-632228585BA8}"/>
              </a:ext>
            </a:extLst>
          </p:cNvPr>
          <p:cNvSpPr txBox="1">
            <a:spLocks/>
          </p:cNvSpPr>
          <p:nvPr/>
        </p:nvSpPr>
        <p:spPr>
          <a:xfrm>
            <a:off x="386238" y="990558"/>
            <a:ext cx="3155453" cy="117657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dirty="0">
                <a:solidFill>
                  <a:schemeClr val="tx1"/>
                </a:solidFill>
                <a:latin typeface="+mj-lt"/>
                <a:ea typeface="+mj-ea"/>
                <a:cs typeface="+mj-cs"/>
              </a:rPr>
              <a:t>WEEKEND ANALYSIS</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807CDE-1E7E-CCC7-3EEE-0733F6415250}"/>
              </a:ext>
            </a:extLst>
          </p:cNvPr>
          <p:cNvSpPr txBox="1"/>
          <p:nvPr/>
        </p:nvSpPr>
        <p:spPr>
          <a:xfrm>
            <a:off x="180866" y="2690096"/>
            <a:ext cx="2913740" cy="352782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sz="1900" b="1" dirty="0"/>
          </a:p>
          <a:p>
            <a:pPr marL="285750" indent="-228600">
              <a:lnSpc>
                <a:spcPct val="90000"/>
              </a:lnSpc>
              <a:spcAft>
                <a:spcPts val="600"/>
              </a:spcAft>
              <a:buFont typeface="Arial" panose="020B0604020202020204" pitchFamily="34" charset="0"/>
              <a:buChar char="•"/>
            </a:pPr>
            <a:r>
              <a:rPr lang="en-US" sz="2000" b="1" dirty="0"/>
              <a:t>Weekend  </a:t>
            </a:r>
            <a:r>
              <a:rPr lang="en-US" sz="2000" dirty="0"/>
              <a:t>reduced availability / visits</a:t>
            </a:r>
          </a:p>
          <a:p>
            <a:pPr marL="285750" indent="-228600">
              <a:lnSpc>
                <a:spcPct val="90000"/>
              </a:lnSpc>
              <a:spcAft>
                <a:spcPts val="600"/>
              </a:spcAft>
              <a:buFont typeface="Arial" panose="020B0604020202020204" pitchFamily="34" charset="0"/>
              <a:buChar char="•"/>
            </a:pPr>
            <a:r>
              <a:rPr lang="en-US" sz="2000" b="1" dirty="0"/>
              <a:t>Weekday increase</a:t>
            </a:r>
            <a:r>
              <a:rPr lang="en-US" sz="2000" dirty="0"/>
              <a:t> : higher demand or service availability.</a:t>
            </a:r>
          </a:p>
          <a:p>
            <a:pPr marL="285750" indent="-228600">
              <a:lnSpc>
                <a:spcPct val="90000"/>
              </a:lnSpc>
              <a:spcAft>
                <a:spcPts val="600"/>
              </a:spcAft>
              <a:buFont typeface="Arial" panose="020B0604020202020204" pitchFamily="34" charset="0"/>
              <a:buChar char="•"/>
            </a:pPr>
            <a:r>
              <a:rPr lang="en-US" sz="2000" b="1" dirty="0"/>
              <a:t>Mondays</a:t>
            </a:r>
            <a:r>
              <a:rPr lang="en-US" sz="2000" dirty="0"/>
              <a:t> : Most appointments,  </a:t>
            </a:r>
          </a:p>
          <a:p>
            <a:pPr marL="57150">
              <a:lnSpc>
                <a:spcPct val="90000"/>
              </a:lnSpc>
              <a:spcAft>
                <a:spcPts val="600"/>
              </a:spcAft>
            </a:pPr>
            <a:r>
              <a:rPr lang="en-US" sz="2000" dirty="0"/>
              <a:t>? weekend backlogs</a:t>
            </a:r>
          </a:p>
        </p:txBody>
      </p:sp>
      <p:pic>
        <p:nvPicPr>
          <p:cNvPr id="5" name="Picture 4" descr="A graph with orange lines&#10;&#10;Description automatically generated">
            <a:extLst>
              <a:ext uri="{FF2B5EF4-FFF2-40B4-BE49-F238E27FC236}">
                <a16:creationId xmlns:a16="http://schemas.microsoft.com/office/drawing/2014/main" id="{70A56EF7-73F7-6AA6-0800-8DB468A58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897746" y="1327497"/>
            <a:ext cx="9113389" cy="4488345"/>
          </a:xfrm>
          <a:prstGeom prst="rect">
            <a:avLst/>
          </a:prstGeom>
          <a:noFill/>
        </p:spPr>
      </p:pic>
    </p:spTree>
    <p:extLst>
      <p:ext uri="{BB962C8B-B14F-4D97-AF65-F5344CB8AC3E}">
        <p14:creationId xmlns:p14="http://schemas.microsoft.com/office/powerpoint/2010/main" val="244689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58C">
            <a:alpha val="11000"/>
          </a:srgb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4FB703A-AF75-ABCC-75F1-D418A46D314D}"/>
              </a:ext>
            </a:extLst>
          </p:cNvPr>
          <p:cNvSpPr txBox="1"/>
          <p:nvPr/>
        </p:nvSpPr>
        <p:spPr>
          <a:xfrm>
            <a:off x="351078" y="411480"/>
            <a:ext cx="3699714" cy="1554480"/>
          </a:xfrm>
          <a:prstGeom prst="rect">
            <a:avLst/>
          </a:prstGeom>
        </p:spPr>
        <p:txBody>
          <a:bodyPr vert="horz" lIns="91440" tIns="45720" rIns="91440" bIns="45720" rtlCol="0" anchor="ctr">
            <a:normAutofit fontScale="92500" lnSpcReduction="10000"/>
          </a:bodyPr>
          <a:lstStyle/>
          <a:p>
            <a:pPr>
              <a:lnSpc>
                <a:spcPct val="90000"/>
              </a:lnSpc>
              <a:spcBef>
                <a:spcPct val="0"/>
              </a:spcBef>
              <a:spcAft>
                <a:spcPts val="600"/>
              </a:spcAft>
            </a:pPr>
            <a:r>
              <a:rPr lang="en-US" sz="4000" b="1" kern="1200" dirty="0">
                <a:solidFill>
                  <a:schemeClr val="tx1"/>
                </a:solidFill>
                <a:effectLst/>
                <a:latin typeface="+mj-lt"/>
                <a:ea typeface="+mj-ea"/>
                <a:cs typeface="+mj-cs"/>
              </a:rPr>
              <a:t>APPOINTMENT ATTENDANCE </a:t>
            </a:r>
          </a:p>
          <a:p>
            <a:pPr>
              <a:lnSpc>
                <a:spcPct val="90000"/>
              </a:lnSpc>
              <a:spcBef>
                <a:spcPct val="0"/>
              </a:spcBef>
              <a:spcAft>
                <a:spcPts val="600"/>
              </a:spcAft>
            </a:pPr>
            <a:r>
              <a:rPr lang="en-US" sz="3000" kern="1200" dirty="0">
                <a:solidFill>
                  <a:schemeClr val="tx1"/>
                </a:solidFill>
                <a:latin typeface="+mj-lt"/>
                <a:ea typeface="+mj-ea"/>
                <a:cs typeface="+mj-cs"/>
              </a:rPr>
              <a:t>Jan 20 – June 22</a:t>
            </a:r>
            <a:r>
              <a:rPr lang="en-US" sz="3000" b="1" kern="1200" dirty="0">
                <a:solidFill>
                  <a:schemeClr val="tx1"/>
                </a:solidFill>
                <a:effectLst/>
                <a:latin typeface="+mj-lt"/>
                <a:ea typeface="+mj-ea"/>
                <a:cs typeface="+mj-cs"/>
              </a:rPr>
              <a:t> </a:t>
            </a:r>
            <a:endParaRPr lang="en-US" sz="30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BB2B2F-F830-6CBC-FCE7-C738C4A6CC64}"/>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Attendance drop :  </a:t>
            </a:r>
            <a:r>
              <a:rPr lang="en-US" sz="2000" dirty="0"/>
              <a:t>Pandemic effect </a:t>
            </a:r>
            <a:endParaRPr lang="en-US" sz="2000" b="1" dirty="0"/>
          </a:p>
          <a:p>
            <a:pPr marL="285750" indent="-228600">
              <a:lnSpc>
                <a:spcPct val="90000"/>
              </a:lnSpc>
              <a:spcAft>
                <a:spcPts val="600"/>
              </a:spcAft>
              <a:buFont typeface="Arial" panose="020B0604020202020204" pitchFamily="34" charset="0"/>
              <a:buChar char="•"/>
            </a:pPr>
            <a:r>
              <a:rPr lang="en-US" sz="2000" b="1" dirty="0"/>
              <a:t>Recovery</a:t>
            </a:r>
            <a:r>
              <a:rPr lang="en-US" sz="2000" dirty="0"/>
              <a:t> : mid-2021</a:t>
            </a:r>
          </a:p>
          <a:p>
            <a:pPr marL="285750" indent="-228600">
              <a:lnSpc>
                <a:spcPct val="90000"/>
              </a:lnSpc>
              <a:spcAft>
                <a:spcPts val="600"/>
              </a:spcAft>
              <a:buFont typeface="Arial" panose="020B0604020202020204" pitchFamily="34" charset="0"/>
              <a:buChar char="•"/>
            </a:pPr>
            <a:r>
              <a:rPr lang="en-US" sz="2000" dirty="0"/>
              <a:t> </a:t>
            </a:r>
            <a:r>
              <a:rPr lang="en-US" sz="2000" b="1" dirty="0"/>
              <a:t>Increasing attendance </a:t>
            </a:r>
            <a:r>
              <a:rPr lang="en-US" sz="2000" dirty="0"/>
              <a:t>despite fluctuations.</a:t>
            </a:r>
            <a:endParaRPr lang="en-US" sz="2000" b="1" dirty="0"/>
          </a:p>
          <a:p>
            <a:pPr marL="285750" indent="-228600">
              <a:lnSpc>
                <a:spcPct val="90000"/>
              </a:lnSpc>
              <a:spcAft>
                <a:spcPts val="600"/>
              </a:spcAft>
              <a:buFont typeface="Arial" panose="020B0604020202020204" pitchFamily="34" charset="0"/>
              <a:buChar char="•"/>
            </a:pPr>
            <a:r>
              <a:rPr lang="en-US" sz="2000" b="1" dirty="0"/>
              <a:t>Most appointments</a:t>
            </a:r>
            <a:r>
              <a:rPr lang="en-US" sz="2000" dirty="0"/>
              <a:t> : Attended </a:t>
            </a:r>
          </a:p>
        </p:txBody>
      </p:sp>
      <p:pic>
        <p:nvPicPr>
          <p:cNvPr id="3" name="Picture 2" descr="A graph of a line graph&#10;&#10;Description automatically generated with medium confidence">
            <a:extLst>
              <a:ext uri="{FF2B5EF4-FFF2-40B4-BE49-F238E27FC236}">
                <a16:creationId xmlns:a16="http://schemas.microsoft.com/office/drawing/2014/main" id="{8E75D127-25ED-DD24-9051-F0459E5F4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39120" y="2147607"/>
            <a:ext cx="10340627" cy="4420618"/>
          </a:xfrm>
          <a:prstGeom prst="rect">
            <a:avLst/>
          </a:prstGeom>
          <a:noFill/>
        </p:spPr>
      </p:pic>
    </p:spTree>
    <p:extLst>
      <p:ext uri="{BB962C8B-B14F-4D97-AF65-F5344CB8AC3E}">
        <p14:creationId xmlns:p14="http://schemas.microsoft.com/office/powerpoint/2010/main" val="85547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95B699BC-9009-694E-8980-8C3D45EB7049}">
  <we:reference id="wa200005669" version="2.0.0.0" store="en-GB"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B672A04-FFB4-D348-8FFE-A610E8AEF671}">
  <we:reference id="wa200007130" version="1.0.0.1" store="en-GB"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435</TotalTime>
  <Words>702</Words>
  <Application>Microsoft Macintosh PowerPoint</Application>
  <PresentationFormat>Widescreen</PresentationFormat>
  <Paragraphs>111</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Aptos Display</vt:lpstr>
      <vt:lpstr>Arial</vt:lpstr>
      <vt:lpstr>LatoWeb</vt:lpstr>
      <vt:lpstr>Roboto</vt:lpstr>
      <vt:lpstr>Times New Roman</vt:lpstr>
      <vt:lpstr>Wingdings</vt:lpstr>
      <vt:lpstr>Office Theme</vt:lpstr>
      <vt:lpstr> </vt:lpstr>
      <vt:lpstr>       ON THE NEWS </vt:lpstr>
      <vt:lpstr>OBJECTIVES</vt:lpstr>
      <vt:lpstr>PowerPoint Presentation</vt:lpstr>
      <vt:lpstr>NHS ENGLAND   REGIONS</vt:lpstr>
      <vt:lpstr>REGIONAL DATA   Dec 21 – June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Tilani Wijamunige</dc:creator>
  <cp:lastModifiedBy>Tilani Wijamunige</cp:lastModifiedBy>
  <cp:revision>12</cp:revision>
  <dcterms:created xsi:type="dcterms:W3CDTF">2024-08-11T14:25:34Z</dcterms:created>
  <dcterms:modified xsi:type="dcterms:W3CDTF">2024-08-11T22:29:00Z</dcterms:modified>
</cp:coreProperties>
</file>