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2" r:id="rId6"/>
    <p:sldId id="260" r:id="rId7"/>
    <p:sldId id="261" r:id="rId8"/>
    <p:sldId id="262" r:id="rId9"/>
    <p:sldId id="263" r:id="rId10"/>
    <p:sldId id="264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E79"/>
    <a:srgbClr val="A55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B14DE-4240-4A27-9D45-7A132AD6E39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C82A07-77FC-43FD-BB08-FCF304640780}">
      <dgm:prSet custT="1"/>
      <dgm:spPr/>
      <dgm:t>
        <a:bodyPr/>
        <a:lstStyle/>
        <a:p>
          <a:r>
            <a:rPr lang="en-US" sz="3200" b="1" dirty="0"/>
            <a:t>Understand</a:t>
          </a:r>
        </a:p>
      </dgm:t>
    </dgm:pt>
    <dgm:pt modelId="{97ECF70B-DC74-4895-8E63-92C758C63F62}" type="parTrans" cxnId="{56C6E791-A12E-46D0-B583-B940AE2E99C7}">
      <dgm:prSet/>
      <dgm:spPr/>
      <dgm:t>
        <a:bodyPr/>
        <a:lstStyle/>
        <a:p>
          <a:endParaRPr lang="en-US"/>
        </a:p>
      </dgm:t>
    </dgm:pt>
    <dgm:pt modelId="{0B075380-94DA-4DD1-93E3-883500AF1E38}" type="sibTrans" cxnId="{56C6E791-A12E-46D0-B583-B940AE2E99C7}">
      <dgm:prSet/>
      <dgm:spPr/>
      <dgm:t>
        <a:bodyPr/>
        <a:lstStyle/>
        <a:p>
          <a:endParaRPr lang="en-US"/>
        </a:p>
      </dgm:t>
    </dgm:pt>
    <dgm:pt modelId="{426474A2-47D2-46B4-B0E0-B442F546D3E0}">
      <dgm:prSet/>
      <dgm:spPr/>
      <dgm:t>
        <a:bodyPr/>
        <a:lstStyle/>
        <a:p>
          <a:pPr algn="l">
            <a:buFont typeface="Wingdings" pitchFamily="2" charset="2"/>
            <a:buChar char="Ø"/>
          </a:pPr>
          <a:r>
            <a:rPr lang="en-US" dirty="0"/>
            <a:t> Understand customer behaviors.</a:t>
          </a:r>
        </a:p>
      </dgm:t>
    </dgm:pt>
    <dgm:pt modelId="{710836B3-766B-45C7-882B-C4E024F364EE}" type="parTrans" cxnId="{76646514-E6B9-41F3-B473-07E0C1652310}">
      <dgm:prSet/>
      <dgm:spPr/>
      <dgm:t>
        <a:bodyPr/>
        <a:lstStyle/>
        <a:p>
          <a:endParaRPr lang="en-US"/>
        </a:p>
      </dgm:t>
    </dgm:pt>
    <dgm:pt modelId="{835887B9-8266-4DA6-BF5E-583401D137A9}" type="sibTrans" cxnId="{76646514-E6B9-41F3-B473-07E0C1652310}">
      <dgm:prSet/>
      <dgm:spPr/>
      <dgm:t>
        <a:bodyPr/>
        <a:lstStyle/>
        <a:p>
          <a:endParaRPr lang="en-US"/>
        </a:p>
      </dgm:t>
    </dgm:pt>
    <dgm:pt modelId="{1CD82AA6-CF7C-4C78-833B-9BB9ACAF3F6D}">
      <dgm:prSet custT="1"/>
      <dgm:spPr/>
      <dgm:t>
        <a:bodyPr/>
        <a:lstStyle/>
        <a:p>
          <a:r>
            <a:rPr lang="en-US" sz="3200" b="1" dirty="0"/>
            <a:t>Improve</a:t>
          </a:r>
        </a:p>
      </dgm:t>
    </dgm:pt>
    <dgm:pt modelId="{E9700BD9-75F5-43D6-9719-617B07DE309A}" type="parTrans" cxnId="{0271F9F3-04B2-42B6-8DB2-49B7FB2376A4}">
      <dgm:prSet/>
      <dgm:spPr/>
      <dgm:t>
        <a:bodyPr/>
        <a:lstStyle/>
        <a:p>
          <a:endParaRPr lang="en-US"/>
        </a:p>
      </dgm:t>
    </dgm:pt>
    <dgm:pt modelId="{3B27267F-85C5-436C-A2B0-160DA0EDB467}" type="sibTrans" cxnId="{0271F9F3-04B2-42B6-8DB2-49B7FB2376A4}">
      <dgm:prSet/>
      <dgm:spPr/>
      <dgm:t>
        <a:bodyPr/>
        <a:lstStyle/>
        <a:p>
          <a:endParaRPr lang="en-US"/>
        </a:p>
      </dgm:t>
    </dgm:pt>
    <dgm:pt modelId="{1F8285A9-F2BE-4198-B6B0-502382727245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dirty="0"/>
            <a:t> Evaluate models to predict loyalty points and optimize customer engagement.</a:t>
          </a:r>
        </a:p>
      </dgm:t>
    </dgm:pt>
    <dgm:pt modelId="{1BBD2C77-7E6E-403C-AB10-A4F906CCD085}" type="parTrans" cxnId="{368DDD76-5DFF-4A9B-A3F9-A884EB842838}">
      <dgm:prSet/>
      <dgm:spPr/>
      <dgm:t>
        <a:bodyPr/>
        <a:lstStyle/>
        <a:p>
          <a:endParaRPr lang="en-US"/>
        </a:p>
      </dgm:t>
    </dgm:pt>
    <dgm:pt modelId="{7C51D076-44CB-4088-878D-9E9E45DA23BF}" type="sibTrans" cxnId="{368DDD76-5DFF-4A9B-A3F9-A884EB842838}">
      <dgm:prSet/>
      <dgm:spPr/>
      <dgm:t>
        <a:bodyPr/>
        <a:lstStyle/>
        <a:p>
          <a:endParaRPr lang="en-US"/>
        </a:p>
      </dgm:t>
    </dgm:pt>
    <dgm:pt modelId="{94C49611-9FF1-8246-B4A3-2FC824E753D0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dirty="0"/>
            <a:t> Improve Loyalty Program and overall sales.</a:t>
          </a:r>
        </a:p>
      </dgm:t>
    </dgm:pt>
    <dgm:pt modelId="{A856539E-2186-BA49-99CF-2E0B2467DC2B}" type="parTrans" cxnId="{8EBB9A3D-2137-4A44-A0AA-8756E04675F5}">
      <dgm:prSet/>
      <dgm:spPr/>
      <dgm:t>
        <a:bodyPr/>
        <a:lstStyle/>
        <a:p>
          <a:endParaRPr lang="en-GB"/>
        </a:p>
      </dgm:t>
    </dgm:pt>
    <dgm:pt modelId="{EC32F097-03ED-8444-9B5F-6C3BBEC40AF5}" type="sibTrans" cxnId="{8EBB9A3D-2137-4A44-A0AA-8756E04675F5}">
      <dgm:prSet/>
      <dgm:spPr/>
      <dgm:t>
        <a:bodyPr/>
        <a:lstStyle/>
        <a:p>
          <a:endParaRPr lang="en-GB"/>
        </a:p>
      </dgm:t>
    </dgm:pt>
    <dgm:pt modelId="{34194094-E90C-3543-B5A2-78EAF7DB5DC7}">
      <dgm:prSet/>
      <dgm:spPr/>
      <dgm:t>
        <a:bodyPr/>
        <a:lstStyle/>
        <a:p>
          <a:pPr algn="l">
            <a:buFont typeface="Wingdings" pitchFamily="2" charset="2"/>
            <a:buChar char="Ø"/>
          </a:pPr>
          <a:r>
            <a:rPr lang="en-US" dirty="0"/>
            <a:t> Identify patterns in spending, loyalty, and product preferences by demographics.</a:t>
          </a:r>
        </a:p>
      </dgm:t>
    </dgm:pt>
    <dgm:pt modelId="{23D4427C-25C4-A041-B176-49A313156525}" type="parTrans" cxnId="{25024BE2-ABA3-3C46-B848-C62D20318D05}">
      <dgm:prSet/>
      <dgm:spPr/>
      <dgm:t>
        <a:bodyPr/>
        <a:lstStyle/>
        <a:p>
          <a:endParaRPr lang="en-GB"/>
        </a:p>
      </dgm:t>
    </dgm:pt>
    <dgm:pt modelId="{ADBA2D73-FDB3-EA48-88A1-55BC6B95C63F}" type="sibTrans" cxnId="{25024BE2-ABA3-3C46-B848-C62D20318D05}">
      <dgm:prSet/>
      <dgm:spPr/>
      <dgm:t>
        <a:bodyPr/>
        <a:lstStyle/>
        <a:p>
          <a:endParaRPr lang="en-GB"/>
        </a:p>
      </dgm:t>
    </dgm:pt>
    <dgm:pt modelId="{F6FD66B2-D67F-C743-A0EE-4C74B17F6FA1}">
      <dgm:prSet/>
      <dgm:spPr/>
      <dgm:t>
        <a:bodyPr/>
        <a:lstStyle/>
        <a:p>
          <a:pPr algn="l">
            <a:buFont typeface="Wingdings" pitchFamily="2" charset="2"/>
            <a:buChar char="Ø"/>
          </a:pPr>
          <a:r>
            <a:rPr lang="en-US" dirty="0"/>
            <a:t> Segment customers to inform targeted marketing strategies.</a:t>
          </a:r>
        </a:p>
      </dgm:t>
    </dgm:pt>
    <dgm:pt modelId="{37A24BE6-3409-C94F-B344-BB4AFCF5F427}" type="sibTrans" cxnId="{6070A641-67BB-4449-9AC0-9296361D6A23}">
      <dgm:prSet/>
      <dgm:spPr/>
      <dgm:t>
        <a:bodyPr/>
        <a:lstStyle/>
        <a:p>
          <a:endParaRPr lang="en-GB"/>
        </a:p>
      </dgm:t>
    </dgm:pt>
    <dgm:pt modelId="{B9CC3148-B04A-0040-8ADE-72D291E5DD22}" type="parTrans" cxnId="{6070A641-67BB-4449-9AC0-9296361D6A23}">
      <dgm:prSet/>
      <dgm:spPr/>
      <dgm:t>
        <a:bodyPr/>
        <a:lstStyle/>
        <a:p>
          <a:endParaRPr lang="en-GB"/>
        </a:p>
      </dgm:t>
    </dgm:pt>
    <dgm:pt modelId="{99757628-203C-5443-AD1A-2D4B6E088AC3}" type="pres">
      <dgm:prSet presAssocID="{3CFB14DE-4240-4A27-9D45-7A132AD6E39D}" presName="linear" presStyleCnt="0">
        <dgm:presLayoutVars>
          <dgm:dir/>
          <dgm:animLvl val="lvl"/>
          <dgm:resizeHandles val="exact"/>
        </dgm:presLayoutVars>
      </dgm:prSet>
      <dgm:spPr/>
    </dgm:pt>
    <dgm:pt modelId="{734A32EB-5FBB-2C41-BF3D-AFD7F390DF2B}" type="pres">
      <dgm:prSet presAssocID="{89C82A07-77FC-43FD-BB08-FCF304640780}" presName="parentLin" presStyleCnt="0"/>
      <dgm:spPr/>
    </dgm:pt>
    <dgm:pt modelId="{C40ECF23-8E99-A644-9504-4E292ADEF668}" type="pres">
      <dgm:prSet presAssocID="{89C82A07-77FC-43FD-BB08-FCF304640780}" presName="parentLeftMargin" presStyleLbl="node1" presStyleIdx="0" presStyleCnt="2"/>
      <dgm:spPr/>
    </dgm:pt>
    <dgm:pt modelId="{29223BFE-9953-CD41-8C9C-06B6139DE6CD}" type="pres">
      <dgm:prSet presAssocID="{89C82A07-77FC-43FD-BB08-FCF3046407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7DA7A4-7AC0-1143-A6E2-AD089D0E2B3A}" type="pres">
      <dgm:prSet presAssocID="{89C82A07-77FC-43FD-BB08-FCF304640780}" presName="negativeSpace" presStyleCnt="0"/>
      <dgm:spPr/>
    </dgm:pt>
    <dgm:pt modelId="{13E08E19-5601-E740-8FD7-AB3AAC7A5B76}" type="pres">
      <dgm:prSet presAssocID="{89C82A07-77FC-43FD-BB08-FCF304640780}" presName="childText" presStyleLbl="conFgAcc1" presStyleIdx="0" presStyleCnt="2">
        <dgm:presLayoutVars>
          <dgm:bulletEnabled val="1"/>
        </dgm:presLayoutVars>
      </dgm:prSet>
      <dgm:spPr/>
    </dgm:pt>
    <dgm:pt modelId="{55B59823-F149-9E45-921A-E07342F7E443}" type="pres">
      <dgm:prSet presAssocID="{0B075380-94DA-4DD1-93E3-883500AF1E38}" presName="spaceBetweenRectangles" presStyleCnt="0"/>
      <dgm:spPr/>
    </dgm:pt>
    <dgm:pt modelId="{1549AA75-D34E-D049-A374-11E4B4138258}" type="pres">
      <dgm:prSet presAssocID="{1CD82AA6-CF7C-4C78-833B-9BB9ACAF3F6D}" presName="parentLin" presStyleCnt="0"/>
      <dgm:spPr/>
    </dgm:pt>
    <dgm:pt modelId="{F1CE80D7-0835-B44D-8075-84FCBEC289C9}" type="pres">
      <dgm:prSet presAssocID="{1CD82AA6-CF7C-4C78-833B-9BB9ACAF3F6D}" presName="parentLeftMargin" presStyleLbl="node1" presStyleIdx="0" presStyleCnt="2"/>
      <dgm:spPr/>
    </dgm:pt>
    <dgm:pt modelId="{F4839CCD-66A8-CF4D-A942-C61F4F931034}" type="pres">
      <dgm:prSet presAssocID="{1CD82AA6-CF7C-4C78-833B-9BB9ACAF3F6D}" presName="parentText" presStyleLbl="node1" presStyleIdx="1" presStyleCnt="2" custLinFactNeighborX="-7465" custLinFactNeighborY="-1983">
        <dgm:presLayoutVars>
          <dgm:chMax val="0"/>
          <dgm:bulletEnabled val="1"/>
        </dgm:presLayoutVars>
      </dgm:prSet>
      <dgm:spPr/>
    </dgm:pt>
    <dgm:pt modelId="{80EB053B-26CE-1E47-9A03-01B7EC817E65}" type="pres">
      <dgm:prSet presAssocID="{1CD82AA6-CF7C-4C78-833B-9BB9ACAF3F6D}" presName="negativeSpace" presStyleCnt="0"/>
      <dgm:spPr/>
    </dgm:pt>
    <dgm:pt modelId="{77118C04-F193-DB43-95A6-24852F103761}" type="pres">
      <dgm:prSet presAssocID="{1CD82AA6-CF7C-4C78-833B-9BB9ACAF3F6D}" presName="childText" presStyleLbl="conFgAcc1" presStyleIdx="1" presStyleCnt="2" custScaleX="100000" custScaleY="87769">
        <dgm:presLayoutVars>
          <dgm:bulletEnabled val="1"/>
        </dgm:presLayoutVars>
      </dgm:prSet>
      <dgm:spPr/>
    </dgm:pt>
  </dgm:ptLst>
  <dgm:cxnLst>
    <dgm:cxn modelId="{76646514-E6B9-41F3-B473-07E0C1652310}" srcId="{89C82A07-77FC-43FD-BB08-FCF304640780}" destId="{426474A2-47D2-46B4-B0E0-B442F546D3E0}" srcOrd="0" destOrd="0" parTransId="{710836B3-766B-45C7-882B-C4E024F364EE}" sibTransId="{835887B9-8266-4DA6-BF5E-583401D137A9}"/>
    <dgm:cxn modelId="{DCE09D16-0999-8340-8E8A-6A81FC3F196D}" type="presOf" srcId="{34194094-E90C-3543-B5A2-78EAF7DB5DC7}" destId="{13E08E19-5601-E740-8FD7-AB3AAC7A5B76}" srcOrd="0" destOrd="1" presId="urn:microsoft.com/office/officeart/2005/8/layout/list1"/>
    <dgm:cxn modelId="{C84F2925-4282-E34D-8FDF-987052833E63}" type="presOf" srcId="{94C49611-9FF1-8246-B4A3-2FC824E753D0}" destId="{77118C04-F193-DB43-95A6-24852F103761}" srcOrd="0" destOrd="1" presId="urn:microsoft.com/office/officeart/2005/8/layout/list1"/>
    <dgm:cxn modelId="{8EBB9A3D-2137-4A44-A0AA-8756E04675F5}" srcId="{1CD82AA6-CF7C-4C78-833B-9BB9ACAF3F6D}" destId="{94C49611-9FF1-8246-B4A3-2FC824E753D0}" srcOrd="1" destOrd="0" parTransId="{A856539E-2186-BA49-99CF-2E0B2467DC2B}" sibTransId="{EC32F097-03ED-8444-9B5F-6C3BBEC40AF5}"/>
    <dgm:cxn modelId="{6070A641-67BB-4449-9AC0-9296361D6A23}" srcId="{89C82A07-77FC-43FD-BB08-FCF304640780}" destId="{F6FD66B2-D67F-C743-A0EE-4C74B17F6FA1}" srcOrd="2" destOrd="0" parTransId="{B9CC3148-B04A-0040-8ADE-72D291E5DD22}" sibTransId="{37A24BE6-3409-C94F-B344-BB4AFCF5F427}"/>
    <dgm:cxn modelId="{8402DA42-FB96-5643-99A9-D370E88797EB}" type="presOf" srcId="{1CD82AA6-CF7C-4C78-833B-9BB9ACAF3F6D}" destId="{F4839CCD-66A8-CF4D-A942-C61F4F931034}" srcOrd="1" destOrd="0" presId="urn:microsoft.com/office/officeart/2005/8/layout/list1"/>
    <dgm:cxn modelId="{9F660F48-4058-DE46-87C3-22F4216E7BD3}" type="presOf" srcId="{F6FD66B2-D67F-C743-A0EE-4C74B17F6FA1}" destId="{13E08E19-5601-E740-8FD7-AB3AAC7A5B76}" srcOrd="0" destOrd="2" presId="urn:microsoft.com/office/officeart/2005/8/layout/list1"/>
    <dgm:cxn modelId="{4C1DA569-63D3-684A-B994-A64A26BB6B35}" type="presOf" srcId="{426474A2-47D2-46B4-B0E0-B442F546D3E0}" destId="{13E08E19-5601-E740-8FD7-AB3AAC7A5B76}" srcOrd="0" destOrd="0" presId="urn:microsoft.com/office/officeart/2005/8/layout/list1"/>
    <dgm:cxn modelId="{368DDD76-5DFF-4A9B-A3F9-A884EB842838}" srcId="{1CD82AA6-CF7C-4C78-833B-9BB9ACAF3F6D}" destId="{1F8285A9-F2BE-4198-B6B0-502382727245}" srcOrd="0" destOrd="0" parTransId="{1BBD2C77-7E6E-403C-AB10-A4F906CCD085}" sibTransId="{7C51D076-44CB-4088-878D-9E9E45DA23BF}"/>
    <dgm:cxn modelId="{56C6E791-A12E-46D0-B583-B940AE2E99C7}" srcId="{3CFB14DE-4240-4A27-9D45-7A132AD6E39D}" destId="{89C82A07-77FC-43FD-BB08-FCF304640780}" srcOrd="0" destOrd="0" parTransId="{97ECF70B-DC74-4895-8E63-92C758C63F62}" sibTransId="{0B075380-94DA-4DD1-93E3-883500AF1E38}"/>
    <dgm:cxn modelId="{41CE99A6-11C1-8446-9DA8-E6B05CD55E8D}" type="presOf" srcId="{3CFB14DE-4240-4A27-9D45-7A132AD6E39D}" destId="{99757628-203C-5443-AD1A-2D4B6E088AC3}" srcOrd="0" destOrd="0" presId="urn:microsoft.com/office/officeart/2005/8/layout/list1"/>
    <dgm:cxn modelId="{B2F8CFB3-2865-1E4D-AA7F-08226A610D55}" type="presOf" srcId="{89C82A07-77FC-43FD-BB08-FCF304640780}" destId="{C40ECF23-8E99-A644-9504-4E292ADEF668}" srcOrd="0" destOrd="0" presId="urn:microsoft.com/office/officeart/2005/8/layout/list1"/>
    <dgm:cxn modelId="{9D7FCEC0-A82F-6449-8D76-25DF2A850C48}" type="presOf" srcId="{89C82A07-77FC-43FD-BB08-FCF304640780}" destId="{29223BFE-9953-CD41-8C9C-06B6139DE6CD}" srcOrd="1" destOrd="0" presId="urn:microsoft.com/office/officeart/2005/8/layout/list1"/>
    <dgm:cxn modelId="{25024BE2-ABA3-3C46-B848-C62D20318D05}" srcId="{89C82A07-77FC-43FD-BB08-FCF304640780}" destId="{34194094-E90C-3543-B5A2-78EAF7DB5DC7}" srcOrd="1" destOrd="0" parTransId="{23D4427C-25C4-A041-B176-49A313156525}" sibTransId="{ADBA2D73-FDB3-EA48-88A1-55BC6B95C63F}"/>
    <dgm:cxn modelId="{C17761E8-211A-B648-BAB1-9D8197B24CE3}" type="presOf" srcId="{1CD82AA6-CF7C-4C78-833B-9BB9ACAF3F6D}" destId="{F1CE80D7-0835-B44D-8075-84FCBEC289C9}" srcOrd="0" destOrd="0" presId="urn:microsoft.com/office/officeart/2005/8/layout/list1"/>
    <dgm:cxn modelId="{0271F9F3-04B2-42B6-8DB2-49B7FB2376A4}" srcId="{3CFB14DE-4240-4A27-9D45-7A132AD6E39D}" destId="{1CD82AA6-CF7C-4C78-833B-9BB9ACAF3F6D}" srcOrd="1" destOrd="0" parTransId="{E9700BD9-75F5-43D6-9719-617B07DE309A}" sibTransId="{3B27267F-85C5-436C-A2B0-160DA0EDB467}"/>
    <dgm:cxn modelId="{0FD989FC-A8DB-684E-8CE4-D8B52711BA5C}" type="presOf" srcId="{1F8285A9-F2BE-4198-B6B0-502382727245}" destId="{77118C04-F193-DB43-95A6-24852F103761}" srcOrd="0" destOrd="0" presId="urn:microsoft.com/office/officeart/2005/8/layout/list1"/>
    <dgm:cxn modelId="{A5FE9B27-61FE-8540-A0F9-DFC22259CF9F}" type="presParOf" srcId="{99757628-203C-5443-AD1A-2D4B6E088AC3}" destId="{734A32EB-5FBB-2C41-BF3D-AFD7F390DF2B}" srcOrd="0" destOrd="0" presId="urn:microsoft.com/office/officeart/2005/8/layout/list1"/>
    <dgm:cxn modelId="{1C49E386-61CC-9B49-BE86-57D0D3EDFCD8}" type="presParOf" srcId="{734A32EB-5FBB-2C41-BF3D-AFD7F390DF2B}" destId="{C40ECF23-8E99-A644-9504-4E292ADEF668}" srcOrd="0" destOrd="0" presId="urn:microsoft.com/office/officeart/2005/8/layout/list1"/>
    <dgm:cxn modelId="{9EC7628C-AE47-7D47-8869-89096C9151CD}" type="presParOf" srcId="{734A32EB-5FBB-2C41-BF3D-AFD7F390DF2B}" destId="{29223BFE-9953-CD41-8C9C-06B6139DE6CD}" srcOrd="1" destOrd="0" presId="urn:microsoft.com/office/officeart/2005/8/layout/list1"/>
    <dgm:cxn modelId="{E72D4547-A23F-8A44-B175-3BF94EF5E572}" type="presParOf" srcId="{99757628-203C-5443-AD1A-2D4B6E088AC3}" destId="{C97DA7A4-7AC0-1143-A6E2-AD089D0E2B3A}" srcOrd="1" destOrd="0" presId="urn:microsoft.com/office/officeart/2005/8/layout/list1"/>
    <dgm:cxn modelId="{B0F97233-04C9-4348-8B31-508901443C88}" type="presParOf" srcId="{99757628-203C-5443-AD1A-2D4B6E088AC3}" destId="{13E08E19-5601-E740-8FD7-AB3AAC7A5B76}" srcOrd="2" destOrd="0" presId="urn:microsoft.com/office/officeart/2005/8/layout/list1"/>
    <dgm:cxn modelId="{7344E226-6592-0E48-8CC6-50B8EB0F7D9F}" type="presParOf" srcId="{99757628-203C-5443-AD1A-2D4B6E088AC3}" destId="{55B59823-F149-9E45-921A-E07342F7E443}" srcOrd="3" destOrd="0" presId="urn:microsoft.com/office/officeart/2005/8/layout/list1"/>
    <dgm:cxn modelId="{29B8F590-CAAA-134E-A121-6CCA9D0CFD76}" type="presParOf" srcId="{99757628-203C-5443-AD1A-2D4B6E088AC3}" destId="{1549AA75-D34E-D049-A374-11E4B4138258}" srcOrd="4" destOrd="0" presId="urn:microsoft.com/office/officeart/2005/8/layout/list1"/>
    <dgm:cxn modelId="{8573BF1E-3944-1F4E-B44B-3AEDB281F6A9}" type="presParOf" srcId="{1549AA75-D34E-D049-A374-11E4B4138258}" destId="{F1CE80D7-0835-B44D-8075-84FCBEC289C9}" srcOrd="0" destOrd="0" presId="urn:microsoft.com/office/officeart/2005/8/layout/list1"/>
    <dgm:cxn modelId="{7DFF8C2D-3503-E546-86EA-54B62E5B9440}" type="presParOf" srcId="{1549AA75-D34E-D049-A374-11E4B4138258}" destId="{F4839CCD-66A8-CF4D-A942-C61F4F931034}" srcOrd="1" destOrd="0" presId="urn:microsoft.com/office/officeart/2005/8/layout/list1"/>
    <dgm:cxn modelId="{2CE1473F-719E-3644-8B87-259CC16A901E}" type="presParOf" srcId="{99757628-203C-5443-AD1A-2D4B6E088AC3}" destId="{80EB053B-26CE-1E47-9A03-01B7EC817E65}" srcOrd="5" destOrd="0" presId="urn:microsoft.com/office/officeart/2005/8/layout/list1"/>
    <dgm:cxn modelId="{8C6EE861-61F0-FF42-890F-CAAC0976A7BD}" type="presParOf" srcId="{99757628-203C-5443-AD1A-2D4B6E088AC3}" destId="{77118C04-F193-DB43-95A6-24852F10376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08E19-5601-E740-8FD7-AB3AAC7A5B76}">
      <dsp:nvSpPr>
        <dsp:cNvPr id="0" name=""/>
        <dsp:cNvSpPr/>
      </dsp:nvSpPr>
      <dsp:spPr>
        <a:xfrm>
          <a:off x="0" y="394216"/>
          <a:ext cx="6900512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79044" rIns="53555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300" kern="1200" dirty="0"/>
            <a:t> Understand customer behaviors.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300" kern="1200" dirty="0"/>
            <a:t> Identify patterns in spending, loyalty, and product preferences by demographics.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300" kern="1200" dirty="0"/>
            <a:t> Segment customers to inform targeted marketing strategies.</a:t>
          </a:r>
        </a:p>
      </dsp:txBody>
      <dsp:txXfrm>
        <a:off x="0" y="394216"/>
        <a:ext cx="6900512" cy="2494800"/>
      </dsp:txXfrm>
    </dsp:sp>
    <dsp:sp modelId="{29223BFE-9953-CD41-8C9C-06B6139DE6CD}">
      <dsp:nvSpPr>
        <dsp:cNvPr id="0" name=""/>
        <dsp:cNvSpPr/>
      </dsp:nvSpPr>
      <dsp:spPr>
        <a:xfrm>
          <a:off x="345025" y="39976"/>
          <a:ext cx="483035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Understand</a:t>
          </a:r>
        </a:p>
      </dsp:txBody>
      <dsp:txXfrm>
        <a:off x="379610" y="74561"/>
        <a:ext cx="4761188" cy="639310"/>
      </dsp:txXfrm>
    </dsp:sp>
    <dsp:sp modelId="{77118C04-F193-DB43-95A6-24852F103761}">
      <dsp:nvSpPr>
        <dsp:cNvPr id="0" name=""/>
        <dsp:cNvSpPr/>
      </dsp:nvSpPr>
      <dsp:spPr>
        <a:xfrm>
          <a:off x="0" y="3372856"/>
          <a:ext cx="6900512" cy="21233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79044" rIns="53555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300" kern="1200" dirty="0"/>
            <a:t> Evaluate models to predict loyalty points and optimize customer engagement.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300" kern="1200" dirty="0"/>
            <a:t> Improve Loyalty Program and overall sales.</a:t>
          </a:r>
        </a:p>
      </dsp:txBody>
      <dsp:txXfrm>
        <a:off x="0" y="3372856"/>
        <a:ext cx="6900512" cy="2123307"/>
      </dsp:txXfrm>
    </dsp:sp>
    <dsp:sp modelId="{F4839CCD-66A8-CF4D-A942-C61F4F931034}">
      <dsp:nvSpPr>
        <dsp:cNvPr id="0" name=""/>
        <dsp:cNvSpPr/>
      </dsp:nvSpPr>
      <dsp:spPr>
        <a:xfrm>
          <a:off x="319269" y="3004567"/>
          <a:ext cx="4830358" cy="7084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Improve</a:t>
          </a:r>
        </a:p>
      </dsp:txBody>
      <dsp:txXfrm>
        <a:off x="353854" y="3039152"/>
        <a:ext cx="476118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999-537A-8D4D-B23C-BE8482B17B9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A460-9CC3-7243-9B6A-B011C1857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2A460-9CC3-7243-9B6A-B011C18578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996C-A5E4-132E-F87F-EB1A7F42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0523-8F1C-0FFF-4EF0-BDDCB585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E8E8-BC85-D42F-441E-FD99D205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0820-9928-3D51-2BD7-CF529DD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6233-D32D-D9E8-319A-1D4CEE04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3AE1-E506-58E8-69E2-AB867DC6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F183E-61BE-A48D-DEDB-14B6117DF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0A2B-2D8F-3536-7EDD-8A872C8F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5233-7CC6-B975-916F-B6740027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3AEF-5BC6-60EA-B74A-8BF1B35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0FFCB-7067-B07B-27B1-1797DEC8F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055C4-440D-748B-F207-B62C3A25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042E-1D55-F251-1FA2-7FA726D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C7F2-FA4E-4DF6-E094-DE424A2B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C00D-90F1-4A9E-A072-A693FDF2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4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85BA-594D-3156-F5B1-14CA6EE2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1288-1605-10CF-2669-5465D750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649B-ED4D-9BF2-EC99-F4FF2E89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7CA9-775A-103F-7D51-8E3FDB39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496C-7415-D9B0-B833-DE034526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9D01-B089-445C-368B-1C042F5D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D4EE2-4839-0601-B249-D1346B12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AFFB-9C91-A79D-4061-5740A792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C5A-9AD7-27BD-1C5A-E9FD74A6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8440-2F81-D2A4-3C34-D4B30739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4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105-6590-7881-A5EC-DFC87A36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6304-A7FB-6C13-B871-77EC741C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3798A-2866-B931-222B-059C632C4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0BA6B-34BD-27EF-2C81-AC2148F0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E740-6FBB-25B3-1663-230F109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0289F-B790-5750-4A38-83099B01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2C0B-882C-B078-A160-8D9A486B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F7A3-5706-0BF6-3E30-EA30D05F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5746-2ADA-AB6C-16C1-C21872A8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AE88D-F3A8-300B-1B66-65CEFC8C2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C1A5A-EAB0-75B6-9E5F-041B11C7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ABEA3-E644-B790-FCD3-5A5BAD03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89CC1-ABF6-2A78-8F25-94BF405C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44240-EF09-EBDB-CE41-FD5BD86F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7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A88-DF4F-0656-A81A-1C947330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B10D-2EAB-EAF9-764A-407BCDBB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267D-025B-04AA-2ADA-6D4A1045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40080-B447-1E9E-CA00-A5E9CA1C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FD06-1052-C616-B36A-FA4765C2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66779-9A39-AE26-F0DB-6E2B4C56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AD2F-56CA-B1FA-86F6-FAC132CA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1503-F2AB-B1AF-51CD-EB390FF2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2810-79BE-38A9-E442-A9D480E3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4D23F-08B5-D933-C5A5-12971BA4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D0D6-B0A2-34C3-967D-0B288A7F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1AA4-8922-7B98-3845-ABDDB53C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3A40-387C-61F9-92E0-71863F50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1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693-A0C1-845C-1411-E2114F3E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C73C0-0119-9F70-3D83-8BE6F934B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4AF7-6C97-579D-1278-B5978FA3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823F-C4BA-1D28-4470-A7E83FB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351D-205D-8C14-C3C8-34AA0785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6275-33F2-02D1-9AB6-997651B1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34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C23A3-13C5-B538-8685-A1C43D4D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056E-941D-70E9-6372-4F7620D4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D697-D30F-5E94-38D0-6FF6EC7EE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E229-85F9-C2BF-79E5-C70C5953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DCDE-E264-2E44-753F-4B189510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2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F211E-D6E8-3A3A-524D-24A1FFB3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4741357"/>
          </a:xfrm>
        </p:spPr>
        <p:txBody>
          <a:bodyPr>
            <a:normAutofit/>
          </a:bodyPr>
          <a:lstStyle/>
          <a:p>
            <a:pPr algn="l"/>
            <a:r>
              <a:rPr lang="en-GB" sz="4100" b="1" dirty="0"/>
              <a:t>PREDICTIVE ANALYTICS </a:t>
            </a:r>
            <a:br>
              <a:rPr lang="en-GB" sz="4100" b="1" dirty="0"/>
            </a:br>
            <a:r>
              <a:rPr lang="en-GB" sz="4100" b="1" dirty="0"/>
              <a:t>FOR SALES   &amp;           </a:t>
            </a:r>
            <a:br>
              <a:rPr lang="en-GB" sz="4100" b="1" dirty="0"/>
            </a:br>
            <a:r>
              <a:rPr lang="en-GB" sz="4100" b="1" dirty="0"/>
              <a:t>LOYALTY OPTIMISATION AT  </a:t>
            </a:r>
            <a:br>
              <a:rPr lang="en-GB" sz="4100" dirty="0"/>
            </a:br>
            <a:r>
              <a:rPr lang="en-GB" sz="4100" b="1" i="1" dirty="0"/>
              <a:t>TURTLE GAMES</a:t>
            </a:r>
            <a:br>
              <a:rPr lang="en-GB" sz="4100" dirty="0"/>
            </a:br>
            <a:br>
              <a:rPr lang="en-GB" sz="4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42CA8-570D-BA13-6E21-B4C3F2A6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b="1" i="1" dirty="0"/>
              <a:t>Tilani Wijamunige – Data Analyst </a:t>
            </a:r>
          </a:p>
          <a:p>
            <a:pPr algn="l"/>
            <a:r>
              <a:rPr lang="en-US" b="1" i="1" dirty="0"/>
              <a:t>30/09/2024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ce and pins on a board game">
            <a:extLst>
              <a:ext uri="{FF2B5EF4-FFF2-40B4-BE49-F238E27FC236}">
                <a16:creationId xmlns:a16="http://schemas.microsoft.com/office/drawing/2014/main" id="{292BA4DA-6C12-EE2A-B9CA-DF12E8CE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12" r="35284"/>
          <a:stretch/>
        </p:blipFill>
        <p:spPr>
          <a:xfrm>
            <a:off x="7165257" y="128790"/>
            <a:ext cx="4703655" cy="64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E8BB2-7864-02B4-F6FC-C89A3A68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71488"/>
            <a:ext cx="1828929" cy="93048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Negative Reviews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BDC63-C936-50B8-9FBA-7B598C5ED8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21" t="11069" r="7482" b="7807"/>
          <a:stretch/>
        </p:blipFill>
        <p:spPr>
          <a:xfrm>
            <a:off x="2811686" y="1084091"/>
            <a:ext cx="9422763" cy="4689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898E1-12AE-C5D1-12B3-E86934EE219F}"/>
              </a:ext>
            </a:extLst>
          </p:cNvPr>
          <p:cNvSpPr txBox="1"/>
          <p:nvPr/>
        </p:nvSpPr>
        <p:spPr>
          <a:xfrm>
            <a:off x="389604" y="2709371"/>
            <a:ext cx="22947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Key Sentiments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"Anger," "Hard," "Disappointed.”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Complaints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Difficulty, complexity, small size.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Areas for Improvement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User experience product frustration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E07B-78DA-C3CE-B946-7E0BE483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Predictive Model 1 - MLR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and dots&#10;&#10;Description automatically generated with medium confidence">
            <a:extLst>
              <a:ext uri="{FF2B5EF4-FFF2-40B4-BE49-F238E27FC236}">
                <a16:creationId xmlns:a16="http://schemas.microsoft.com/office/drawing/2014/main" id="{0F62A028-8770-D014-F53F-5E34F9D6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2" r="5973"/>
          <a:stretch/>
        </p:blipFill>
        <p:spPr bwMode="auto">
          <a:xfrm>
            <a:off x="330369" y="1945376"/>
            <a:ext cx="6968054" cy="4912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60194-1467-6512-729E-F1AD84B12B18}"/>
              </a:ext>
            </a:extLst>
          </p:cNvPr>
          <p:cNvSpPr txBox="1"/>
          <p:nvPr/>
        </p:nvSpPr>
        <p:spPr>
          <a:xfrm>
            <a:off x="7628792" y="2344622"/>
            <a:ext cx="31765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Good Fit</a:t>
            </a:r>
            <a:r>
              <a:rPr lang="en-GB" dirty="0"/>
              <a:t>: </a:t>
            </a:r>
          </a:p>
          <a:p>
            <a:r>
              <a:rPr lang="en-GB" dirty="0"/>
              <a:t>Strong alignment between actual and predicted loyalty points.</a:t>
            </a:r>
          </a:p>
          <a:p>
            <a:endParaRPr lang="en-GB" b="1" dirty="0"/>
          </a:p>
          <a:p>
            <a:r>
              <a:rPr lang="en-GB" b="1" dirty="0"/>
              <a:t>Deviations</a:t>
            </a:r>
            <a:r>
              <a:rPr lang="en-GB" dirty="0"/>
              <a:t>: </a:t>
            </a:r>
          </a:p>
          <a:p>
            <a:r>
              <a:rPr lang="en-GB" dirty="0"/>
              <a:t>Some underprediction at lower loyalty points.</a:t>
            </a:r>
          </a:p>
          <a:p>
            <a:endParaRPr lang="en-GB" b="1" dirty="0"/>
          </a:p>
          <a:p>
            <a:r>
              <a:rPr lang="en-GB" b="1" dirty="0"/>
              <a:t>Model Accuracy</a:t>
            </a:r>
            <a:r>
              <a:rPr lang="en-GB" dirty="0"/>
              <a:t>: </a:t>
            </a:r>
          </a:p>
          <a:p>
            <a:r>
              <a:rPr lang="en-GB" dirty="0"/>
              <a:t>High predictive performance with minor deviations.</a:t>
            </a:r>
            <a:endParaRPr lang="en-US" dirty="0"/>
          </a:p>
        </p:txBody>
      </p:sp>
      <p:pic>
        <p:nvPicPr>
          <p:cNvPr id="3" name="Content Placeholder 3" descr="A graph with a line and dots&#10;&#10;Description automatically generated with medium confidence">
            <a:extLst>
              <a:ext uri="{FF2B5EF4-FFF2-40B4-BE49-F238E27FC236}">
                <a16:creationId xmlns:a16="http://schemas.microsoft.com/office/drawing/2014/main" id="{10A1B9B5-E98D-26D4-672C-516FA07B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2" r="5973"/>
          <a:stretch/>
        </p:blipFill>
        <p:spPr bwMode="auto">
          <a:xfrm>
            <a:off x="394763" y="1945376"/>
            <a:ext cx="6968054" cy="4912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99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F200A-0D66-E36E-B906-1D5BBD02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Predictive Model 2- Decision Tree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een and red dotted line&#10;&#10;Description automatically generated">
            <a:extLst>
              <a:ext uri="{FF2B5EF4-FFF2-40B4-BE49-F238E27FC236}">
                <a16:creationId xmlns:a16="http://schemas.microsoft.com/office/drawing/2014/main" id="{266B2FA6-E2B6-5798-28EA-801352CF0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t="11518" r="8075" b="1880"/>
          <a:stretch/>
        </p:blipFill>
        <p:spPr bwMode="auto">
          <a:xfrm>
            <a:off x="287252" y="1954571"/>
            <a:ext cx="7212922" cy="4252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A093-E0F5-F995-9A0A-BFEE4668E4CA}"/>
              </a:ext>
            </a:extLst>
          </p:cNvPr>
          <p:cNvSpPr txBox="1"/>
          <p:nvPr/>
        </p:nvSpPr>
        <p:spPr>
          <a:xfrm>
            <a:off x="7787426" y="2511366"/>
            <a:ext cx="3735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Excellent Fit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Predicted loyalty points closely match actual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High Accuracy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Points align well with the perfect prediction line.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Minimal Error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Small deviations, particularly in higher ranges.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3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599DD-1FAE-F39C-58C8-C2AA951A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582572" cy="5431536"/>
          </a:xfrm>
        </p:spPr>
        <p:txBody>
          <a:bodyPr>
            <a:normAutofit/>
          </a:bodyPr>
          <a:lstStyle/>
          <a:p>
            <a:r>
              <a:rPr lang="en-US" sz="3400" dirty="0"/>
              <a:t>Recommendations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3778-5B21-3A47-8D53-1439A5D7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0"/>
            <a:ext cx="6224335" cy="665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b="1" i="0" u="none" strike="noStrike" dirty="0">
                <a:effectLst/>
              </a:rPr>
              <a:t>1) Use Customer Segmentation &amp; Decision Tree model for Loyalty Predictions</a:t>
            </a:r>
          </a:p>
          <a:p>
            <a:pPr marL="0" indent="0">
              <a:buNone/>
            </a:pPr>
            <a:r>
              <a:rPr lang="en-GB" sz="1200" b="0" i="0" u="none" strike="noStrike" dirty="0">
                <a:effectLst/>
              </a:rPr>
              <a:t>Segment customers by behaviour, apply Decision Tree analysis to each group for accurate loyalty point predictions, and craft personalised marketing campaigns based on these insights.</a:t>
            </a:r>
          </a:p>
          <a:p>
            <a:pPr marL="0" indent="0">
              <a:buNone/>
            </a:pPr>
            <a:r>
              <a:rPr lang="en-GB" sz="1200" b="1" dirty="0"/>
              <a:t>2) Target 25-44yr  Females</a:t>
            </a:r>
          </a:p>
          <a:p>
            <a:pPr marL="0" indent="0">
              <a:buNone/>
            </a:pPr>
            <a:r>
              <a:rPr lang="en-GB" sz="1200" dirty="0"/>
              <a:t> Focus marketing on this high-purchase group with loyalty rewards tied to products like 1012 and 1031.</a:t>
            </a:r>
          </a:p>
          <a:p>
            <a:pPr marL="0" indent="0">
              <a:buNone/>
            </a:pPr>
            <a:r>
              <a:rPr lang="en-GB" sz="1200" b="1" dirty="0"/>
              <a:t>3) Engage Graduate/PhD Customers</a:t>
            </a:r>
          </a:p>
          <a:p>
            <a:pPr marL="0" indent="0">
              <a:buNone/>
            </a:pPr>
            <a:r>
              <a:rPr lang="en-GB" sz="1200" dirty="0"/>
              <a:t> Increase participation through premium rewards and exclusive benefits.</a:t>
            </a:r>
          </a:p>
          <a:p>
            <a:pPr marL="0" indent="0">
              <a:buNone/>
            </a:pPr>
            <a:r>
              <a:rPr lang="en-GB" sz="1200" b="1" dirty="0"/>
              <a:t>4) Promote High-Performer products</a:t>
            </a:r>
          </a:p>
          <a:p>
            <a:pPr marL="0" indent="0">
              <a:buNone/>
            </a:pPr>
            <a:r>
              <a:rPr lang="en-GB" sz="1200" dirty="0"/>
              <a:t>Focus on premium products (5510, 6466, 9080) to drive sales.</a:t>
            </a:r>
          </a:p>
          <a:p>
            <a:pPr marL="0" indent="0">
              <a:buNone/>
            </a:pPr>
            <a:r>
              <a:rPr lang="en-GB" sz="1200" b="1" dirty="0"/>
              <a:t>5) Reassess Low-Performer products </a:t>
            </a:r>
          </a:p>
          <a:p>
            <a:pPr marL="0" indent="0">
              <a:buNone/>
            </a:pPr>
            <a:r>
              <a:rPr lang="en-GB" sz="1200" dirty="0"/>
              <a:t>Promote or phase out underperforming products like 10270 and 2173.</a:t>
            </a:r>
          </a:p>
          <a:p>
            <a:pPr marL="0" indent="0">
              <a:buNone/>
            </a:pPr>
            <a:r>
              <a:rPr lang="en-GB" sz="1200" b="1" dirty="0"/>
              <a:t>6) Optimise Loyalty Program</a:t>
            </a:r>
          </a:p>
          <a:p>
            <a:pPr marL="0" indent="0">
              <a:buNone/>
            </a:pPr>
            <a:r>
              <a:rPr lang="en-GB" sz="1200" dirty="0"/>
              <a:t>Tailor rewards based on income, offering value-driven and premium incentives.</a:t>
            </a:r>
          </a:p>
          <a:p>
            <a:pPr marL="0" indent="0">
              <a:buNone/>
            </a:pPr>
            <a:r>
              <a:rPr lang="en-GB" sz="1200" b="1" dirty="0"/>
              <a:t>7) Enhance Feedback Collection</a:t>
            </a:r>
          </a:p>
          <a:p>
            <a:pPr marL="0" indent="0">
              <a:buNone/>
            </a:pPr>
            <a:r>
              <a:rPr lang="en-GB" sz="1200" dirty="0"/>
              <a:t>Introduce structured feedback system for better sentiment analysis.</a:t>
            </a:r>
          </a:p>
          <a:p>
            <a:pPr marL="0" indent="0">
              <a:buNone/>
            </a:pPr>
            <a:r>
              <a:rPr lang="en-GB" sz="1200" b="1" dirty="0"/>
              <a:t>8) Improve Product Categorisation</a:t>
            </a:r>
          </a:p>
          <a:p>
            <a:pPr marL="0" indent="0">
              <a:buNone/>
            </a:pPr>
            <a:r>
              <a:rPr lang="en-GB" sz="1200" dirty="0"/>
              <a:t>Use detailed categories to analyse trends by gender, age, and seasonality.</a:t>
            </a:r>
            <a:endParaRPr lang="en-GB" sz="1200" b="0" i="0" u="none" strike="noStrike" dirty="0">
              <a:effectLst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983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A5599-D63D-15AD-A309-20A55C97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Purpose of the analysis 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98F8FC8-BC82-9D67-5E2F-1F0444CCE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251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1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177-829B-F9D9-4B63-36B1A2C2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27" y="4636284"/>
            <a:ext cx="4470229" cy="53841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200" dirty="0"/>
              <a:t>Who are our customers?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3CE0F-255A-5AF8-AEA1-6EF5B147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11620" r="16514" b="3283"/>
          <a:stretch/>
        </p:blipFill>
        <p:spPr bwMode="auto">
          <a:xfrm>
            <a:off x="137658" y="330014"/>
            <a:ext cx="4561670" cy="346808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4B6A738-3F94-56E2-305D-E3621A7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00" y="247351"/>
            <a:ext cx="6842803" cy="3934610"/>
          </a:xfrm>
          <a:prstGeom prst="rect">
            <a:avLst/>
          </a:pr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495AB-0C22-A710-FBFC-779B04A6C6EB}"/>
              </a:ext>
            </a:extLst>
          </p:cNvPr>
          <p:cNvSpPr txBox="1"/>
          <p:nvPr/>
        </p:nvSpPr>
        <p:spPr>
          <a:xfrm>
            <a:off x="5678107" y="5138515"/>
            <a:ext cx="5891094" cy="12181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Females</a:t>
            </a:r>
            <a:r>
              <a:rPr lang="en-US" b="0" i="0" u="none" strike="noStrike" dirty="0">
                <a:effectLst/>
              </a:rPr>
              <a:t> represent  majority of the customer 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25-44 age group</a:t>
            </a:r>
            <a:r>
              <a:rPr lang="en-US" b="0" i="0" u="none" strike="noStrike" dirty="0">
                <a:effectLst/>
              </a:rPr>
              <a:t> dominates.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Purchases decline significantly after age </a:t>
            </a:r>
            <a:r>
              <a:rPr lang="en-US" b="1" i="0" u="none" strike="noStrike" dirty="0">
                <a:effectLst/>
              </a:rPr>
              <a:t>50</a:t>
            </a:r>
            <a:endParaRPr lang="en-US" b="0" i="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BADDD-E465-3A74-1EBF-C110C2942B0E}"/>
              </a:ext>
            </a:extLst>
          </p:cNvPr>
          <p:cNvSpPr txBox="1"/>
          <p:nvPr/>
        </p:nvSpPr>
        <p:spPr>
          <a:xfrm>
            <a:off x="714239" y="5138515"/>
            <a:ext cx="3985089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Gender and Age Insights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375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19A8D-F1F0-CFE6-6F74-DDF6CD9E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73214" cy="646331"/>
          </a:xfrm>
        </p:spPr>
        <p:txBody>
          <a:bodyPr>
            <a:normAutofit/>
          </a:bodyPr>
          <a:lstStyle/>
          <a:p>
            <a:r>
              <a:rPr lang="en-US" sz="3200" dirty="0"/>
              <a:t>Who are our customers?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9E95-DA66-DA6A-BE7A-4A71C742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2556F-287D-A792-80C6-7671BBB4615F}"/>
              </a:ext>
            </a:extLst>
          </p:cNvPr>
          <p:cNvSpPr txBox="1"/>
          <p:nvPr/>
        </p:nvSpPr>
        <p:spPr>
          <a:xfrm>
            <a:off x="669036" y="978794"/>
            <a:ext cx="72397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Education level, spending and loyalty point  </a:t>
            </a:r>
            <a:endParaRPr lang="en-US" sz="2800" dirty="0">
              <a:latin typeface="+mj-lt"/>
            </a:endParaRPr>
          </a:p>
          <a:p>
            <a:endParaRPr lang="en-US" dirty="0"/>
          </a:p>
        </p:txBody>
      </p:sp>
      <p:pic>
        <p:nvPicPr>
          <p:cNvPr id="6" name="Content Placeholder 3" descr="A graph of a graph of loyalty points&#10;&#10;Description automatically generated with medium confidence">
            <a:extLst>
              <a:ext uri="{FF2B5EF4-FFF2-40B4-BE49-F238E27FC236}">
                <a16:creationId xmlns:a16="http://schemas.microsoft.com/office/drawing/2014/main" id="{AD37E3CE-08D7-2268-E49A-F20B3985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" r="1023"/>
          <a:stretch/>
        </p:blipFill>
        <p:spPr>
          <a:xfrm>
            <a:off x="103032" y="1831866"/>
            <a:ext cx="7469745" cy="462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526F1-3B42-059B-DCEA-7A03AC3CF2FC}"/>
              </a:ext>
            </a:extLst>
          </p:cNvPr>
          <p:cNvSpPr txBox="1"/>
          <p:nvPr/>
        </p:nvSpPr>
        <p:spPr>
          <a:xfrm>
            <a:off x="7908822" y="2277144"/>
            <a:ext cx="407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ptos" panose="020B0004020202020204" pitchFamily="34" charset="0"/>
              </a:rPr>
              <a:t>Basic education : highest loyalty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ptos" panose="020B0004020202020204" pitchFamily="34" charset="0"/>
              </a:rPr>
              <a:t>Graduate/PhD :  consistent spending, lower points.</a:t>
            </a:r>
          </a:p>
          <a:p>
            <a:endParaRPr lang="en-GB" sz="20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ptos" panose="020B0004020202020204" pitchFamily="34" charset="0"/>
              </a:rPr>
              <a:t>Opportunity to engage higher-educated customers.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D4E0E-DC17-DD8D-1278-C6E9F082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3" y="639520"/>
            <a:ext cx="6459944" cy="1719072"/>
          </a:xfrm>
        </p:spPr>
        <p:txBody>
          <a:bodyPr wrap="none" anchor="b">
            <a:normAutofit/>
          </a:bodyPr>
          <a:lstStyle/>
          <a:p>
            <a:r>
              <a:rPr lang="en-US" sz="3200" dirty="0"/>
              <a:t>Who are our customers?</a:t>
            </a:r>
            <a:br>
              <a:rPr lang="en-US" sz="3200" dirty="0"/>
            </a:br>
            <a:r>
              <a:rPr lang="en-US" sz="2800" dirty="0"/>
              <a:t>Gender, Income, Loyalty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41D809-9D92-F014-68A8-19CA3371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7"/>
            <a:ext cx="3466931" cy="3587613"/>
          </a:xfrm>
        </p:spPr>
        <p:txBody>
          <a:bodyPr wrap="square" anchor="t">
            <a:noAutofit/>
          </a:bodyPr>
          <a:lstStyle/>
          <a:p>
            <a:pPr algn="just"/>
            <a:r>
              <a:rPr lang="en-GB" sz="2000" dirty="0"/>
              <a:t>Loyalty increases with income for both genders.</a:t>
            </a:r>
          </a:p>
          <a:p>
            <a:pPr algn="just"/>
            <a:r>
              <a:rPr lang="en-GB" sz="2000" dirty="0"/>
              <a:t>Females accumulate more loyalty points than males at similar income levels.</a:t>
            </a:r>
          </a:p>
          <a:p>
            <a:pPr algn="just"/>
            <a:r>
              <a:rPr lang="en-GB" sz="2000" dirty="0"/>
              <a:t>Greater variation in loyalty points among higher-income customers.</a:t>
            </a:r>
            <a:endParaRPr lang="en-US" sz="2000" dirty="0"/>
          </a:p>
        </p:txBody>
      </p:sp>
      <p:pic>
        <p:nvPicPr>
          <p:cNvPr id="4" name="Content Placeholder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9281177-8A91-7D64-E7EC-9C2A37DFC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/>
          <a:stretch/>
        </p:blipFill>
        <p:spPr>
          <a:xfrm>
            <a:off x="4253222" y="2058416"/>
            <a:ext cx="7557655" cy="43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75A1B-786A-4653-DCF1-82C3C58E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9" y="4988657"/>
            <a:ext cx="4837005" cy="1276081"/>
          </a:xfrm>
        </p:spPr>
        <p:txBody>
          <a:bodyPr anchor="ctr">
            <a:normAutofit fontScale="90000"/>
          </a:bodyPr>
          <a:lstStyle/>
          <a:p>
            <a:br>
              <a:rPr lang="en-GB" sz="2600" b="0" i="0" u="none" strike="noStrike" dirty="0">
                <a:effectLst/>
                <a:latin typeface="-webkit-standard"/>
              </a:rPr>
            </a:br>
            <a:r>
              <a:rPr lang="en-GB" sz="3600" b="0" i="0" u="none" strike="noStrike" dirty="0">
                <a:effectLst/>
              </a:rPr>
              <a:t>Product Purchase Patterns: </a:t>
            </a:r>
            <a:br>
              <a:rPr lang="en-GB" sz="3600" b="0" i="0" u="none" strike="noStrike" dirty="0">
                <a:effectLst/>
              </a:rPr>
            </a:br>
            <a:r>
              <a:rPr lang="en-GB" sz="3600" b="0" i="0" u="none" strike="noStrike" dirty="0">
                <a:effectLst/>
              </a:rPr>
              <a:t>Top / Bottom Performers</a:t>
            </a:r>
            <a:endParaRPr lang="en-US" sz="3600" dirty="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D35A0F5-C986-000E-DA48-556AF927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495" y="1171977"/>
            <a:ext cx="3834425" cy="4256984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cs typeface="Arial" panose="020B0604020202020204" pitchFamily="34" charset="0"/>
              </a:rPr>
              <a:t>F</a:t>
            </a:r>
            <a:r>
              <a:rPr lang="en-GB" sz="20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emales &gt; Males, particularly for PC 1012, 1031, and 979.</a:t>
            </a:r>
          </a:p>
          <a:p>
            <a:r>
              <a:rPr lang="en-US" sz="2000" dirty="0">
                <a:cs typeface="Arial" panose="020B0604020202020204" pitchFamily="34" charset="0"/>
              </a:rPr>
              <a:t>PC 107 female favorite.</a:t>
            </a:r>
          </a:p>
          <a:p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GB" sz="20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 the Bottom 10 products, the purchase count is more balanced between males and females.</a:t>
            </a:r>
          </a:p>
          <a:p>
            <a:r>
              <a:rPr lang="en-GB" sz="20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PC 11056,11084  almost equal engagement from both genders. </a:t>
            </a: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BDE91-D612-0B51-5031-F47947EA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366199"/>
            <a:ext cx="7496048" cy="49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1624E-291C-3D97-9058-E98AF74F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4440365"/>
            <a:ext cx="4620768" cy="1722691"/>
          </a:xfrm>
        </p:spPr>
        <p:txBody>
          <a:bodyPr anchor="ctr">
            <a:normAutofit/>
          </a:bodyPr>
          <a:lstStyle/>
          <a:p>
            <a:r>
              <a:rPr lang="en-GB" sz="3000" b="0" i="0" u="none" strike="noStrike" dirty="0">
                <a:effectLst/>
              </a:rPr>
              <a:t>Product Purchase Patterns: </a:t>
            </a:r>
            <a:br>
              <a:rPr lang="en-GB" sz="3000" b="0" i="0" u="none" strike="noStrike" dirty="0">
                <a:effectLst/>
              </a:rPr>
            </a:br>
            <a:r>
              <a:rPr lang="en-GB" sz="3000" b="0" i="0" u="none" strike="noStrike" dirty="0">
                <a:effectLst/>
              </a:rPr>
              <a:t>Top / Bottom Performers</a:t>
            </a: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79D7B4-F735-B0B2-3B34-60060A2A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4" y="471235"/>
            <a:ext cx="5703842" cy="3778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B75805-1D0B-CDFA-D163-88646B54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14" y="471235"/>
            <a:ext cx="5703842" cy="3778793"/>
          </a:xfrm>
          <a:prstGeom prst="rect">
            <a:avLst/>
          </a:pr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444CC4-B837-B195-3D5A-46F4AE0A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r>
              <a:rPr lang="en-US" sz="2200">
                <a:latin typeface="Aptos" panose="020B0004020202020204" pitchFamily="34" charset="0"/>
              </a:rPr>
              <a:t>PC- 4399,3403,6466 T</a:t>
            </a:r>
            <a:r>
              <a:rPr lang="en-GB" sz="2200" i="0" u="none" strike="noStrike">
                <a:effectLst/>
                <a:latin typeface="Aptos" panose="020B0004020202020204" pitchFamily="34" charset="0"/>
              </a:rPr>
              <a:t>op 10 for both spending score and loyalty points</a:t>
            </a:r>
            <a:endParaRPr lang="en-GB" sz="2200">
              <a:latin typeface="Aptos" panose="020B0004020202020204" pitchFamily="34" charset="0"/>
            </a:endParaRPr>
          </a:p>
          <a:p>
            <a:r>
              <a:rPr lang="en-GB" sz="2200" i="0" u="none" strike="noStrike">
                <a:effectLst/>
                <a:latin typeface="Aptos" panose="020B0004020202020204" pitchFamily="34" charset="0"/>
              </a:rPr>
              <a:t>PC- 2173 consistently ranks in the Bottom 10 for both spending score and loyalty points</a:t>
            </a:r>
            <a:endParaRPr lang="en-US" sz="22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3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BF780-5C4E-C94E-022F-7078C9B3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Segmentation 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0B3BA-01CC-392C-9A39-26CC76118A02}"/>
              </a:ext>
            </a:extLst>
          </p:cNvPr>
          <p:cNvSpPr txBox="1"/>
          <p:nvPr/>
        </p:nvSpPr>
        <p:spPr>
          <a:xfrm>
            <a:off x="283193" y="3016400"/>
            <a:ext cx="3429000" cy="257024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C2  =  </a:t>
            </a:r>
            <a:r>
              <a:rPr lang="en-US" sz="1400" dirty="0">
                <a:solidFill>
                  <a:srgbClr val="FF7E79"/>
                </a:solidFill>
              </a:rPr>
              <a:t>14%  </a:t>
            </a:r>
            <a:r>
              <a:rPr lang="en-US" sz="1400" b="0" i="0" u="none" strike="noStrike" dirty="0">
                <a:effectLst/>
              </a:rPr>
              <a:t>Budget-Conscious Low Earners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C1  =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14%    </a:t>
            </a:r>
            <a:r>
              <a:rPr lang="en-US" sz="1400" b="0" i="0" u="none" strike="noStrike" dirty="0">
                <a:effectLst/>
              </a:rPr>
              <a:t>Low-Income High Spenders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C4  =  </a:t>
            </a:r>
            <a:r>
              <a:rPr lang="en-US" sz="1400" dirty="0">
                <a:solidFill>
                  <a:srgbClr val="FFC000"/>
                </a:solidFill>
              </a:rPr>
              <a:t>39%    </a:t>
            </a:r>
            <a:r>
              <a:rPr lang="en-US" sz="1400" b="0" i="0" u="none" strike="noStrike" dirty="0">
                <a:effectLst/>
              </a:rPr>
              <a:t>Middle-Income Average Spenders</a:t>
            </a: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C3  =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18%.   </a:t>
            </a:r>
            <a:r>
              <a:rPr lang="en-US" sz="1400" dirty="0"/>
              <a:t>High-Income Big Spenders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C0  </a:t>
            </a:r>
            <a:r>
              <a:rPr lang="en-US" sz="1400" dirty="0">
                <a:solidFill>
                  <a:schemeClr val="accent6"/>
                </a:solidFill>
              </a:rPr>
              <a:t>=  17%   </a:t>
            </a:r>
            <a:r>
              <a:rPr lang="en-US" sz="1400" dirty="0"/>
              <a:t>High-Income Savers</a:t>
            </a:r>
          </a:p>
        </p:txBody>
      </p:sp>
      <p:pic>
        <p:nvPicPr>
          <p:cNvPr id="4" name="Picture 3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10741EE-9F53-F0DE-B04C-75D1A7CEF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/>
          <a:stretch/>
        </p:blipFill>
        <p:spPr bwMode="auto">
          <a:xfrm>
            <a:off x="3898373" y="956757"/>
            <a:ext cx="8209826" cy="4823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36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1E8C-2C46-096F-0C24-065A2FB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00" y="841454"/>
            <a:ext cx="5740387" cy="863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What do customers say?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EB626F-062A-52B0-0853-000818DA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253" t="11748" r="7582" b="8476"/>
          <a:stretch/>
        </p:blipFill>
        <p:spPr>
          <a:xfrm>
            <a:off x="117567" y="212175"/>
            <a:ext cx="3623366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CE2EB-99FA-43AE-996D-07E637D9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78" t="11100" r="9655" b="8433"/>
          <a:stretch/>
        </p:blipFill>
        <p:spPr>
          <a:xfrm>
            <a:off x="3858500" y="2015067"/>
            <a:ext cx="8135536" cy="43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9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BB8507-6252-7140-8144-2ED7DA14A110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584</Words>
  <Application>Microsoft Macintosh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Wingdings</vt:lpstr>
      <vt:lpstr>Office Theme</vt:lpstr>
      <vt:lpstr>PREDICTIVE ANALYTICS  FOR SALES   &amp;            LOYALTY OPTIMISATION AT   TURTLE GAMES  </vt:lpstr>
      <vt:lpstr>Purpose of the analysis </vt:lpstr>
      <vt:lpstr>Who are our customers?</vt:lpstr>
      <vt:lpstr>Who are our customers?</vt:lpstr>
      <vt:lpstr>Who are our customers? Gender, Income, Loyalty </vt:lpstr>
      <vt:lpstr> Product Purchase Patterns:  Top / Bottom Performers</vt:lpstr>
      <vt:lpstr>Product Purchase Patterns:  Top / Bottom Performers</vt:lpstr>
      <vt:lpstr>Customer Segmentation </vt:lpstr>
      <vt:lpstr>What do customers say?</vt:lpstr>
      <vt:lpstr>Negative Reviews</vt:lpstr>
      <vt:lpstr>Predictive Model 1 - MLR</vt:lpstr>
      <vt:lpstr>Predictive Model 2- Decision Tree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Tilani Wijamunige</dc:creator>
  <cp:lastModifiedBy>Tilani Wijamunige</cp:lastModifiedBy>
  <cp:revision>22</cp:revision>
  <dcterms:created xsi:type="dcterms:W3CDTF">2024-09-29T12:46:21Z</dcterms:created>
  <dcterms:modified xsi:type="dcterms:W3CDTF">2024-09-30T12:44:12Z</dcterms:modified>
</cp:coreProperties>
</file>