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96A995-3FD0-490B-B6D3-4DB459B8F5CC}" type="datetimeFigureOut">
              <a:rPr lang="sl-SI" smtClean="0"/>
              <a:t>18. 04. 2023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B949A9-C567-46BC-8CA9-E5F002AFFED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7789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Kliknite za urejanje slogov besedila matrice</a:t>
            </a:r>
          </a:p>
          <a:p>
            <a:pPr lvl="1"/>
            <a:r>
              <a:rPr lang="en-US"/>
              <a:t>Druga raven</a:t>
            </a:r>
          </a:p>
          <a:p>
            <a:pPr lvl="2"/>
            <a:r>
              <a:rPr lang="en-US"/>
              <a:t>Tretja raven</a:t>
            </a:r>
          </a:p>
          <a:p>
            <a:pPr lvl="3"/>
            <a:r>
              <a:rPr lang="en-US"/>
              <a:t>Četrta raven</a:t>
            </a:r>
          </a:p>
          <a:p>
            <a:pPr lvl="4"/>
            <a:r>
              <a:rPr lang="en-US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A995-3FD0-490B-B6D3-4DB459B8F5CC}" type="datetimeFigureOut">
              <a:rPr lang="sl-SI" smtClean="0"/>
              <a:t>18. 04. 2023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49A9-C567-46BC-8CA9-E5F002AFFED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2577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Kliknite za urejanje slogov besedila matrice</a:t>
            </a:r>
          </a:p>
          <a:p>
            <a:pPr lvl="1"/>
            <a:r>
              <a:rPr lang="en-US"/>
              <a:t>Druga raven</a:t>
            </a:r>
          </a:p>
          <a:p>
            <a:pPr lvl="2"/>
            <a:r>
              <a:rPr lang="en-US"/>
              <a:t>Tretja raven</a:t>
            </a:r>
          </a:p>
          <a:p>
            <a:pPr lvl="3"/>
            <a:r>
              <a:rPr lang="en-US"/>
              <a:t>Četrta raven</a:t>
            </a:r>
          </a:p>
          <a:p>
            <a:pPr lvl="4"/>
            <a:r>
              <a:rPr lang="en-US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96A995-3FD0-490B-B6D3-4DB459B8F5CC}" type="datetimeFigureOut">
              <a:rPr lang="sl-SI" smtClean="0"/>
              <a:t>18. 04. 2023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B949A9-C567-46BC-8CA9-E5F002AFFED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8537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Kliknite za urejanje slogov besedila matrice</a:t>
            </a:r>
          </a:p>
          <a:p>
            <a:pPr lvl="1"/>
            <a:r>
              <a:rPr lang="en-US"/>
              <a:t>Druga raven</a:t>
            </a:r>
          </a:p>
          <a:p>
            <a:pPr lvl="2"/>
            <a:r>
              <a:rPr lang="en-US"/>
              <a:t>Tretja raven</a:t>
            </a:r>
          </a:p>
          <a:p>
            <a:pPr lvl="3"/>
            <a:r>
              <a:rPr lang="en-US"/>
              <a:t>Četrta raven</a:t>
            </a:r>
          </a:p>
          <a:p>
            <a:pPr lvl="4"/>
            <a:r>
              <a:rPr lang="en-US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A995-3FD0-490B-B6D3-4DB459B8F5CC}" type="datetimeFigureOut">
              <a:rPr lang="sl-SI" smtClean="0"/>
              <a:t>18. 04. 2023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4B949A9-C567-46BC-8CA9-E5F002AFFED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1642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96A995-3FD0-490B-B6D3-4DB459B8F5CC}" type="datetimeFigureOut">
              <a:rPr lang="sl-SI" smtClean="0"/>
              <a:t>18. 04. 2023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B949A9-C567-46BC-8CA9-E5F002AFFED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0098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Kliknite za urejanje slogov besedila matrice</a:t>
            </a:r>
          </a:p>
          <a:p>
            <a:pPr lvl="1"/>
            <a:r>
              <a:rPr lang="en-US"/>
              <a:t>Druga raven</a:t>
            </a:r>
          </a:p>
          <a:p>
            <a:pPr lvl="2"/>
            <a:r>
              <a:rPr lang="en-US"/>
              <a:t>Tretja raven</a:t>
            </a:r>
          </a:p>
          <a:p>
            <a:pPr lvl="3"/>
            <a:r>
              <a:rPr lang="en-US"/>
              <a:t>Četrta raven</a:t>
            </a:r>
          </a:p>
          <a:p>
            <a:pPr lvl="4"/>
            <a:r>
              <a:rPr lang="en-US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Kliknite za urejanje slogov besedila matrice</a:t>
            </a:r>
          </a:p>
          <a:p>
            <a:pPr lvl="1"/>
            <a:r>
              <a:rPr lang="en-US"/>
              <a:t>Druga raven</a:t>
            </a:r>
          </a:p>
          <a:p>
            <a:pPr lvl="2"/>
            <a:r>
              <a:rPr lang="en-US"/>
              <a:t>Tretja raven</a:t>
            </a:r>
          </a:p>
          <a:p>
            <a:pPr lvl="3"/>
            <a:r>
              <a:rPr lang="en-US"/>
              <a:t>Četrta raven</a:t>
            </a:r>
          </a:p>
          <a:p>
            <a:pPr lvl="4"/>
            <a:r>
              <a:rPr lang="en-US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A995-3FD0-490B-B6D3-4DB459B8F5CC}" type="datetimeFigureOut">
              <a:rPr lang="sl-SI" smtClean="0"/>
              <a:t>18. 04. 2023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49A9-C567-46BC-8CA9-E5F002AFFED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5156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Kliknite za urejanje slogov besedila matrice</a:t>
            </a:r>
          </a:p>
          <a:p>
            <a:pPr lvl="1"/>
            <a:r>
              <a:rPr lang="en-US"/>
              <a:t>Druga raven</a:t>
            </a:r>
          </a:p>
          <a:p>
            <a:pPr lvl="2"/>
            <a:r>
              <a:rPr lang="en-US"/>
              <a:t>Tretja raven</a:t>
            </a:r>
          </a:p>
          <a:p>
            <a:pPr lvl="3"/>
            <a:r>
              <a:rPr lang="en-US"/>
              <a:t>Četrta raven</a:t>
            </a:r>
          </a:p>
          <a:p>
            <a:pPr lvl="4"/>
            <a:r>
              <a:rPr lang="en-US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Kliknite za urejanje slogov besedila matrice</a:t>
            </a:r>
          </a:p>
          <a:p>
            <a:pPr lvl="1"/>
            <a:r>
              <a:rPr lang="en-US"/>
              <a:t>Druga raven</a:t>
            </a:r>
          </a:p>
          <a:p>
            <a:pPr lvl="2"/>
            <a:r>
              <a:rPr lang="en-US"/>
              <a:t>Tretja raven</a:t>
            </a:r>
          </a:p>
          <a:p>
            <a:pPr lvl="3"/>
            <a:r>
              <a:rPr lang="en-US"/>
              <a:t>Četrta raven</a:t>
            </a:r>
          </a:p>
          <a:p>
            <a:pPr lvl="4"/>
            <a:r>
              <a:rPr lang="en-US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A995-3FD0-490B-B6D3-4DB459B8F5CC}" type="datetimeFigureOut">
              <a:rPr lang="sl-SI" smtClean="0"/>
              <a:t>18. 04. 2023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49A9-C567-46BC-8CA9-E5F002AFFED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6958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A995-3FD0-490B-B6D3-4DB459B8F5CC}" type="datetimeFigureOut">
              <a:rPr lang="sl-SI" smtClean="0"/>
              <a:t>18. 04. 2023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49A9-C567-46BC-8CA9-E5F002AFFED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3747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A995-3FD0-490B-B6D3-4DB459B8F5CC}" type="datetimeFigureOut">
              <a:rPr lang="sl-SI" smtClean="0"/>
              <a:t>18. 04. 2023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49A9-C567-46BC-8CA9-E5F002AFFED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4819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Kliknite za urejanje slogov besedila matrice</a:t>
            </a:r>
          </a:p>
          <a:p>
            <a:pPr lvl="1"/>
            <a:r>
              <a:rPr lang="en-US"/>
              <a:t>Druga raven</a:t>
            </a:r>
          </a:p>
          <a:p>
            <a:pPr lvl="2"/>
            <a:r>
              <a:rPr lang="en-US"/>
              <a:t>Tretja raven</a:t>
            </a:r>
          </a:p>
          <a:p>
            <a:pPr lvl="3"/>
            <a:r>
              <a:rPr lang="en-US"/>
              <a:t>Četrta raven</a:t>
            </a:r>
          </a:p>
          <a:p>
            <a:pPr lvl="4"/>
            <a:r>
              <a:rPr lang="en-US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96A995-3FD0-490B-B6D3-4DB459B8F5CC}" type="datetimeFigureOut">
              <a:rPr lang="sl-SI" smtClean="0"/>
              <a:t>18. 04. 2023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B949A9-C567-46BC-8CA9-E5F002AFFED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6114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A995-3FD0-490B-B6D3-4DB459B8F5CC}" type="datetimeFigureOut">
              <a:rPr lang="sl-SI" smtClean="0"/>
              <a:t>18. 04. 2023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49A9-C567-46BC-8CA9-E5F002AFFED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010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Kliknite za urejanje slogov besedila matrice</a:t>
            </a:r>
          </a:p>
          <a:p>
            <a:pPr lvl="1"/>
            <a:r>
              <a:rPr lang="en-US"/>
              <a:t>Druga raven</a:t>
            </a:r>
          </a:p>
          <a:p>
            <a:pPr lvl="2"/>
            <a:r>
              <a:rPr lang="en-US"/>
              <a:t>Tretja raven</a:t>
            </a:r>
          </a:p>
          <a:p>
            <a:pPr lvl="3"/>
            <a:r>
              <a:rPr lang="en-US"/>
              <a:t>Četrta raven</a:t>
            </a:r>
          </a:p>
          <a:p>
            <a:pPr lvl="4"/>
            <a:r>
              <a:rPr lang="en-US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D96A995-3FD0-490B-B6D3-4DB459B8F5CC}" type="datetimeFigureOut">
              <a:rPr lang="sl-SI" smtClean="0"/>
              <a:t>18. 04. 2023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4B949A9-C567-46BC-8CA9-E5F002AFFED2}" type="slidenum">
              <a:rPr lang="sl-SI" smtClean="0"/>
              <a:t>‹#›</a:t>
            </a:fld>
            <a:endParaRPr lang="sl-SI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742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odatki.gov.si/dataset/mnzpprometne-nesrece-od-leta-2009-dalj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1A10745-76B0-95DD-4C48-B13FDAE8A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317" y="683786"/>
            <a:ext cx="3908681" cy="180915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sl-SI" sz="2400" b="1" i="0" dirty="0">
                <a:solidFill>
                  <a:schemeClr val="tx2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Statistika okoliščin prometnih nesreč v Sloveniji v letu 2022</a:t>
            </a:r>
            <a:br>
              <a:rPr lang="sl-SI" sz="2400" b="1" i="0" dirty="0">
                <a:solidFill>
                  <a:srgbClr val="E6EDF3"/>
                </a:solidFill>
                <a:effectLst/>
                <a:latin typeface="-apple-system"/>
              </a:rPr>
            </a:b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5DEE876-5967-D09C-E42D-58B53CC72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1009" y="2201823"/>
            <a:ext cx="2313295" cy="2231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Nina Plevnik</a:t>
            </a:r>
          </a:p>
          <a:p>
            <a:pPr algn="ctr"/>
            <a:r>
              <a:rPr lang="en-US" dirty="0" err="1">
                <a:solidFill>
                  <a:schemeClr val="tx2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Tilen</a:t>
            </a:r>
            <a:r>
              <a:rPr lang="en-US" dirty="0">
                <a:solidFill>
                  <a:schemeClr val="tx2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Smrdel</a:t>
            </a:r>
            <a:endParaRPr lang="en-US" dirty="0">
              <a:solidFill>
                <a:schemeClr val="tx2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algn="ctr"/>
            <a:r>
              <a:rPr lang="en-US" dirty="0">
                <a:solidFill>
                  <a:schemeClr val="tx2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Miha </a:t>
            </a:r>
            <a:r>
              <a:rPr lang="en-US" dirty="0" err="1">
                <a:solidFill>
                  <a:schemeClr val="tx2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Ciglar</a:t>
            </a:r>
            <a:endParaRPr lang="en-US" dirty="0">
              <a:solidFill>
                <a:schemeClr val="tx2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algn="ctr"/>
            <a:r>
              <a:rPr lang="en-US" dirty="0" err="1">
                <a:solidFill>
                  <a:schemeClr val="tx2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Nejc</a:t>
            </a:r>
            <a:r>
              <a:rPr lang="en-US" dirty="0">
                <a:solidFill>
                  <a:schemeClr val="tx2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Brneli</a:t>
            </a:r>
            <a:r>
              <a:rPr lang="sl-SI" dirty="0">
                <a:solidFill>
                  <a:schemeClr val="tx2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č</a:t>
            </a:r>
            <a:endParaRPr lang="en-US" dirty="0">
              <a:solidFill>
                <a:schemeClr val="tx2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algn="ctr"/>
            <a:r>
              <a:rPr lang="en-US" dirty="0" err="1">
                <a:solidFill>
                  <a:schemeClr val="tx2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Jernej</a:t>
            </a:r>
            <a:r>
              <a:rPr lang="en-US" dirty="0">
                <a:solidFill>
                  <a:schemeClr val="tx2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Ivančič</a:t>
            </a:r>
            <a:endParaRPr lang="en-US" dirty="0">
              <a:solidFill>
                <a:schemeClr val="tx2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5F22591F-8048-C814-1558-834AD9200715}"/>
              </a:ext>
            </a:extLst>
          </p:cNvPr>
          <p:cNvSpPr txBox="1"/>
          <p:nvPr/>
        </p:nvSpPr>
        <p:spPr>
          <a:xfrm>
            <a:off x="5200761" y="485259"/>
            <a:ext cx="6224926" cy="32624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l-SI" b="1" cap="all" dirty="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Aharoni" panose="02010803020104030203" pitchFamily="2" charset="-79"/>
              </a:rPr>
              <a:t>Podatki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cap="all" dirty="0">
                <a:solidFill>
                  <a:schemeClr val="tx2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Viri: </a:t>
            </a:r>
            <a:r>
              <a:rPr lang="sl-SI" b="0" i="0" u="none" strike="noStrike" dirty="0">
                <a:effectLst/>
                <a:latin typeface="-apple-system"/>
                <a:hlinkClick r:id="rId2"/>
              </a:rPr>
              <a:t>https://podatki.gov.si/dataset/mnzpprometne-nesrece-od-leta-2009-dalje</a:t>
            </a:r>
            <a:endParaRPr lang="sl-SI" b="0" i="0" u="none" strike="noStrike" dirty="0"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cap="all" dirty="0">
                <a:solidFill>
                  <a:schemeClr val="tx2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Namen zbiranja: </a:t>
            </a:r>
            <a:r>
              <a:rPr lang="sl-SI" sz="1600" cap="all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POLICIJSKI ZAPISNIK ZA PREISKAVE NA PODROČJU PROMETNE VARNOSTI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cap="all" dirty="0">
                <a:solidFill>
                  <a:schemeClr val="tx2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Tip podatkov: </a:t>
            </a:r>
            <a:r>
              <a:rPr lang="sl-SI" sz="1600" cap="all" dirty="0" err="1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csv</a:t>
            </a:r>
            <a:r>
              <a:rPr lang="sl-SI" sz="1600" cap="all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dokument, ki zajema </a:t>
            </a:r>
            <a:r>
              <a:rPr lang="it-IT" sz="1600" cap="all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35 </a:t>
            </a:r>
            <a:r>
              <a:rPr lang="it-IT" sz="1600" cap="all" dirty="0" err="1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atributov</a:t>
            </a:r>
            <a:r>
              <a:rPr lang="it-IT" sz="1600" cap="all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in 18714 </a:t>
            </a:r>
            <a:r>
              <a:rPr lang="it-IT" sz="1600" cap="all" dirty="0" err="1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primerov</a:t>
            </a:r>
            <a:endParaRPr lang="sl-SI" sz="1600" cap="all" dirty="0">
              <a:solidFill>
                <a:schemeClr val="tx2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cap="all" dirty="0">
                <a:solidFill>
                  <a:schemeClr val="tx2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Težave: </a:t>
            </a:r>
            <a:r>
              <a:rPr lang="sl-SI" sz="1600" cap="all" dirty="0" err="1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mankajoči</a:t>
            </a:r>
            <a:r>
              <a:rPr lang="sl-SI" sz="1600" cap="all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podatki, nepravilni podatki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cap="all" dirty="0" err="1">
                <a:solidFill>
                  <a:schemeClr val="tx2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Predprocesiranje</a:t>
            </a:r>
            <a:r>
              <a:rPr lang="sl-SI" cap="all" dirty="0">
                <a:solidFill>
                  <a:schemeClr val="tx2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: </a:t>
            </a:r>
            <a:r>
              <a:rPr lang="sl-SI" sz="1600" cap="all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razdelitev v manjše </a:t>
            </a:r>
            <a:r>
              <a:rPr lang="sl-SI" sz="1600" cap="all" dirty="0" err="1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tabele,težava</a:t>
            </a:r>
            <a:r>
              <a:rPr lang="sl-SI" sz="1600" cap="all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z datumi, odstranitev nepotrebnih vrstic, ureditev datumov in ur, </a:t>
            </a:r>
            <a:r>
              <a:rPr lang="sl-SI" sz="1600" cap="all" dirty="0" err="1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reformatiranje</a:t>
            </a:r>
            <a:r>
              <a:rPr lang="sl-SI" sz="1600" cap="all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zapisa numeričnih vrednosti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l-SI" sz="1600" cap="all" dirty="0">
              <a:solidFill>
                <a:schemeClr val="tx2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5" name="PoljeZBesedilom 4">
            <a:extLst>
              <a:ext uri="{FF2B5EF4-FFF2-40B4-BE49-F238E27FC236}">
                <a16:creationId xmlns:a16="http://schemas.microsoft.com/office/drawing/2014/main" id="{D13DFB24-63AE-D4EA-FD02-8600F55C2842}"/>
              </a:ext>
            </a:extLst>
          </p:cNvPr>
          <p:cNvSpPr txBox="1"/>
          <p:nvPr/>
        </p:nvSpPr>
        <p:spPr>
          <a:xfrm>
            <a:off x="5200761" y="4105013"/>
            <a:ext cx="6224926" cy="16927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l-SI" b="1" cap="all" dirty="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Aharoni" panose="02010803020104030203" pitchFamily="2" charset="-79"/>
              </a:rPr>
              <a:t>Cilji/vprašanja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b="1" cap="all" dirty="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Aharoni" panose="02010803020104030203" pitchFamily="2" charset="-79"/>
              </a:rPr>
              <a:t>1. vprašanje: </a:t>
            </a:r>
            <a:r>
              <a:rPr lang="sl-SI" sz="1600" b="1" cap="all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Vpliv Osebka na prometno nesrečo.</a:t>
            </a:r>
            <a:endParaRPr lang="sl-SI" sz="1600" cap="all" dirty="0">
              <a:solidFill>
                <a:schemeClr val="tx2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b="1" cap="all" dirty="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Aharoni" panose="02010803020104030203" pitchFamily="2" charset="-79"/>
              </a:rPr>
              <a:t>2. vprašanje: </a:t>
            </a:r>
            <a:r>
              <a:rPr lang="sl-SI" sz="1600" b="1" cap="all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Kako vremenske in cestne razmere vplivajo na prometne nesreče.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b="1" cap="all" dirty="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Aharoni" panose="02010803020104030203" pitchFamily="2" charset="-79"/>
              </a:rPr>
              <a:t>3. vprašanje: </a:t>
            </a:r>
            <a:r>
              <a:rPr lang="sl-SI" sz="1600" b="1" cap="all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dejavniki na posledice prometne nesreče.</a:t>
            </a:r>
          </a:p>
        </p:txBody>
      </p:sp>
    </p:spTree>
    <p:extLst>
      <p:ext uri="{BB962C8B-B14F-4D97-AF65-F5344CB8AC3E}">
        <p14:creationId xmlns:p14="http://schemas.microsoft.com/office/powerpoint/2010/main" val="338376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A840AD1-0BDF-9F67-108C-6ACA0CD4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846034"/>
            <a:ext cx="5422390" cy="871956"/>
          </a:xfrm>
        </p:spPr>
        <p:txBody>
          <a:bodyPr>
            <a:normAutofit fontScale="90000"/>
          </a:bodyPr>
          <a:lstStyle/>
          <a:p>
            <a:r>
              <a:rPr lang="en-US" sz="2800" b="1" dirty="0" err="1"/>
              <a:t>Podroben</a:t>
            </a:r>
            <a:r>
              <a:rPr lang="en-US" sz="2800" b="1" dirty="0"/>
              <a:t> </a:t>
            </a:r>
            <a:r>
              <a:rPr lang="en-US" sz="2800" b="1" dirty="0" err="1"/>
              <a:t>opis</a:t>
            </a:r>
            <a:r>
              <a:rPr lang="en-US" sz="2800" b="1" dirty="0"/>
              <a:t> </a:t>
            </a:r>
            <a:r>
              <a:rPr lang="en-US" sz="2800" b="1" dirty="0" err="1"/>
              <a:t>ciljev</a:t>
            </a:r>
            <a:r>
              <a:rPr lang="en-US" sz="2800" b="1" dirty="0"/>
              <a:t> in </a:t>
            </a:r>
            <a:r>
              <a:rPr lang="en-US" sz="2800" b="1" dirty="0" err="1"/>
              <a:t>metod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B5857AD-1ECC-3FA5-8EB2-32B428CAD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1552" y="1877625"/>
            <a:ext cx="6828012" cy="4758067"/>
          </a:xfrm>
        </p:spPr>
        <p:txBody>
          <a:bodyPr>
            <a:normAutofit fontScale="85000" lnSpcReduction="20000"/>
          </a:bodyPr>
          <a:lstStyle/>
          <a:p>
            <a:r>
              <a:rPr lang="sl-SI" sz="1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1. vprašanje</a:t>
            </a:r>
          </a:p>
          <a:p>
            <a:pPr marL="0" indent="0">
              <a:buNone/>
            </a:pPr>
            <a:r>
              <a:rPr lang="sl-SI" sz="13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Ali obdobje imetja izpita vpliva na število povzročenih nesreč? </a:t>
            </a:r>
          </a:p>
          <a:p>
            <a:pPr marL="0" indent="0">
              <a:buNone/>
            </a:pPr>
            <a:r>
              <a:rPr lang="sl-SI" sz="13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Ali je bolj izkušen voznik večkrat v nesreči zardi neprilagojene hitrosti? </a:t>
            </a:r>
          </a:p>
          <a:p>
            <a:pPr marL="0" indent="0">
              <a:buNone/>
            </a:pPr>
            <a:r>
              <a:rPr lang="sl-SI" sz="13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Katera skupina večkrat ne upošteva cestnih pravil? </a:t>
            </a:r>
          </a:p>
          <a:p>
            <a:pPr marL="0" indent="0">
              <a:buNone/>
            </a:pPr>
            <a:r>
              <a:rPr lang="sl-SI" sz="13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Kako spol in starost vplivata na nesrečo?</a:t>
            </a:r>
          </a:p>
          <a:p>
            <a:pPr marL="0" indent="0">
              <a:buNone/>
            </a:pPr>
            <a:r>
              <a:rPr lang="sl-SI" sz="13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Ali mladi udeleženci res povzročijo večje število nesreč kot ustali udeleženci?</a:t>
            </a:r>
          </a:p>
          <a:p>
            <a:pPr marL="0" indent="0">
              <a:buNone/>
            </a:pPr>
            <a:endParaRPr lang="sl-SI" sz="13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sl-SI" sz="1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2. vprašanje</a:t>
            </a:r>
          </a:p>
          <a:p>
            <a:pPr marL="0" indent="0">
              <a:buNone/>
            </a:pPr>
            <a:r>
              <a:rPr lang="sl-SI" sz="13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Ali čas dneva in dan v tednu vplivata na število nesreč? </a:t>
            </a:r>
          </a:p>
          <a:p>
            <a:pPr marL="0" indent="0">
              <a:buNone/>
            </a:pPr>
            <a:r>
              <a:rPr lang="sl-SI" sz="13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 katerem letnem času je največ nesreč?</a:t>
            </a:r>
          </a:p>
          <a:p>
            <a:pPr marL="0" indent="0">
              <a:buNone/>
            </a:pPr>
            <a:r>
              <a:rPr lang="sl-SI" sz="13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Katere nesreče so najbolj pogoste v vremenih kot sta sneg in megla? </a:t>
            </a:r>
          </a:p>
          <a:p>
            <a:pPr marL="0" indent="0">
              <a:buNone/>
            </a:pPr>
            <a:r>
              <a:rPr lang="sl-SI" sz="13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Kateri tipi ceste so najbolj nevarni?</a:t>
            </a:r>
          </a:p>
          <a:p>
            <a:pPr marL="0" indent="0">
              <a:buNone/>
            </a:pPr>
            <a:endParaRPr lang="sl-SI" sz="13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sl-SI" sz="1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3. vprašanje</a:t>
            </a:r>
          </a:p>
          <a:p>
            <a:pPr marL="0" indent="0">
              <a:buNone/>
            </a:pPr>
            <a:r>
              <a:rPr lang="sl-SI" sz="13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Ali je poškodba odvisna od vozila povzročitelja?</a:t>
            </a:r>
          </a:p>
          <a:p>
            <a:pPr marL="0" indent="0">
              <a:buNone/>
            </a:pPr>
            <a:r>
              <a:rPr lang="sl-SI" sz="13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Kako se razlikujejo poškodbe udeležencev glede na tip udeležbe?</a:t>
            </a:r>
          </a:p>
          <a:p>
            <a:pPr marL="0" indent="0">
              <a:buNone/>
            </a:pPr>
            <a:r>
              <a:rPr lang="sl-SI" sz="13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Kateri so najpogostejši udeleženci nesreče? </a:t>
            </a:r>
          </a:p>
          <a:p>
            <a:pPr marL="0" indent="0">
              <a:buNone/>
            </a:pPr>
            <a:r>
              <a:rPr lang="sl-SI" sz="13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Ali je lahko razvidno kakšna nesreča največkrat pripelje do smrti? </a:t>
            </a:r>
          </a:p>
          <a:p>
            <a:pPr marL="0" indent="0">
              <a:buNone/>
            </a:pPr>
            <a:r>
              <a:rPr lang="sl-SI" sz="13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Ali uporaba varnostnega pasu vpliva na izvid poškodbe?</a:t>
            </a:r>
          </a:p>
        </p:txBody>
      </p:sp>
      <p:sp>
        <p:nvSpPr>
          <p:cNvPr id="5" name="PoljeZBesedilom 4">
            <a:extLst>
              <a:ext uri="{FF2B5EF4-FFF2-40B4-BE49-F238E27FC236}">
                <a16:creationId xmlns:a16="http://schemas.microsoft.com/office/drawing/2014/main" id="{3A435489-B440-91FE-8657-F7AFB3DBFA3E}"/>
              </a:ext>
            </a:extLst>
          </p:cNvPr>
          <p:cNvSpPr txBox="1"/>
          <p:nvPr/>
        </p:nvSpPr>
        <p:spPr>
          <a:xfrm>
            <a:off x="7212651" y="856216"/>
            <a:ext cx="47570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500" b="1" cap="all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Rezultati</a:t>
            </a:r>
            <a:r>
              <a:rPr lang="en-US" sz="25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2500" b="1" cap="all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dosedanje</a:t>
            </a:r>
            <a:r>
              <a:rPr lang="en-US" sz="25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b="1" cap="all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ugotovitve</a:t>
            </a:r>
            <a:endParaRPr lang="en-US" sz="2500" b="1" cap="all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8B827664-C9C3-45D6-0ECF-D6F1215FB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883" y="2772189"/>
            <a:ext cx="4254640" cy="3229595"/>
          </a:xfrm>
          <a:prstGeom prst="rect">
            <a:avLst/>
          </a:prstGeom>
        </p:spPr>
      </p:pic>
      <p:sp>
        <p:nvSpPr>
          <p:cNvPr id="7" name="Označba mesta vsebine 2">
            <a:extLst>
              <a:ext uri="{FF2B5EF4-FFF2-40B4-BE49-F238E27FC236}">
                <a16:creationId xmlns:a16="http://schemas.microsoft.com/office/drawing/2014/main" id="{0FACAB7F-69C0-1CFB-EE2B-763BCD12E12A}"/>
              </a:ext>
            </a:extLst>
          </p:cNvPr>
          <p:cNvSpPr txBox="1">
            <a:spLocks/>
          </p:cNvSpPr>
          <p:nvPr/>
        </p:nvSpPr>
        <p:spPr>
          <a:xfrm>
            <a:off x="7343883" y="2210521"/>
            <a:ext cx="4342262" cy="380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2628">
              <a:spcAft>
                <a:spcPts val="594"/>
              </a:spcAft>
              <a:buFont typeface="Wingdings 2" panose="05020102010507070707" pitchFamily="18" charset="2"/>
              <a:buNone/>
            </a:pPr>
            <a:r>
              <a:rPr lang="sl-SI" sz="1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Ali obdobje imetja izpita vpliva na število povzročenih nesreč?</a:t>
            </a:r>
          </a:p>
        </p:txBody>
      </p:sp>
    </p:spTree>
    <p:extLst>
      <p:ext uri="{BB962C8B-B14F-4D97-AF65-F5344CB8AC3E}">
        <p14:creationId xmlns:p14="http://schemas.microsoft.com/office/powerpoint/2010/main" val="33184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Slika 21">
            <a:extLst>
              <a:ext uri="{FF2B5EF4-FFF2-40B4-BE49-F238E27FC236}">
                <a16:creationId xmlns:a16="http://schemas.microsoft.com/office/drawing/2014/main" id="{F4C6318C-D118-B785-34E4-6E655249B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948" y="637408"/>
            <a:ext cx="3893637" cy="2706079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Slika 31">
            <a:extLst>
              <a:ext uri="{FF2B5EF4-FFF2-40B4-BE49-F238E27FC236}">
                <a16:creationId xmlns:a16="http://schemas.microsoft.com/office/drawing/2014/main" id="{F9C1B1B1-BAB2-B741-C78C-5FC5405BA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952" y="633642"/>
            <a:ext cx="4121435" cy="270984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Slika 34">
            <a:extLst>
              <a:ext uri="{FF2B5EF4-FFF2-40B4-BE49-F238E27FC236}">
                <a16:creationId xmlns:a16="http://schemas.microsoft.com/office/drawing/2014/main" id="{FC7DC33D-B0F8-8BE5-22C4-325E8F92C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268" y="3514513"/>
            <a:ext cx="4202366" cy="2700021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Slika 28">
            <a:extLst>
              <a:ext uri="{FF2B5EF4-FFF2-40B4-BE49-F238E27FC236}">
                <a16:creationId xmlns:a16="http://schemas.microsoft.com/office/drawing/2014/main" id="{2B2FEA9D-2F98-3C3D-42E1-6A5FFE77B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050" y="3514513"/>
            <a:ext cx="4675361" cy="270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07529"/>
      </p:ext>
    </p:extLst>
  </p:cSld>
  <p:clrMapOvr>
    <a:masterClrMapping/>
  </p:clrMapOvr>
</p:sld>
</file>

<file path=ppt/theme/theme1.xml><?xml version="1.0" encoding="utf-8"?>
<a:theme xmlns:a="http://schemas.openxmlformats.org/drawingml/2006/main" name="Deljeno">
  <a:themeElements>
    <a:clrScheme name="Po meri 1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F983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B775"/>
      </a:folHlink>
    </a:clrScheme>
    <a:fontScheme name="Deljen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eljen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4D5FE6398F74BB299EEC3F89EF339" ma:contentTypeVersion="3" ma:contentTypeDescription="Create a new document." ma:contentTypeScope="" ma:versionID="94268a23c51eb86e1b6b11e46deda1f2">
  <xsd:schema xmlns:xsd="http://www.w3.org/2001/XMLSchema" xmlns:xs="http://www.w3.org/2001/XMLSchema" xmlns:p="http://schemas.microsoft.com/office/2006/metadata/properties" xmlns:ns3="cfeac1b8-1778-4026-ae9b-a6b8d4542645" targetNamespace="http://schemas.microsoft.com/office/2006/metadata/properties" ma:root="true" ma:fieldsID="ba251e8e51a81a96ee77e53dcaf88c7d" ns3:_="">
    <xsd:import namespace="cfeac1b8-1778-4026-ae9b-a6b8d454264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eac1b8-1778-4026-ae9b-a6b8d4542645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feac1b8-1778-4026-ae9b-a6b8d4542645" xsi:nil="true"/>
  </documentManagement>
</p:properties>
</file>

<file path=customXml/itemProps1.xml><?xml version="1.0" encoding="utf-8"?>
<ds:datastoreItem xmlns:ds="http://schemas.openxmlformats.org/officeDocument/2006/customXml" ds:itemID="{DB1DFF47-6C33-4521-9D8F-A7DFF3569F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eac1b8-1778-4026-ae9b-a6b8d4542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28D761-3CB2-45EE-BC1F-5904F45205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8E8D69-E01F-4719-B744-7F4631FE425D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feac1b8-1778-4026-ae9b-a6b8d4542645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TM03457464[[fn=Deljeno]]</Template>
  <TotalTime>93</TotalTime>
  <Words>289</Words>
  <Application>Microsoft Office PowerPoint</Application>
  <PresentationFormat>Širokozaslonsko</PresentationFormat>
  <Paragraphs>38</Paragraphs>
  <Slides>3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8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3</vt:i4>
      </vt:variant>
    </vt:vector>
  </HeadingPairs>
  <TitlesOfParts>
    <vt:vector size="12" baseType="lpstr">
      <vt:lpstr>Aharoni</vt:lpstr>
      <vt:lpstr>-apple-system</vt:lpstr>
      <vt:lpstr>Arial</vt:lpstr>
      <vt:lpstr>Arial Black</vt:lpstr>
      <vt:lpstr>Calibri</vt:lpstr>
      <vt:lpstr>Consolas</vt:lpstr>
      <vt:lpstr>Gill Sans MT</vt:lpstr>
      <vt:lpstr>Wingdings 2</vt:lpstr>
      <vt:lpstr>Deljeno</vt:lpstr>
      <vt:lpstr>Statistika okoliščin prometnih nesreč v Sloveniji v letu 2022 </vt:lpstr>
      <vt:lpstr>Podroben opis ciljev in metod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Statistika okoliščin prometnih nesreč v Sloveniji v letu 2022</dc:title>
  <dc:creator>Plevnik, Nina</dc:creator>
  <cp:lastModifiedBy>Plevnik, Nina</cp:lastModifiedBy>
  <cp:revision>2</cp:revision>
  <dcterms:created xsi:type="dcterms:W3CDTF">2023-04-18T18:40:55Z</dcterms:created>
  <dcterms:modified xsi:type="dcterms:W3CDTF">2023-04-18T20:14:35Z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0x010100AF84D5FE6398F74BB299EEC3F89EF339</vt:lpwstr>
  </property>
</Properties>
</file>