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66" r:id="rId4"/>
    <p:sldId id="267" r:id="rId5"/>
    <p:sldId id="268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vetel slog 1 – poudarek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vetel slog 2 – poudarek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ematski slog 1 – poudarek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ematski slog 2 – poudarek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Srednji slog 4 – poudarek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31. 10. 2024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58158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31. 10. 2024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10654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31. 10. 2024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5208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31. 10. 2024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691918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31. 10. 2024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3226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31. 10. 2024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116217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31. 10. 2024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272959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31. 10. 2024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68706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31. 10. 2024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72583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31. 10. 2024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925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31. 10. 2024</a:t>
            </a:fld>
            <a:endParaRPr lang="sl-S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24756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31. 10. 2024</a:t>
            </a:fld>
            <a:endParaRPr lang="sl-SI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06629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31. 10. 2024</a:t>
            </a:fld>
            <a:endParaRPr lang="sl-S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92522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31. 10. 2024</a:t>
            </a:fld>
            <a:endParaRPr lang="sl-SI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19834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31. 10. 2024</a:t>
            </a:fld>
            <a:endParaRPr lang="sl-S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1448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dirty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31. 10. 2024</a:t>
            </a:fld>
            <a:endParaRPr lang="sl-S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46697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9FE14-C168-4B4F-825C-9690EC731C7C}" type="datetimeFigureOut">
              <a:rPr lang="sl-SI" smtClean="0"/>
              <a:t>31. 10. 2024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16300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4D51F06-3755-4F2B-090A-2D6A2DE01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1841037"/>
            <a:ext cx="7766936" cy="1787110"/>
          </a:xfrm>
        </p:spPr>
        <p:txBody>
          <a:bodyPr/>
          <a:lstStyle/>
          <a:p>
            <a:pPr algn="ctr"/>
            <a:r>
              <a:rPr lang="it-IT" dirty="0" err="1"/>
              <a:t>Inteligentni</a:t>
            </a:r>
            <a:r>
              <a:rPr lang="it-IT" dirty="0"/>
              <a:t> </a:t>
            </a:r>
            <a:r>
              <a:rPr lang="it-IT" dirty="0" err="1"/>
              <a:t>avdio</a:t>
            </a:r>
            <a:r>
              <a:rPr lang="it-IT" dirty="0"/>
              <a:t> in </a:t>
            </a:r>
            <a:r>
              <a:rPr lang="it-IT" dirty="0" err="1"/>
              <a:t>govorni</a:t>
            </a:r>
            <a:r>
              <a:rPr lang="it-IT" dirty="0"/>
              <a:t> sistemi</a:t>
            </a:r>
            <a:endParaRPr lang="sl-SI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444E2159-24FE-F20E-DC17-8DA43A330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532" y="3693111"/>
            <a:ext cx="7766936" cy="1012054"/>
          </a:xfrm>
        </p:spPr>
        <p:txBody>
          <a:bodyPr>
            <a:normAutofit/>
          </a:bodyPr>
          <a:lstStyle/>
          <a:p>
            <a:pPr algn="ctr"/>
            <a:r>
              <a:rPr lang="en-GB" sz="2400" dirty="0" err="1"/>
              <a:t>Spremljanje</a:t>
            </a:r>
            <a:r>
              <a:rPr lang="en-GB" sz="2400" dirty="0"/>
              <a:t> </a:t>
            </a:r>
            <a:r>
              <a:rPr lang="en-GB" sz="2400" dirty="0" err="1"/>
              <a:t>obrabe</a:t>
            </a:r>
            <a:r>
              <a:rPr lang="en-GB" sz="2400" dirty="0"/>
              <a:t> </a:t>
            </a:r>
            <a:r>
              <a:rPr lang="en-GB" sz="2400" dirty="0" err="1"/>
              <a:t>strojnih</a:t>
            </a:r>
            <a:r>
              <a:rPr lang="en-GB" sz="2400" dirty="0"/>
              <a:t> </a:t>
            </a:r>
            <a:r>
              <a:rPr lang="en-GB" sz="2400" dirty="0" err="1"/>
              <a:t>delov</a:t>
            </a:r>
            <a:r>
              <a:rPr lang="en-GB" sz="2400" dirty="0"/>
              <a:t> s </a:t>
            </a:r>
            <a:r>
              <a:rPr lang="en-GB" sz="2400" dirty="0" err="1"/>
              <a:t>strojnim</a:t>
            </a:r>
            <a:r>
              <a:rPr lang="en-GB" sz="2400" dirty="0"/>
              <a:t> </a:t>
            </a:r>
            <a:r>
              <a:rPr lang="en-GB" sz="2400" dirty="0" err="1"/>
              <a:t>sluhom</a:t>
            </a:r>
            <a:endParaRPr lang="sl-SI" sz="2400" dirty="0"/>
          </a:p>
        </p:txBody>
      </p:sp>
      <p:sp>
        <p:nvSpPr>
          <p:cNvPr id="6" name="Podnaslov 2">
            <a:extLst>
              <a:ext uri="{FF2B5EF4-FFF2-40B4-BE49-F238E27FC236}">
                <a16:creationId xmlns:a16="http://schemas.microsoft.com/office/drawing/2014/main" id="{42968DC6-61DD-5796-09E4-CFB0FDC0959A}"/>
              </a:ext>
            </a:extLst>
          </p:cNvPr>
          <p:cNvSpPr txBox="1">
            <a:spLocks/>
          </p:cNvSpPr>
          <p:nvPr/>
        </p:nvSpPr>
        <p:spPr>
          <a:xfrm>
            <a:off x="4480342" y="6087263"/>
            <a:ext cx="3231316" cy="4054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l-SI" sz="2000" dirty="0"/>
              <a:t>Tilen Tinta, </a:t>
            </a:r>
            <a:r>
              <a:rPr lang="en-GB" sz="2000" dirty="0" err="1"/>
              <a:t>oktober</a:t>
            </a:r>
            <a:r>
              <a:rPr lang="sl-SI" sz="2000" dirty="0"/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342725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41838B6-EBDA-23E3-543C-B7E12B83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567" y="1272331"/>
            <a:ext cx="3142166" cy="715861"/>
          </a:xfrm>
        </p:spPr>
        <p:txBody>
          <a:bodyPr>
            <a:normAutofit/>
          </a:bodyPr>
          <a:lstStyle/>
          <a:p>
            <a:r>
              <a:rPr lang="en-GB" sz="2800" dirty="0" err="1"/>
              <a:t>Ideja</a:t>
            </a:r>
            <a:r>
              <a:rPr lang="en-GB" sz="2800" dirty="0"/>
              <a:t> za seminar:</a:t>
            </a:r>
            <a:endParaRPr lang="sl-SI" sz="2800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93C43D2-A1D6-0F45-EC47-033EB1B68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567" y="1988192"/>
            <a:ext cx="8596668" cy="3880773"/>
          </a:xfrm>
        </p:spPr>
        <p:txBody>
          <a:bodyPr/>
          <a:lstStyle/>
          <a:p>
            <a:r>
              <a:rPr lang="en-GB" dirty="0" err="1"/>
              <a:t>Podana</a:t>
            </a:r>
            <a:r>
              <a:rPr lang="en-GB" dirty="0"/>
              <a:t> </a:t>
            </a:r>
            <a:r>
              <a:rPr lang="en-GB" dirty="0" err="1"/>
              <a:t>tema</a:t>
            </a:r>
            <a:r>
              <a:rPr lang="en-GB" dirty="0"/>
              <a:t>: </a:t>
            </a:r>
            <a:r>
              <a:rPr lang="en-GB" dirty="0" err="1"/>
              <a:t>Slušni</a:t>
            </a:r>
            <a:r>
              <a:rPr lang="en-GB" dirty="0"/>
              <a:t> </a:t>
            </a:r>
            <a:r>
              <a:rPr lang="en-GB" dirty="0" err="1"/>
              <a:t>nadzor</a:t>
            </a:r>
            <a:r>
              <a:rPr lang="en-GB" dirty="0"/>
              <a:t> in </a:t>
            </a:r>
            <a:r>
              <a:rPr lang="en-GB" dirty="0" err="1"/>
              <a:t>diagnosticiranje</a:t>
            </a:r>
            <a:r>
              <a:rPr lang="en-GB" dirty="0"/>
              <a:t> </a:t>
            </a:r>
            <a:r>
              <a:rPr lang="en-GB" dirty="0" err="1"/>
              <a:t>naprav</a:t>
            </a:r>
            <a:r>
              <a:rPr lang="en-GB" dirty="0"/>
              <a:t> in </a:t>
            </a:r>
            <a:r>
              <a:rPr lang="en-GB" dirty="0" err="1"/>
              <a:t>strojev</a:t>
            </a:r>
            <a:r>
              <a:rPr lang="en-GB" dirty="0"/>
              <a:t> za </a:t>
            </a:r>
            <a:r>
              <a:rPr lang="en-GB" dirty="0" err="1"/>
              <a:t>razpoznavanje</a:t>
            </a:r>
            <a:r>
              <a:rPr lang="en-GB" dirty="0"/>
              <a:t> </a:t>
            </a:r>
            <a:r>
              <a:rPr lang="en-GB" dirty="0" err="1"/>
              <a:t>nenormalnih</a:t>
            </a:r>
            <a:r>
              <a:rPr lang="en-GB" dirty="0"/>
              <a:t> </a:t>
            </a:r>
            <a:r>
              <a:rPr lang="en-GB" dirty="0" err="1"/>
              <a:t>zvokov</a:t>
            </a:r>
            <a:r>
              <a:rPr lang="en-GB" dirty="0"/>
              <a:t> v </a:t>
            </a:r>
            <a:r>
              <a:rPr lang="en-GB" dirty="0" err="1"/>
              <a:t>strojih</a:t>
            </a:r>
            <a:r>
              <a:rPr lang="en-GB" dirty="0"/>
              <a:t> in </a:t>
            </a:r>
            <a:r>
              <a:rPr lang="en-GB" dirty="0" err="1"/>
              <a:t>napravah</a:t>
            </a:r>
            <a:endParaRPr lang="en-GB" dirty="0"/>
          </a:p>
          <a:p>
            <a:r>
              <a:rPr lang="sl-SI" dirty="0"/>
              <a:t>Delo na projektu v podjetju </a:t>
            </a:r>
            <a:r>
              <a:rPr lang="sl-SI" dirty="0" err="1"/>
              <a:t>Hidria</a:t>
            </a:r>
            <a:r>
              <a:rPr lang="sl-SI" dirty="0"/>
              <a:t> </a:t>
            </a:r>
            <a:r>
              <a:rPr lang="sl-SI" dirty="0" err="1"/>
              <a:t>Advancetec</a:t>
            </a:r>
            <a:endParaRPr lang="sl-SI" dirty="0"/>
          </a:p>
          <a:p>
            <a:r>
              <a:rPr lang="sl-SI" dirty="0"/>
              <a:t>Spremljanje obrabe kovalnih trnov</a:t>
            </a:r>
          </a:p>
          <a:p>
            <a:r>
              <a:rPr lang="sl-SI" dirty="0"/>
              <a:t>Trenutna rešitev: slušno spremljanje delovanja stroja / vidna neustreznost polizdelka</a:t>
            </a:r>
            <a:r>
              <a:rPr lang="en-GB" dirty="0"/>
              <a:t> s strain </a:t>
            </a:r>
            <a:r>
              <a:rPr lang="en-GB" dirty="0" err="1"/>
              <a:t>operaterja</a:t>
            </a:r>
            <a:endParaRPr lang="sl-SI" dirty="0"/>
          </a:p>
          <a:p>
            <a:endParaRPr lang="sl-SI" dirty="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DF0ECA50-07CE-684D-4EDA-23CEA064A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07" y="3689226"/>
            <a:ext cx="40005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5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>
            <a:extLst>
              <a:ext uri="{FF2B5EF4-FFF2-40B4-BE49-F238E27FC236}">
                <a16:creationId xmlns:a16="http://schemas.microsoft.com/office/drawing/2014/main" id="{2E0AAD74-59E5-6023-3BCB-F448FCE0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567" y="1272331"/>
            <a:ext cx="3612184" cy="715861"/>
          </a:xfrm>
        </p:spPr>
        <p:txBody>
          <a:bodyPr>
            <a:normAutofit/>
          </a:bodyPr>
          <a:lstStyle/>
          <a:p>
            <a:r>
              <a:rPr lang="en-GB" sz="2800" dirty="0" err="1"/>
              <a:t>Področje</a:t>
            </a:r>
            <a:r>
              <a:rPr lang="en-GB" sz="2800" dirty="0"/>
              <a:t> </a:t>
            </a:r>
            <a:r>
              <a:rPr lang="en-GB" sz="2800" dirty="0" err="1"/>
              <a:t>seminarja</a:t>
            </a:r>
            <a:r>
              <a:rPr lang="en-GB" sz="2800" dirty="0"/>
              <a:t>:</a:t>
            </a:r>
            <a:endParaRPr lang="sl-SI" sz="2800" dirty="0"/>
          </a:p>
        </p:txBody>
      </p:sp>
      <p:sp>
        <p:nvSpPr>
          <p:cNvPr id="5" name="Označba mesta vsebine 2">
            <a:extLst>
              <a:ext uri="{FF2B5EF4-FFF2-40B4-BE49-F238E27FC236}">
                <a16:creationId xmlns:a16="http://schemas.microsoft.com/office/drawing/2014/main" id="{B4C47C8C-28A2-5BAB-46D6-A102E582B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567" y="1988192"/>
            <a:ext cx="8596668" cy="3880773"/>
          </a:xfrm>
        </p:spPr>
        <p:txBody>
          <a:bodyPr/>
          <a:lstStyle/>
          <a:p>
            <a:r>
              <a:rPr lang="en-GB" dirty="0" err="1"/>
              <a:t>Načini</a:t>
            </a:r>
            <a:r>
              <a:rPr lang="en-GB" dirty="0"/>
              <a:t> </a:t>
            </a:r>
            <a:r>
              <a:rPr lang="en-GB" dirty="0" err="1"/>
              <a:t>zaznavanja</a:t>
            </a:r>
            <a:r>
              <a:rPr lang="en-GB" dirty="0"/>
              <a:t> </a:t>
            </a:r>
            <a:r>
              <a:rPr lang="en-GB" dirty="0" err="1"/>
              <a:t>zvoka</a:t>
            </a:r>
            <a:r>
              <a:rPr lang="en-GB" dirty="0"/>
              <a:t> v </a:t>
            </a:r>
            <a:r>
              <a:rPr lang="en-GB" dirty="0" err="1"/>
              <a:t>izjemno</a:t>
            </a:r>
            <a:r>
              <a:rPr lang="en-GB" dirty="0"/>
              <a:t> </a:t>
            </a:r>
            <a:r>
              <a:rPr lang="en-GB" dirty="0" err="1"/>
              <a:t>hrupnem</a:t>
            </a:r>
            <a:r>
              <a:rPr lang="en-GB" dirty="0"/>
              <a:t> </a:t>
            </a:r>
            <a:r>
              <a:rPr lang="en-GB" dirty="0" err="1"/>
              <a:t>proizvodnem</a:t>
            </a:r>
            <a:r>
              <a:rPr lang="en-GB" dirty="0"/>
              <a:t> </a:t>
            </a:r>
            <a:r>
              <a:rPr lang="en-GB" dirty="0" err="1"/>
              <a:t>okolju</a:t>
            </a:r>
            <a:endParaRPr lang="en-GB" dirty="0"/>
          </a:p>
          <a:p>
            <a:r>
              <a:rPr lang="pl-PL" dirty="0"/>
              <a:t>Analiza značilnosti zvoka za odkrivanje obrabe</a:t>
            </a:r>
            <a:endParaRPr lang="en-GB" dirty="0"/>
          </a:p>
          <a:p>
            <a:r>
              <a:rPr lang="it-IT" dirty="0"/>
              <a:t>Algoritmi za </a:t>
            </a:r>
            <a:r>
              <a:rPr lang="it-IT" dirty="0" err="1"/>
              <a:t>obdelavo</a:t>
            </a:r>
            <a:r>
              <a:rPr lang="it-IT" dirty="0"/>
              <a:t> in </a:t>
            </a:r>
            <a:r>
              <a:rPr lang="it-IT" dirty="0" err="1"/>
              <a:t>prepoznavo</a:t>
            </a:r>
            <a:r>
              <a:rPr lang="it-IT" dirty="0"/>
              <a:t> </a:t>
            </a:r>
            <a:r>
              <a:rPr lang="it-IT" dirty="0" err="1"/>
              <a:t>zvoka</a:t>
            </a:r>
            <a:endParaRPr lang="en-GB" dirty="0"/>
          </a:p>
          <a:p>
            <a:r>
              <a:rPr lang="pl-PL" dirty="0"/>
              <a:t>Uporaba </a:t>
            </a:r>
            <a:r>
              <a:rPr lang="en-GB" dirty="0" err="1"/>
              <a:t>nevronskih</a:t>
            </a:r>
            <a:r>
              <a:rPr lang="en-GB" dirty="0"/>
              <a:t> </a:t>
            </a:r>
            <a:r>
              <a:rPr lang="en-GB" dirty="0" err="1"/>
              <a:t>mrež</a:t>
            </a:r>
            <a:r>
              <a:rPr lang="en-GB" dirty="0"/>
              <a:t> </a:t>
            </a:r>
            <a:r>
              <a:rPr lang="pl-PL" dirty="0"/>
              <a:t>za </a:t>
            </a:r>
            <a:r>
              <a:rPr lang="en-GB" dirty="0" err="1"/>
              <a:t>zaznavo</a:t>
            </a:r>
            <a:r>
              <a:rPr lang="pl-PL" dirty="0"/>
              <a:t> stanja strojev</a:t>
            </a:r>
            <a:endParaRPr lang="en-GB" dirty="0"/>
          </a:p>
          <a:p>
            <a:r>
              <a:rPr lang="sl-SI" dirty="0"/>
              <a:t>Napovedovanje življenjske dobe komponent na podlagi zvočnih vzorcev</a:t>
            </a:r>
            <a:endParaRPr lang="en-GB" dirty="0"/>
          </a:p>
          <a:p>
            <a:r>
              <a:rPr lang="en-GB" dirty="0" err="1"/>
              <a:t>Pridobivanje</a:t>
            </a:r>
            <a:r>
              <a:rPr lang="en-GB" dirty="0"/>
              <a:t> </a:t>
            </a:r>
            <a:r>
              <a:rPr lang="en-GB" dirty="0" err="1"/>
              <a:t>statistike</a:t>
            </a:r>
            <a:r>
              <a:rPr lang="en-GB" dirty="0"/>
              <a:t> o </a:t>
            </a:r>
            <a:r>
              <a:rPr lang="en-GB" dirty="0" err="1"/>
              <a:t>orodjih</a:t>
            </a:r>
            <a:r>
              <a:rPr lang="en-GB" dirty="0"/>
              <a:t> in </a:t>
            </a:r>
            <a:r>
              <a:rPr lang="en-GB" dirty="0" err="1"/>
              <a:t>izboljšanje</a:t>
            </a:r>
            <a:r>
              <a:rPr lang="en-GB" dirty="0"/>
              <a:t> </a:t>
            </a:r>
            <a:r>
              <a:rPr lang="en-GB" dirty="0" err="1"/>
              <a:t>delavnega</a:t>
            </a:r>
            <a:r>
              <a:rPr lang="en-GB" dirty="0"/>
              <a:t> </a:t>
            </a:r>
            <a:r>
              <a:rPr lang="en-GB" dirty="0" err="1"/>
              <a:t>procesa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njeni</a:t>
            </a:r>
            <a:r>
              <a:rPr lang="en-GB" dirty="0"/>
              <a:t> </a:t>
            </a:r>
            <a:r>
              <a:rPr lang="en-GB" dirty="0" err="1"/>
              <a:t>osnovi</a:t>
            </a:r>
            <a:endParaRPr lang="en-GB" dirty="0"/>
          </a:p>
          <a:p>
            <a:r>
              <a:rPr lang="en-GB" dirty="0"/>
              <a:t>…</a:t>
            </a:r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71147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slov 1">
            <a:extLst>
              <a:ext uri="{FF2B5EF4-FFF2-40B4-BE49-F238E27FC236}">
                <a16:creationId xmlns:a16="http://schemas.microsoft.com/office/drawing/2014/main" id="{34C13CCE-D76D-694C-D3BD-D702AE81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567" y="1272331"/>
            <a:ext cx="3612184" cy="715861"/>
          </a:xfrm>
        </p:spPr>
        <p:txBody>
          <a:bodyPr>
            <a:normAutofit/>
          </a:bodyPr>
          <a:lstStyle/>
          <a:p>
            <a:r>
              <a:rPr lang="en-GB" sz="2800" dirty="0"/>
              <a:t>Viri:</a:t>
            </a:r>
            <a:endParaRPr lang="sl-SI" sz="2800" dirty="0"/>
          </a:p>
        </p:txBody>
      </p:sp>
      <p:sp>
        <p:nvSpPr>
          <p:cNvPr id="7" name="Označba mesta vsebine 2">
            <a:extLst>
              <a:ext uri="{FF2B5EF4-FFF2-40B4-BE49-F238E27FC236}">
                <a16:creationId xmlns:a16="http://schemas.microsoft.com/office/drawing/2014/main" id="{512C9518-EDC5-9A67-C4DE-123FC4562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567" y="1988192"/>
            <a:ext cx="8596668" cy="3880773"/>
          </a:xfrm>
        </p:spPr>
        <p:txBody>
          <a:bodyPr>
            <a:normAutofit/>
          </a:bodyPr>
          <a:lstStyle/>
          <a:p>
            <a:r>
              <a:rPr lang="en-GB" dirty="0"/>
              <a:t>Chat GPT za </a:t>
            </a:r>
            <a:r>
              <a:rPr lang="en-GB" dirty="0" err="1"/>
              <a:t>razlago</a:t>
            </a:r>
            <a:r>
              <a:rPr lang="en-GB" dirty="0"/>
              <a:t> </a:t>
            </a:r>
            <a:r>
              <a:rPr lang="en-GB" dirty="0" err="1"/>
              <a:t>pojmov</a:t>
            </a:r>
            <a:r>
              <a:rPr lang="en-GB" dirty="0"/>
              <a:t> in </a:t>
            </a:r>
            <a:r>
              <a:rPr lang="en-GB" dirty="0" err="1"/>
              <a:t>postopkov</a:t>
            </a:r>
            <a:endParaRPr lang="en-GB" dirty="0"/>
          </a:p>
          <a:p>
            <a:r>
              <a:rPr lang="en-GB" dirty="0"/>
              <a:t>Machine Hearing for Industrial Acoustic Monitoring using </a:t>
            </a:r>
            <a:r>
              <a:rPr lang="en-GB" dirty="0" err="1"/>
              <a:t>Cochleagram</a:t>
            </a:r>
            <a:r>
              <a:rPr lang="en-GB" dirty="0"/>
              <a:t> and Spiking Neural Network [https://ieeexplore.ieee.org/document/9863412]</a:t>
            </a:r>
          </a:p>
          <a:p>
            <a:r>
              <a:rPr lang="en-GB" dirty="0"/>
              <a:t>Data-Driven Methods for Predictive Maintenance of Industrial Equipment [https://ieeexplore.ieee.org/abstract/document/8707108]</a:t>
            </a:r>
          </a:p>
          <a:p>
            <a:r>
              <a:rPr lang="en-GB" dirty="0"/>
              <a:t>Machine Hearing for Industrial Fault Diagnosis [https://ieeexplore.ieee.org/document/9216787]</a:t>
            </a:r>
          </a:p>
          <a:p>
            <a:r>
              <a:rPr lang="en-GB" dirty="0" err="1"/>
              <a:t>DeepESN</a:t>
            </a:r>
            <a:r>
              <a:rPr lang="en-GB" dirty="0"/>
              <a:t> Neural Networks for Industrial Predictive Maintenance through Anomaly Detection from Production Energy Data [https://www.mdpi.com/2076-3417/14/19/8686]</a:t>
            </a:r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568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slov 1">
            <a:extLst>
              <a:ext uri="{FF2B5EF4-FFF2-40B4-BE49-F238E27FC236}">
                <a16:creationId xmlns:a16="http://schemas.microsoft.com/office/drawing/2014/main" id="{0DDBBE2E-EF3F-7CE4-B697-15909FE4E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567" y="1272331"/>
            <a:ext cx="3612184" cy="715861"/>
          </a:xfrm>
        </p:spPr>
        <p:txBody>
          <a:bodyPr>
            <a:normAutofit/>
          </a:bodyPr>
          <a:lstStyle/>
          <a:p>
            <a:r>
              <a:rPr lang="en-GB" sz="2800" dirty="0"/>
              <a:t>Viri:</a:t>
            </a:r>
            <a:endParaRPr lang="sl-SI" sz="2800" dirty="0"/>
          </a:p>
        </p:txBody>
      </p:sp>
      <p:sp>
        <p:nvSpPr>
          <p:cNvPr id="7" name="Označba mesta vsebine 2">
            <a:extLst>
              <a:ext uri="{FF2B5EF4-FFF2-40B4-BE49-F238E27FC236}">
                <a16:creationId xmlns:a16="http://schemas.microsoft.com/office/drawing/2014/main" id="{6E98E4CD-0E3A-EB02-81C5-DE9EF582D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567" y="1988192"/>
            <a:ext cx="8596668" cy="3880773"/>
          </a:xfrm>
        </p:spPr>
        <p:txBody>
          <a:bodyPr>
            <a:normAutofit/>
          </a:bodyPr>
          <a:lstStyle/>
          <a:p>
            <a:r>
              <a:rPr lang="en-GB" dirty="0"/>
              <a:t>Predictive Maintenance of Machinery with Rotating Parts Using Convolutional Neural Networks [https://www.mdpi.com/2079-9292/13/2/460]</a:t>
            </a:r>
          </a:p>
          <a:p>
            <a:r>
              <a:rPr lang="en-GB" dirty="0"/>
              <a:t>Machine Learning Models for Predictive Maintenance in Industrial Engineering [https://www.researchgate.net/publication/382768147_Machine_Learning_Models_for_Predictive_Maintenance_in_Industrial_Engineering]</a:t>
            </a:r>
          </a:p>
          <a:p>
            <a:r>
              <a:rPr lang="en-GB" dirty="0" err="1"/>
              <a:t>Podatki</a:t>
            </a:r>
            <a:r>
              <a:rPr lang="en-GB" dirty="0"/>
              <a:t> in </a:t>
            </a:r>
            <a:r>
              <a:rPr lang="en-GB" dirty="0" err="1"/>
              <a:t>dokumentacija</a:t>
            </a:r>
            <a:r>
              <a:rPr lang="en-GB" dirty="0"/>
              <a:t> </a:t>
            </a:r>
            <a:r>
              <a:rPr lang="en-GB" dirty="0" err="1"/>
              <a:t>podjetja</a:t>
            </a:r>
            <a:r>
              <a:rPr lang="en-GB" dirty="0"/>
              <a:t> (</a:t>
            </a:r>
            <a:r>
              <a:rPr lang="en-GB" dirty="0" err="1"/>
              <a:t>baza</a:t>
            </a:r>
            <a:r>
              <a:rPr lang="en-GB" dirty="0"/>
              <a:t> </a:t>
            </a:r>
            <a:r>
              <a:rPr lang="en-GB" dirty="0" err="1"/>
              <a:t>podatkov</a:t>
            </a:r>
            <a:r>
              <a:rPr lang="en-GB" dirty="0"/>
              <a:t> </a:t>
            </a:r>
            <a:r>
              <a:rPr lang="en-GB" dirty="0" err="1"/>
              <a:t>pridobljena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proizvodni</a:t>
            </a:r>
            <a:r>
              <a:rPr lang="en-GB" dirty="0"/>
              <a:t> </a:t>
            </a:r>
            <a:r>
              <a:rPr lang="en-GB" dirty="0" err="1"/>
              <a:t>liniji</a:t>
            </a:r>
            <a:r>
              <a:rPr lang="en-GB" dirty="0"/>
              <a:t>)</a:t>
            </a:r>
          </a:p>
          <a:p>
            <a:r>
              <a:rPr lang="en-GB" dirty="0"/>
              <a:t>…</a:t>
            </a:r>
          </a:p>
          <a:p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28908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0D78F05-1570-EC50-145A-7A661030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/>
          <a:lstStyle/>
          <a:p>
            <a:pPr algn="ctr"/>
            <a:r>
              <a:rPr lang="sl-SI" dirty="0"/>
              <a:t>Vprašanja</a:t>
            </a:r>
            <a:r>
              <a:rPr lang="en-GB" dirty="0"/>
              <a:t>?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843707782"/>
      </p:ext>
    </p:extLst>
  </p:cSld>
  <p:clrMapOvr>
    <a:masterClrMapping/>
  </p:clrMapOvr>
</p:sld>
</file>

<file path=ppt/theme/theme1.xml><?xml version="1.0" encoding="utf-8"?>
<a:theme xmlns:a="http://schemas.openxmlformats.org/drawingml/2006/main" name="Gladko">
  <a:themeElements>
    <a:clrScheme name="Gladk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Gladk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adk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2340</TotalTime>
  <Words>294</Words>
  <Application>Microsoft Office PowerPoint</Application>
  <PresentationFormat>Širokozaslonsko</PresentationFormat>
  <Paragraphs>28</Paragraphs>
  <Slides>6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Gladko</vt:lpstr>
      <vt:lpstr>Inteligentni avdio in govorni sistemi</vt:lpstr>
      <vt:lpstr>Ideja za seminar:</vt:lpstr>
      <vt:lpstr>Področje seminarja:</vt:lpstr>
      <vt:lpstr>Viri:</vt:lpstr>
      <vt:lpstr>Viri:</vt:lpstr>
      <vt:lpstr>Vprašanja?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Razpoznavanje vzorcev</dc:title>
  <dc:creator>tilen tinta</dc:creator>
  <cp:lastModifiedBy>tilen tinta</cp:lastModifiedBy>
  <cp:revision>53</cp:revision>
  <dcterms:created xsi:type="dcterms:W3CDTF">2024-01-13T09:38:25Z</dcterms:created>
  <dcterms:modified xsi:type="dcterms:W3CDTF">2024-10-31T14:38:08Z</dcterms:modified>
</cp:coreProperties>
</file>