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73" r:id="rId3"/>
    <p:sldId id="272" r:id="rId4"/>
    <p:sldId id="271" r:id="rId5"/>
    <p:sldId id="257" r:id="rId6"/>
    <p:sldId id="270" r:id="rId7"/>
    <p:sldId id="268" r:id="rId8"/>
    <p:sldId id="269" r:id="rId9"/>
    <p:sldId id="266" r:id="rId10"/>
    <p:sldId id="267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etel slog 1 – poudarek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etel slog 2 – poudarek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ematski slog 1 – poudarek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tski slog 2 – poudarek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Srednji slog 4 – poudarek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5815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10654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0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9191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26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11621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7295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8706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258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25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24756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0662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9252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9834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44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dirty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4669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FE14-C168-4B4F-825C-9690EC731C7C}" type="datetimeFigureOut">
              <a:rPr lang="sl-SI" smtClean="0"/>
              <a:t>7. 12. 2024</a:t>
            </a:fld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D43C69-559E-4E0F-9EF3-24BDBA8CE9ED}" type="slidenum">
              <a:rPr lang="sl-SI" smtClean="0"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630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4D51F06-3755-4F2B-090A-2D6A2DE0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841037"/>
            <a:ext cx="7766936" cy="1787110"/>
          </a:xfrm>
        </p:spPr>
        <p:txBody>
          <a:bodyPr/>
          <a:lstStyle/>
          <a:p>
            <a:pPr algn="ctr"/>
            <a:r>
              <a:rPr lang="it-IT" dirty="0" err="1"/>
              <a:t>Inteligentni</a:t>
            </a:r>
            <a:r>
              <a:rPr lang="it-IT" dirty="0"/>
              <a:t> </a:t>
            </a:r>
            <a:r>
              <a:rPr lang="it-IT" dirty="0" err="1"/>
              <a:t>avdio</a:t>
            </a:r>
            <a:r>
              <a:rPr lang="it-IT" dirty="0"/>
              <a:t> in </a:t>
            </a:r>
            <a:r>
              <a:rPr lang="it-IT" dirty="0" err="1"/>
              <a:t>govorni</a:t>
            </a:r>
            <a:r>
              <a:rPr lang="it-IT" dirty="0"/>
              <a:t> sistemi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44E2159-24FE-F20E-DC17-8DA43A330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3693111"/>
            <a:ext cx="7766936" cy="1012054"/>
          </a:xfrm>
        </p:spPr>
        <p:txBody>
          <a:bodyPr>
            <a:normAutofit/>
          </a:bodyPr>
          <a:lstStyle/>
          <a:p>
            <a:pPr algn="ctr"/>
            <a:r>
              <a:rPr lang="en-GB" sz="2400" dirty="0" err="1"/>
              <a:t>Spremljanje</a:t>
            </a:r>
            <a:r>
              <a:rPr lang="en-GB" sz="2400" dirty="0"/>
              <a:t> </a:t>
            </a:r>
            <a:r>
              <a:rPr lang="en-GB" sz="2400" dirty="0" err="1"/>
              <a:t>obrabe</a:t>
            </a:r>
            <a:r>
              <a:rPr lang="en-GB" sz="2400" dirty="0"/>
              <a:t> </a:t>
            </a:r>
            <a:r>
              <a:rPr lang="en-GB" sz="2400" dirty="0" err="1"/>
              <a:t>strojnih</a:t>
            </a:r>
            <a:r>
              <a:rPr lang="en-GB" sz="2400" dirty="0"/>
              <a:t> </a:t>
            </a:r>
            <a:r>
              <a:rPr lang="en-GB" sz="2400" dirty="0" err="1"/>
              <a:t>delov</a:t>
            </a:r>
            <a:r>
              <a:rPr lang="en-GB" sz="2400" dirty="0"/>
              <a:t> s </a:t>
            </a:r>
            <a:r>
              <a:rPr lang="en-GB" sz="2400" dirty="0" err="1"/>
              <a:t>strojnim</a:t>
            </a:r>
            <a:r>
              <a:rPr lang="en-GB" sz="2400" dirty="0"/>
              <a:t> </a:t>
            </a:r>
            <a:r>
              <a:rPr lang="en-GB" sz="2400" dirty="0" err="1"/>
              <a:t>sluhom</a:t>
            </a:r>
            <a:endParaRPr lang="en-GB" sz="2400" dirty="0"/>
          </a:p>
          <a:p>
            <a:pPr algn="ctr"/>
            <a:r>
              <a:rPr lang="en-GB" sz="2400" dirty="0"/>
              <a:t>- </a:t>
            </a:r>
            <a:r>
              <a:rPr lang="en-GB" sz="2400" dirty="0" err="1"/>
              <a:t>Študijski</a:t>
            </a:r>
            <a:r>
              <a:rPr lang="en-GB" sz="2400" dirty="0"/>
              <a:t> </a:t>
            </a:r>
            <a:r>
              <a:rPr lang="en-GB" sz="2400" dirty="0" err="1"/>
              <a:t>projekt</a:t>
            </a:r>
            <a:endParaRPr lang="sl-SI" sz="2400" dirty="0"/>
          </a:p>
        </p:txBody>
      </p:sp>
      <p:sp>
        <p:nvSpPr>
          <p:cNvPr id="6" name="Podnaslov 2">
            <a:extLst>
              <a:ext uri="{FF2B5EF4-FFF2-40B4-BE49-F238E27FC236}">
                <a16:creationId xmlns:a16="http://schemas.microsoft.com/office/drawing/2014/main" id="{42968DC6-61DD-5796-09E4-CFB0FDC0959A}"/>
              </a:ext>
            </a:extLst>
          </p:cNvPr>
          <p:cNvSpPr txBox="1">
            <a:spLocks/>
          </p:cNvSpPr>
          <p:nvPr/>
        </p:nvSpPr>
        <p:spPr>
          <a:xfrm>
            <a:off x="4480342" y="6087263"/>
            <a:ext cx="3231316" cy="40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l-SI" sz="2000" dirty="0"/>
              <a:t>Tilen Tinta, </a:t>
            </a:r>
            <a:r>
              <a:rPr lang="en-GB" sz="2000" dirty="0" err="1"/>
              <a:t>december</a:t>
            </a:r>
            <a:r>
              <a:rPr lang="sl-SI" sz="2000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427256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slov 1">
            <a:extLst>
              <a:ext uri="{FF2B5EF4-FFF2-40B4-BE49-F238E27FC236}">
                <a16:creationId xmlns:a16="http://schemas.microsoft.com/office/drawing/2014/main" id="{34C13CCE-D76D-694C-D3BD-D702AE81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063" y="369807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/>
              <a:t>Viri:</a:t>
            </a:r>
            <a:endParaRPr lang="sl-SI" sz="2800" dirty="0"/>
          </a:p>
        </p:txBody>
      </p:sp>
      <p:sp>
        <p:nvSpPr>
          <p:cNvPr id="7" name="Označba mesta vsebine 2">
            <a:extLst>
              <a:ext uri="{FF2B5EF4-FFF2-40B4-BE49-F238E27FC236}">
                <a16:creationId xmlns:a16="http://schemas.microsoft.com/office/drawing/2014/main" id="{512C9518-EDC5-9A67-C4DE-123FC456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085668"/>
            <a:ext cx="8596668" cy="540252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•	ChatGPT za </a:t>
            </a:r>
            <a:r>
              <a:rPr lang="en-GB" dirty="0" err="1"/>
              <a:t>razlago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in </a:t>
            </a:r>
            <a:r>
              <a:rPr lang="en-GB" dirty="0" err="1"/>
              <a:t>pojmov</a:t>
            </a:r>
            <a:endParaRPr lang="en-GB" dirty="0"/>
          </a:p>
          <a:p>
            <a:r>
              <a:rPr lang="en-GB" dirty="0"/>
              <a:t>•	</a:t>
            </a:r>
            <a:r>
              <a:rPr lang="en-GB" dirty="0" err="1"/>
              <a:t>Drsnice</a:t>
            </a:r>
            <a:r>
              <a:rPr lang="en-GB" dirty="0"/>
              <a:t> s </a:t>
            </a:r>
            <a:r>
              <a:rPr lang="en-GB" dirty="0" err="1"/>
              <a:t>predavanj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predmetu: </a:t>
            </a:r>
            <a:r>
              <a:rPr lang="en-GB" dirty="0" err="1"/>
              <a:t>Inteligentni</a:t>
            </a:r>
            <a:r>
              <a:rPr lang="en-GB" dirty="0"/>
              <a:t> </a:t>
            </a:r>
            <a:r>
              <a:rPr lang="en-GB" dirty="0" err="1"/>
              <a:t>avdio</a:t>
            </a:r>
            <a:r>
              <a:rPr lang="en-GB" dirty="0"/>
              <a:t> in </a:t>
            </a:r>
            <a:r>
              <a:rPr lang="en-GB" dirty="0" err="1"/>
              <a:t>govorni</a:t>
            </a:r>
            <a:r>
              <a:rPr lang="en-GB" dirty="0"/>
              <a:t> </a:t>
            </a:r>
            <a:r>
              <a:rPr lang="en-GB" dirty="0" err="1"/>
              <a:t>sistemi</a:t>
            </a:r>
            <a:r>
              <a:rPr lang="en-GB" dirty="0"/>
              <a:t>, prof. </a:t>
            </a:r>
            <a:r>
              <a:rPr lang="en-GB" dirty="0" err="1"/>
              <a:t>dr.</a:t>
            </a:r>
            <a:r>
              <a:rPr lang="en-GB" dirty="0"/>
              <a:t> Simon </a:t>
            </a:r>
            <a:r>
              <a:rPr lang="en-GB" dirty="0" err="1"/>
              <a:t>Dobrišek</a:t>
            </a:r>
            <a:r>
              <a:rPr lang="en-GB" dirty="0"/>
              <a:t>   </a:t>
            </a:r>
          </a:p>
          <a:p>
            <a:r>
              <a:rPr lang="en-GB" dirty="0"/>
              <a:t>•	Author1 and B. Author2. “Review of tool condition monitoring in machining and ...” In: Springer (2020). url: https://link.springer.com/ article/10.1007/s00170-020-05449-w.</a:t>
            </a:r>
          </a:p>
          <a:p>
            <a:r>
              <a:rPr lang="en-GB" dirty="0"/>
              <a:t>•	K. Author11 and L. Author12. “Recurrent Neural Networks with Long Term Temporal Dependencies in Machine Tool Wear Diagnosis and Prognosis”. In: </a:t>
            </a:r>
            <a:r>
              <a:rPr lang="en-GB" dirty="0" err="1"/>
              <a:t>arXiv</a:t>
            </a:r>
            <a:r>
              <a:rPr lang="en-GB" dirty="0"/>
              <a:t> (2019). url: https://arxiv.org/abs/1907.11848.</a:t>
            </a:r>
          </a:p>
          <a:p>
            <a:r>
              <a:rPr lang="en-GB" dirty="0"/>
              <a:t>•	M. Author13 and N. Author14. “Design &amp; Implementation of Automatic Machine Condition Monitoring and Maintenance System in Limited Resource Situations”. In: </a:t>
            </a:r>
            <a:r>
              <a:rPr lang="en-GB" dirty="0" err="1"/>
              <a:t>arXiv</a:t>
            </a:r>
            <a:r>
              <a:rPr lang="en-GB" dirty="0"/>
              <a:t> (2024). url: https : / / </a:t>
            </a:r>
            <a:r>
              <a:rPr lang="en-GB" dirty="0" err="1"/>
              <a:t>arxiv</a:t>
            </a:r>
            <a:r>
              <a:rPr lang="en-GB" dirty="0"/>
              <a:t> . org / abs / 2401.15088.</a:t>
            </a:r>
          </a:p>
          <a:p>
            <a:r>
              <a:rPr lang="en-GB" dirty="0"/>
              <a:t>•	O. Author15 and P. Author16. “Tool flank wear prediction using </a:t>
            </a:r>
            <a:r>
              <a:rPr lang="en-GB" dirty="0" err="1"/>
              <a:t>highfrequency</a:t>
            </a:r>
            <a:r>
              <a:rPr lang="en-GB" dirty="0"/>
              <a:t> machine data from industrial edge device”. In: </a:t>
            </a:r>
            <a:r>
              <a:rPr lang="en-GB" dirty="0" err="1"/>
              <a:t>arXiv</a:t>
            </a:r>
            <a:r>
              <a:rPr lang="en-GB" dirty="0"/>
              <a:t> (2023). url: https://arxiv.org/abs/2212.13905.</a:t>
            </a:r>
          </a:p>
          <a:p>
            <a:r>
              <a:rPr lang="en-GB" dirty="0"/>
              <a:t>•	C. Author3 and D. Author4. “Tool wear monitoring based on the combination of machine vision and ...” In: Springer (2023). url: https://link.springer.com/article/10.1007/s00170-023-11017-9.</a:t>
            </a:r>
          </a:p>
          <a:p>
            <a:r>
              <a:rPr lang="en-GB" dirty="0"/>
              <a:t>•	G. Author7 and H. Author8. “Tool Wear Monitoring with Artificial Intelligence Methods: A Review”. In: MDPI (2023). url: https://www.mdpi. com/2504-4494/7/4/129.</a:t>
            </a:r>
          </a:p>
          <a:p>
            <a:r>
              <a:rPr lang="en-GB" dirty="0"/>
              <a:t>•	Author9 and J. Author10. “Tool Wear Prediction in CNC Turning Operations using Ultrasonic Microphone Arrays and CNNs”. In: </a:t>
            </a:r>
            <a:r>
              <a:rPr lang="en-GB" dirty="0" err="1"/>
              <a:t>arXiv</a:t>
            </a:r>
            <a:r>
              <a:rPr lang="en-GB" dirty="0"/>
              <a:t> (2023). url: https://arxiv.org/abs/2406.08957.</a:t>
            </a:r>
          </a:p>
          <a:p>
            <a:r>
              <a:rPr lang="en-GB" dirty="0"/>
              <a:t>•	Perumal Logesh, </a:t>
            </a:r>
            <a:r>
              <a:rPr lang="en-GB" dirty="0" err="1"/>
              <a:t>Bhadrinathan</a:t>
            </a:r>
            <a:r>
              <a:rPr lang="en-GB" dirty="0"/>
              <a:t> B., and Andrews </a:t>
            </a:r>
            <a:r>
              <a:rPr lang="en-GB" dirty="0" err="1"/>
              <a:t>Samraj</a:t>
            </a:r>
            <a:r>
              <a:rPr lang="en-GB" dirty="0"/>
              <a:t>. “Tool Wear Condition Monitoring Using Emitted Sound Signals By Simple Machine Learning Technique”. In: DESIGN, CONSTRUCTION,</a:t>
            </a:r>
          </a:p>
          <a:p>
            <a:r>
              <a:rPr lang="en-GB" dirty="0"/>
              <a:t>•	 MAINTENANCE 2 (June 2022), pp. 168–172. </a:t>
            </a:r>
            <a:r>
              <a:rPr lang="en-GB" dirty="0" err="1"/>
              <a:t>doi</a:t>
            </a:r>
            <a:r>
              <a:rPr lang="en-GB" dirty="0"/>
              <a:t>: 10.37394/232022.2022.2.22.</a:t>
            </a:r>
          </a:p>
          <a:p>
            <a:r>
              <a:rPr lang="en-GB" dirty="0"/>
              <a:t>•	Verellen, Thomas &amp; </a:t>
            </a:r>
            <a:r>
              <a:rPr lang="en-GB" dirty="0" err="1"/>
              <a:t>Verbelen</a:t>
            </a:r>
            <a:r>
              <a:rPr lang="en-GB" dirty="0"/>
              <a:t>, Florian &amp; Stockman, K. &amp; Steckel, Jan. (2021). Beamforming Applied to Ultrasound Analysis in Detection of Bearing Defects. Sensors. 21. 10.3390/s21206803.</a:t>
            </a:r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68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D78F05-1570-EC50-145A-7A661030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pPr algn="ctr"/>
            <a:r>
              <a:rPr lang="sl-SI" dirty="0"/>
              <a:t>Vprašanja</a:t>
            </a:r>
            <a:r>
              <a:rPr lang="en-GB" dirty="0"/>
              <a:t>?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4370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7A985-120F-E506-396D-628780BCC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150553-8CDD-35BD-2722-C3529F98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323" y="1386072"/>
            <a:ext cx="7613059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Uvod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91908FC-BEB0-D439-E369-F90075AD4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323" y="2101933"/>
            <a:ext cx="8596668" cy="3705101"/>
          </a:xfrm>
        </p:spPr>
        <p:txBody>
          <a:bodyPr>
            <a:normAutofit/>
          </a:bodyPr>
          <a:lstStyle/>
          <a:p>
            <a:r>
              <a:rPr lang="en-GB" dirty="0" err="1"/>
              <a:t>Digitalizacija</a:t>
            </a:r>
            <a:r>
              <a:rPr lang="en-GB" dirty="0"/>
              <a:t> in </a:t>
            </a:r>
            <a:r>
              <a:rPr lang="en-GB" dirty="0" err="1"/>
              <a:t>avtomatizacija</a:t>
            </a:r>
            <a:r>
              <a:rPr lang="en-GB" dirty="0"/>
              <a:t> </a:t>
            </a:r>
            <a:r>
              <a:rPr lang="en-GB" dirty="0" err="1"/>
              <a:t>procesov</a:t>
            </a:r>
            <a:r>
              <a:rPr lang="en-GB" dirty="0"/>
              <a:t> je </a:t>
            </a:r>
            <a:r>
              <a:rPr lang="en-GB" dirty="0" err="1"/>
              <a:t>vedno</a:t>
            </a:r>
            <a:r>
              <a:rPr lang="en-GB" dirty="0"/>
              <a:t> </a:t>
            </a:r>
            <a:r>
              <a:rPr lang="en-GB" dirty="0" err="1"/>
              <a:t>bolj</a:t>
            </a:r>
            <a:r>
              <a:rPr lang="en-GB" dirty="0"/>
              <a:t> </a:t>
            </a:r>
            <a:r>
              <a:rPr lang="en-GB" dirty="0" err="1"/>
              <a:t>pogosta</a:t>
            </a:r>
            <a:endParaRPr lang="sl-SI" dirty="0"/>
          </a:p>
          <a:p>
            <a:r>
              <a:rPr lang="en-GB" dirty="0" err="1"/>
              <a:t>Področje</a:t>
            </a:r>
            <a:r>
              <a:rPr lang="en-GB" dirty="0"/>
              <a:t> je </a:t>
            </a:r>
            <a:r>
              <a:rPr lang="en-GB" dirty="0" err="1"/>
              <a:t>doživelo</a:t>
            </a:r>
            <a:r>
              <a:rPr lang="en-GB" dirty="0"/>
              <a:t> </a:t>
            </a:r>
            <a:r>
              <a:rPr lang="en-GB" dirty="0" err="1"/>
              <a:t>velik</a:t>
            </a:r>
            <a:r>
              <a:rPr lang="en-GB" dirty="0"/>
              <a:t> </a:t>
            </a:r>
            <a:r>
              <a:rPr lang="en-GB" dirty="0" err="1"/>
              <a:t>napredek</a:t>
            </a:r>
            <a:r>
              <a:rPr lang="en-GB" dirty="0"/>
              <a:t> z </a:t>
            </a:r>
            <a:r>
              <a:rPr lang="en-GB" dirty="0" err="1"/>
              <a:t>razvojem</a:t>
            </a:r>
            <a:r>
              <a:rPr lang="en-GB" dirty="0"/>
              <a:t> </a:t>
            </a:r>
            <a:r>
              <a:rPr lang="en-GB" dirty="0" err="1"/>
              <a:t>nevronskih</a:t>
            </a:r>
            <a:r>
              <a:rPr lang="en-GB" dirty="0"/>
              <a:t> </a:t>
            </a:r>
            <a:r>
              <a:rPr lang="en-GB" dirty="0" err="1"/>
              <a:t>mrež</a:t>
            </a:r>
            <a:endParaRPr lang="en-GB" dirty="0"/>
          </a:p>
          <a:p>
            <a:r>
              <a:rPr lang="en-GB" dirty="0"/>
              <a:t>P</a:t>
            </a:r>
            <a:r>
              <a:rPr lang="sl-SI" dirty="0" err="1"/>
              <a:t>omembna</a:t>
            </a:r>
            <a:r>
              <a:rPr lang="sl-SI" dirty="0"/>
              <a:t> za sodobno industrijo</a:t>
            </a:r>
            <a:r>
              <a:rPr lang="en-GB" dirty="0"/>
              <a:t>:</a:t>
            </a:r>
          </a:p>
          <a:p>
            <a:pPr lvl="1"/>
            <a:r>
              <a:rPr lang="sl-SI" dirty="0"/>
              <a:t>izboljšanje produktivnosti,</a:t>
            </a:r>
            <a:endParaRPr lang="en-GB" dirty="0"/>
          </a:p>
          <a:p>
            <a:pPr lvl="1"/>
            <a:r>
              <a:rPr lang="sl-SI" dirty="0"/>
              <a:t>podaljšanje življenjske dobe strojev oz. linij</a:t>
            </a:r>
            <a:r>
              <a:rPr lang="en-GB" dirty="0"/>
              <a:t>,</a:t>
            </a:r>
          </a:p>
          <a:p>
            <a:pPr lvl="1"/>
            <a:r>
              <a:rPr lang="sl-SI" dirty="0"/>
              <a:t>zmanjšanje nepotrebnih stroškov vzdrževanja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večja</a:t>
            </a:r>
            <a:r>
              <a:rPr lang="en-GB" dirty="0"/>
              <a:t> </a:t>
            </a:r>
            <a:r>
              <a:rPr lang="en-GB" dirty="0" err="1"/>
              <a:t>varnost</a:t>
            </a:r>
            <a:endParaRPr lang="en-GB" dirty="0"/>
          </a:p>
          <a:p>
            <a:r>
              <a:rPr lang="en-GB" dirty="0" err="1"/>
              <a:t>Omogoča</a:t>
            </a:r>
            <a:r>
              <a:rPr lang="en-GB" dirty="0"/>
              <a:t> </a:t>
            </a:r>
            <a:r>
              <a:rPr lang="en-GB" dirty="0" err="1"/>
              <a:t>spremljanje</a:t>
            </a:r>
            <a:r>
              <a:rPr lang="en-GB" dirty="0"/>
              <a:t> in </a:t>
            </a:r>
            <a:r>
              <a:rPr lang="en-GB" dirty="0" err="1"/>
              <a:t>zaznavo</a:t>
            </a:r>
            <a:r>
              <a:rPr lang="en-GB" dirty="0"/>
              <a:t> v </a:t>
            </a:r>
            <a:r>
              <a:rPr lang="en-GB" dirty="0" err="1"/>
              <a:t>realnem</a:t>
            </a:r>
            <a:r>
              <a:rPr lang="en-GB" dirty="0"/>
              <a:t> </a:t>
            </a:r>
            <a:r>
              <a:rPr lang="en-GB" dirty="0" err="1"/>
              <a:t>času</a:t>
            </a:r>
            <a:endParaRPr lang="en-GB" dirty="0"/>
          </a:p>
          <a:p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10820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F403-A9C1-B5AE-85BA-85A0FA0A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0DB6AF-36BE-A4F8-E60A-77358A67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196" y="1101064"/>
            <a:ext cx="7613059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Teoretično</a:t>
            </a:r>
            <a:r>
              <a:rPr lang="en-GB" sz="2800" dirty="0"/>
              <a:t> </a:t>
            </a:r>
            <a:r>
              <a:rPr lang="en-GB" sz="2800" dirty="0" err="1"/>
              <a:t>ozadje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22630BE-6DED-3789-4098-56AA95895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196" y="1816925"/>
            <a:ext cx="8596668" cy="454824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</a:t>
            </a:r>
            <a:r>
              <a:rPr lang="sl-SI" dirty="0" err="1"/>
              <a:t>emelji</a:t>
            </a:r>
            <a:r>
              <a:rPr lang="sl-SI" dirty="0"/>
              <a:t> na razumevanju osnovnih fizikalnih pojavov in konceptov</a:t>
            </a:r>
            <a:endParaRPr lang="en-GB" dirty="0"/>
          </a:p>
          <a:p>
            <a:pPr lvl="1"/>
            <a:r>
              <a:rPr lang="en-GB" dirty="0"/>
              <a:t>A</a:t>
            </a:r>
            <a:r>
              <a:rPr lang="sl-SI" dirty="0" err="1"/>
              <a:t>kustika</a:t>
            </a:r>
            <a:r>
              <a:rPr lang="en-GB" dirty="0"/>
              <a:t> (</a:t>
            </a:r>
            <a:r>
              <a:rPr lang="en-GB" dirty="0" err="1"/>
              <a:t>zvok</a:t>
            </a:r>
            <a:r>
              <a:rPr lang="en-GB" dirty="0"/>
              <a:t>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 o </a:t>
            </a:r>
            <a:r>
              <a:rPr lang="en-GB" dirty="0" err="1"/>
              <a:t>stanju</a:t>
            </a:r>
            <a:r>
              <a:rPr lang="en-GB" dirty="0"/>
              <a:t> </a:t>
            </a:r>
            <a:r>
              <a:rPr lang="en-GB" dirty="0" err="1"/>
              <a:t>strojnega</a:t>
            </a:r>
            <a:r>
              <a:rPr lang="en-GB" dirty="0"/>
              <a:t> dela),</a:t>
            </a:r>
          </a:p>
          <a:p>
            <a:pPr lvl="1"/>
            <a:r>
              <a:rPr lang="en-GB" dirty="0"/>
              <a:t>V</a:t>
            </a:r>
            <a:r>
              <a:rPr lang="sl-SI" dirty="0" err="1"/>
              <a:t>ibracije</a:t>
            </a:r>
            <a:r>
              <a:rPr lang="en-GB" dirty="0"/>
              <a:t> (</a:t>
            </a:r>
            <a:r>
              <a:rPr lang="en-GB" dirty="0" err="1"/>
              <a:t>spreminjajo</a:t>
            </a:r>
            <a:r>
              <a:rPr lang="en-GB" dirty="0"/>
              <a:t> s </a:t>
            </a:r>
            <a:r>
              <a:rPr lang="en-GB" dirty="0" err="1"/>
              <a:t>stopnjo</a:t>
            </a:r>
            <a:r>
              <a:rPr lang="en-GB" dirty="0"/>
              <a:t> </a:t>
            </a:r>
            <a:r>
              <a:rPr lang="en-GB" dirty="0" err="1"/>
              <a:t>obrabe</a:t>
            </a:r>
            <a:r>
              <a:rPr lang="en-GB" dirty="0"/>
              <a:t>),</a:t>
            </a:r>
          </a:p>
          <a:p>
            <a:pPr lvl="1"/>
            <a:r>
              <a:rPr lang="en-GB" dirty="0" err="1"/>
              <a:t>Vrste</a:t>
            </a:r>
            <a:r>
              <a:rPr lang="en-GB" dirty="0"/>
              <a:t> </a:t>
            </a:r>
            <a:r>
              <a:rPr lang="en-GB" dirty="0" err="1"/>
              <a:t>obrabe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strojnih</a:t>
            </a:r>
            <a:r>
              <a:rPr lang="en-GB" dirty="0"/>
              <a:t> </a:t>
            </a:r>
            <a:r>
              <a:rPr lang="en-GB" dirty="0" err="1"/>
              <a:t>delih</a:t>
            </a:r>
            <a:r>
              <a:rPr lang="en-GB" dirty="0"/>
              <a:t> (</a:t>
            </a:r>
            <a:r>
              <a:rPr lang="en-GB" dirty="0" err="1"/>
              <a:t>trenje</a:t>
            </a:r>
            <a:r>
              <a:rPr lang="en-GB" dirty="0"/>
              <a:t>, </a:t>
            </a:r>
            <a:r>
              <a:rPr lang="en-GB" dirty="0" err="1"/>
              <a:t>korozija</a:t>
            </a:r>
            <a:r>
              <a:rPr lang="en-GB" dirty="0"/>
              <a:t>, </a:t>
            </a:r>
            <a:r>
              <a:rPr lang="en-GB" dirty="0" err="1"/>
              <a:t>utrujenost</a:t>
            </a:r>
            <a:r>
              <a:rPr lang="en-GB" dirty="0"/>
              <a:t> </a:t>
            </a:r>
            <a:r>
              <a:rPr lang="en-GB" dirty="0" err="1"/>
              <a:t>materiala</a:t>
            </a:r>
            <a:r>
              <a:rPr lang="en-GB" dirty="0"/>
              <a:t>…)</a:t>
            </a:r>
          </a:p>
          <a:p>
            <a:r>
              <a:rPr lang="en-GB" dirty="0" err="1"/>
              <a:t>Podatke</a:t>
            </a:r>
            <a:r>
              <a:rPr lang="en-GB" dirty="0"/>
              <a:t> lahko </a:t>
            </a:r>
            <a:r>
              <a:rPr lang="en-GB" dirty="0" err="1"/>
              <a:t>obdelamo</a:t>
            </a:r>
            <a:r>
              <a:rPr lang="en-GB" dirty="0"/>
              <a:t> v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domenah</a:t>
            </a:r>
            <a:endParaRPr lang="en-GB" dirty="0"/>
          </a:p>
          <a:p>
            <a:pPr lvl="1"/>
            <a:r>
              <a:rPr lang="en-GB" dirty="0" err="1"/>
              <a:t>Časovna</a:t>
            </a:r>
            <a:r>
              <a:rPr lang="en-GB" dirty="0"/>
              <a:t> </a:t>
            </a:r>
            <a:r>
              <a:rPr lang="en-GB" dirty="0" err="1"/>
              <a:t>domena</a:t>
            </a:r>
            <a:r>
              <a:rPr lang="en-GB" dirty="0"/>
              <a:t> (RMS, peak amplitude, Skewness in </a:t>
            </a:r>
            <a:r>
              <a:rPr lang="en-GB" dirty="0" err="1"/>
              <a:t>kurtoza</a:t>
            </a:r>
            <a:r>
              <a:rPr lang="en-GB" dirty="0"/>
              <a:t>, Zero-Crossing Rate – </a:t>
            </a:r>
            <a:r>
              <a:rPr lang="en-GB" dirty="0" err="1"/>
              <a:t>frekvenca</a:t>
            </a:r>
            <a:r>
              <a:rPr lang="en-GB" dirty="0"/>
              <a:t> </a:t>
            </a:r>
            <a:r>
              <a:rPr lang="en-GB" dirty="0" err="1"/>
              <a:t>vibracij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Frekvenčna</a:t>
            </a:r>
            <a:r>
              <a:rPr lang="en-GB" dirty="0"/>
              <a:t> </a:t>
            </a:r>
            <a:r>
              <a:rPr lang="en-GB" dirty="0" err="1"/>
              <a:t>domena</a:t>
            </a:r>
            <a:r>
              <a:rPr lang="en-GB" dirty="0"/>
              <a:t> (FFT, </a:t>
            </a:r>
            <a:r>
              <a:rPr lang="en-GB" dirty="0" err="1"/>
              <a:t>Spektralni</a:t>
            </a:r>
            <a:r>
              <a:rPr lang="en-GB" dirty="0"/>
              <a:t> centroid/</a:t>
            </a:r>
            <a:r>
              <a:rPr lang="en-GB" dirty="0" err="1"/>
              <a:t>težišče</a:t>
            </a:r>
            <a:r>
              <a:rPr lang="en-GB" dirty="0"/>
              <a:t> </a:t>
            </a:r>
            <a:r>
              <a:rPr lang="en-GB" dirty="0" err="1"/>
              <a:t>spektra</a:t>
            </a:r>
            <a:r>
              <a:rPr lang="en-GB" dirty="0"/>
              <a:t>, </a:t>
            </a:r>
            <a:r>
              <a:rPr lang="en-GB" dirty="0" err="1"/>
              <a:t>Harmonično</a:t>
            </a:r>
            <a:r>
              <a:rPr lang="en-GB" dirty="0"/>
              <a:t> </a:t>
            </a:r>
            <a:r>
              <a:rPr lang="en-GB" dirty="0" err="1"/>
              <a:t>razmerj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Časovno-frekvenčna</a:t>
            </a:r>
            <a:r>
              <a:rPr lang="en-GB" dirty="0"/>
              <a:t> </a:t>
            </a:r>
            <a:r>
              <a:rPr lang="en-GB" dirty="0" err="1"/>
              <a:t>domena</a:t>
            </a:r>
            <a:r>
              <a:rPr lang="en-GB" dirty="0"/>
              <a:t> (Short-Time Fourier Transform – STFT, Mel Frequency Cepstral Coefficients – MFCC, </a:t>
            </a:r>
            <a:r>
              <a:rPr lang="en-GB" dirty="0" err="1"/>
              <a:t>Transformacija</a:t>
            </a:r>
            <a:r>
              <a:rPr lang="en-GB" dirty="0"/>
              <a:t> </a:t>
            </a:r>
            <a:r>
              <a:rPr lang="en-GB" dirty="0" err="1"/>
              <a:t>valčkov</a:t>
            </a:r>
            <a:r>
              <a:rPr lang="en-GB" dirty="0"/>
              <a:t>)</a:t>
            </a:r>
          </a:p>
          <a:p>
            <a:r>
              <a:rPr lang="en-GB" dirty="0" err="1"/>
              <a:t>Signali</a:t>
            </a:r>
            <a:r>
              <a:rPr lang="en-GB" dirty="0"/>
              <a:t> </a:t>
            </a:r>
            <a:r>
              <a:rPr lang="en-GB" dirty="0" err="1"/>
              <a:t>zahtevajo</a:t>
            </a:r>
            <a:r>
              <a:rPr lang="en-GB" dirty="0"/>
              <a:t> </a:t>
            </a:r>
            <a:r>
              <a:rPr lang="en-GB" dirty="0" err="1"/>
              <a:t>predobdelavo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Odstranjevanje</a:t>
            </a:r>
            <a:r>
              <a:rPr lang="en-GB" dirty="0"/>
              <a:t> </a:t>
            </a:r>
            <a:r>
              <a:rPr lang="en-GB" dirty="0" err="1"/>
              <a:t>šuma</a:t>
            </a:r>
            <a:r>
              <a:rPr lang="en-GB" dirty="0"/>
              <a:t>, </a:t>
            </a:r>
          </a:p>
          <a:p>
            <a:pPr lvl="1"/>
            <a:r>
              <a:rPr lang="en-GB" dirty="0" err="1"/>
              <a:t>Segmentacija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krajše</a:t>
            </a:r>
            <a:r>
              <a:rPr lang="en-GB" dirty="0"/>
              <a:t> dele,</a:t>
            </a:r>
          </a:p>
          <a:p>
            <a:pPr lvl="1"/>
            <a:r>
              <a:rPr lang="en-GB" dirty="0" err="1"/>
              <a:t>Računanje</a:t>
            </a:r>
            <a:r>
              <a:rPr lang="en-GB" dirty="0"/>
              <a:t> </a:t>
            </a:r>
            <a:r>
              <a:rPr lang="en-GB" dirty="0" err="1"/>
              <a:t>značilk</a:t>
            </a:r>
            <a:endParaRPr lang="en-GB" dirty="0"/>
          </a:p>
          <a:p>
            <a:pPr lvl="1"/>
            <a:endParaRPr lang="sl-SI" dirty="0"/>
          </a:p>
          <a:p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7727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9700-8C31-D0A1-9E94-972CCBA3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AA57AF-0872-01F6-F331-5D0D081E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41" y="1296082"/>
            <a:ext cx="7613059" cy="715861"/>
          </a:xfrm>
        </p:spPr>
        <p:txBody>
          <a:bodyPr>
            <a:normAutofit/>
          </a:bodyPr>
          <a:lstStyle/>
          <a:p>
            <a:r>
              <a:rPr lang="pl-PL" sz="2800" dirty="0"/>
              <a:t>Tehnologija stroja s sluhom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49458D6-F5D1-438F-63F3-7749FE54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196" y="2011943"/>
            <a:ext cx="8596668" cy="4353230"/>
          </a:xfrm>
        </p:spPr>
        <p:txBody>
          <a:bodyPr>
            <a:normAutofit/>
          </a:bodyPr>
          <a:lstStyle/>
          <a:p>
            <a:r>
              <a:rPr lang="en-GB" dirty="0" err="1"/>
              <a:t>Temelji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senzorjih</a:t>
            </a:r>
            <a:r>
              <a:rPr lang="en-GB" dirty="0"/>
              <a:t> za </a:t>
            </a:r>
            <a:r>
              <a:rPr lang="en-GB" dirty="0" err="1"/>
              <a:t>zajem</a:t>
            </a:r>
            <a:r>
              <a:rPr lang="en-GB" dirty="0"/>
              <a:t> </a:t>
            </a:r>
            <a:r>
              <a:rPr lang="en-GB" dirty="0" err="1"/>
              <a:t>zvoka</a:t>
            </a:r>
            <a:r>
              <a:rPr lang="en-GB" dirty="0"/>
              <a:t> in </a:t>
            </a:r>
            <a:r>
              <a:rPr lang="en-GB" dirty="0" err="1"/>
              <a:t>vibracij</a:t>
            </a:r>
            <a:r>
              <a:rPr lang="en-GB" dirty="0"/>
              <a:t> med </a:t>
            </a:r>
            <a:r>
              <a:rPr lang="en-GB" dirty="0" err="1"/>
              <a:t>delovanjem</a:t>
            </a:r>
            <a:r>
              <a:rPr lang="en-GB" dirty="0"/>
              <a:t> </a:t>
            </a:r>
            <a:r>
              <a:rPr lang="en-GB" dirty="0" err="1"/>
              <a:t>stroja</a:t>
            </a:r>
            <a:endParaRPr lang="en-GB" dirty="0"/>
          </a:p>
          <a:p>
            <a:r>
              <a:rPr lang="en-GB" dirty="0" err="1"/>
              <a:t>Brezkontaktno</a:t>
            </a:r>
            <a:r>
              <a:rPr lang="en-GB" dirty="0"/>
              <a:t> </a:t>
            </a:r>
            <a:r>
              <a:rPr lang="en-GB" dirty="0" err="1"/>
              <a:t>spremljanje</a:t>
            </a:r>
            <a:endParaRPr lang="en-GB" dirty="0"/>
          </a:p>
          <a:p>
            <a:pPr lvl="1"/>
            <a:r>
              <a:rPr lang="en-GB" dirty="0" err="1"/>
              <a:t>Uporabno</a:t>
            </a:r>
            <a:r>
              <a:rPr lang="en-GB" dirty="0"/>
              <a:t> v </a:t>
            </a:r>
            <a:r>
              <a:rPr lang="en-GB" dirty="0" err="1"/>
              <a:t>težko</a:t>
            </a:r>
            <a:r>
              <a:rPr lang="en-GB" dirty="0"/>
              <a:t> </a:t>
            </a:r>
            <a:r>
              <a:rPr lang="en-GB" dirty="0" err="1"/>
              <a:t>dostopnih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nevarnih</a:t>
            </a:r>
            <a:r>
              <a:rPr lang="en-GB" dirty="0"/>
              <a:t> </a:t>
            </a:r>
            <a:r>
              <a:rPr lang="en-GB" dirty="0" err="1"/>
              <a:t>industrijskih</a:t>
            </a:r>
            <a:r>
              <a:rPr lang="en-GB" dirty="0"/>
              <a:t> </a:t>
            </a:r>
            <a:r>
              <a:rPr lang="en-GB" dirty="0" err="1"/>
              <a:t>okoljih</a:t>
            </a:r>
            <a:endParaRPr lang="en-GB" dirty="0"/>
          </a:p>
          <a:p>
            <a:r>
              <a:rPr lang="en-GB" dirty="0" err="1"/>
              <a:t>Senzorji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Piezoelektrični</a:t>
            </a:r>
            <a:r>
              <a:rPr lang="en-GB" dirty="0"/>
              <a:t> </a:t>
            </a:r>
            <a:r>
              <a:rPr lang="en-GB" dirty="0" err="1"/>
              <a:t>senzorji</a:t>
            </a:r>
            <a:r>
              <a:rPr lang="en-GB" dirty="0"/>
              <a:t> </a:t>
            </a:r>
            <a:r>
              <a:rPr lang="en-GB" dirty="0" err="1"/>
              <a:t>vibracij</a:t>
            </a:r>
            <a:r>
              <a:rPr lang="en-GB" dirty="0"/>
              <a:t> (</a:t>
            </a:r>
            <a:r>
              <a:rPr lang="en-GB" dirty="0" err="1"/>
              <a:t>kontaktni</a:t>
            </a:r>
            <a:r>
              <a:rPr lang="en-GB" dirty="0"/>
              <a:t> </a:t>
            </a:r>
            <a:r>
              <a:rPr lang="en-GB" dirty="0" err="1"/>
              <a:t>senzorji</a:t>
            </a:r>
            <a:r>
              <a:rPr lang="en-GB" dirty="0"/>
              <a:t>),</a:t>
            </a:r>
          </a:p>
          <a:p>
            <a:pPr lvl="1"/>
            <a:r>
              <a:rPr lang="en-GB" dirty="0" err="1"/>
              <a:t>Mikrofoni</a:t>
            </a:r>
            <a:endParaRPr lang="en-GB" dirty="0"/>
          </a:p>
          <a:p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/>
              <a:t>količine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 je </a:t>
            </a:r>
            <a:r>
              <a:rPr lang="en-GB" dirty="0" err="1"/>
              <a:t>potrebno</a:t>
            </a:r>
            <a:r>
              <a:rPr lang="en-GB" dirty="0"/>
              <a:t> </a:t>
            </a:r>
            <a:r>
              <a:rPr lang="en-GB" dirty="0" err="1"/>
              <a:t>pravilno</a:t>
            </a:r>
            <a:r>
              <a:rPr lang="en-GB" dirty="0"/>
              <a:t> </a:t>
            </a:r>
            <a:r>
              <a:rPr lang="en-GB" dirty="0" err="1"/>
              <a:t>zmanjšati</a:t>
            </a:r>
            <a:r>
              <a:rPr lang="en-GB" dirty="0"/>
              <a:t> (Principal Component Analysis - PCA, Linear Discriminant Analysis - LDA)</a:t>
            </a:r>
          </a:p>
          <a:p>
            <a:r>
              <a:rPr lang="en-GB" dirty="0"/>
              <a:t>IoT </a:t>
            </a:r>
            <a:r>
              <a:rPr lang="en-GB" dirty="0" err="1"/>
              <a:t>senzorji</a:t>
            </a:r>
            <a:r>
              <a:rPr lang="en-GB" dirty="0"/>
              <a:t>, Edge computing</a:t>
            </a:r>
          </a:p>
          <a:p>
            <a:endParaRPr lang="sl-SI" dirty="0"/>
          </a:p>
          <a:p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5793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1838B6-EBDA-23E3-543C-B7E12B8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41" y="1296082"/>
            <a:ext cx="7613059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Metode</a:t>
            </a:r>
            <a:r>
              <a:rPr lang="en-GB" sz="2800" dirty="0"/>
              <a:t> za </a:t>
            </a:r>
            <a:r>
              <a:rPr lang="en-GB" sz="2800" dirty="0" err="1"/>
              <a:t>spremljanje</a:t>
            </a:r>
            <a:r>
              <a:rPr lang="en-GB" sz="2800" dirty="0"/>
              <a:t> </a:t>
            </a:r>
            <a:r>
              <a:rPr lang="en-GB" sz="2800" dirty="0" err="1"/>
              <a:t>obrabe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93C43D2-A1D6-0F45-EC47-033EB1B6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196" y="2011943"/>
            <a:ext cx="8596668" cy="4353230"/>
          </a:xfrm>
        </p:spPr>
        <p:txBody>
          <a:bodyPr>
            <a:normAutofit/>
          </a:bodyPr>
          <a:lstStyle/>
          <a:p>
            <a:r>
              <a:rPr lang="en-GB" dirty="0" err="1"/>
              <a:t>Podatki</a:t>
            </a:r>
            <a:r>
              <a:rPr lang="en-GB" dirty="0"/>
              <a:t> v </a:t>
            </a:r>
            <a:r>
              <a:rPr lang="en-GB" dirty="0" err="1"/>
              <a:t>obliki</a:t>
            </a:r>
            <a:r>
              <a:rPr lang="en-GB" dirty="0"/>
              <a:t> </a:t>
            </a:r>
            <a:r>
              <a:rPr lang="en-GB" dirty="0" err="1"/>
              <a:t>časovnih</a:t>
            </a:r>
            <a:r>
              <a:rPr lang="en-GB" dirty="0"/>
              <a:t> </a:t>
            </a:r>
            <a:r>
              <a:rPr lang="en-GB" dirty="0" err="1"/>
              <a:t>serij</a:t>
            </a:r>
            <a:endParaRPr lang="en-GB" dirty="0"/>
          </a:p>
          <a:p>
            <a:r>
              <a:rPr lang="en-GB" dirty="0" err="1"/>
              <a:t>Skriti</a:t>
            </a:r>
            <a:r>
              <a:rPr lang="en-GB" dirty="0"/>
              <a:t> </a:t>
            </a:r>
            <a:r>
              <a:rPr lang="en-GB" dirty="0" err="1"/>
              <a:t>markovovi</a:t>
            </a:r>
            <a:r>
              <a:rPr lang="en-GB" dirty="0"/>
              <a:t> </a:t>
            </a:r>
            <a:r>
              <a:rPr lang="en-GB" dirty="0" err="1"/>
              <a:t>modeli</a:t>
            </a:r>
            <a:r>
              <a:rPr lang="en-GB" dirty="0"/>
              <a:t> (</a:t>
            </a:r>
            <a:r>
              <a:rPr lang="en-GB" dirty="0" err="1"/>
              <a:t>verjetnost</a:t>
            </a:r>
            <a:r>
              <a:rPr lang="en-GB" dirty="0"/>
              <a:t> </a:t>
            </a:r>
            <a:r>
              <a:rPr lang="en-GB" dirty="0" err="1"/>
              <a:t>prehoda</a:t>
            </a:r>
            <a:r>
              <a:rPr lang="en-GB" dirty="0"/>
              <a:t> med </a:t>
            </a:r>
            <a:r>
              <a:rPr lang="en-GB" dirty="0" err="1"/>
              <a:t>stanji</a:t>
            </a:r>
            <a:r>
              <a:rPr lang="en-GB" dirty="0"/>
              <a:t> </a:t>
            </a:r>
            <a:r>
              <a:rPr lang="en-GB" dirty="0" err="1"/>
              <a:t>stroja</a:t>
            </a:r>
            <a:r>
              <a:rPr lang="en-GB" dirty="0"/>
              <a:t>/</a:t>
            </a:r>
            <a:r>
              <a:rPr lang="en-GB" dirty="0" err="1"/>
              <a:t>obrabe</a:t>
            </a:r>
            <a:r>
              <a:rPr lang="en-GB" dirty="0"/>
              <a:t>)</a:t>
            </a:r>
          </a:p>
          <a:p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podpornih</a:t>
            </a:r>
            <a:r>
              <a:rPr lang="en-GB" dirty="0"/>
              <a:t> </a:t>
            </a:r>
            <a:r>
              <a:rPr lang="en-GB" dirty="0" err="1"/>
              <a:t>vektorjev</a:t>
            </a:r>
            <a:r>
              <a:rPr lang="en-GB" dirty="0"/>
              <a:t> – SVM (</a:t>
            </a:r>
            <a:r>
              <a:rPr lang="en-GB" dirty="0" err="1"/>
              <a:t>ločevanje</a:t>
            </a:r>
            <a:r>
              <a:rPr lang="en-GB" dirty="0"/>
              <a:t> </a:t>
            </a:r>
            <a:r>
              <a:rPr lang="en-GB" dirty="0" err="1"/>
              <a:t>stanj</a:t>
            </a:r>
            <a:r>
              <a:rPr lang="en-GB" dirty="0"/>
              <a:t> </a:t>
            </a:r>
            <a:r>
              <a:rPr lang="en-GB" dirty="0" err="1"/>
              <a:t>obrabe</a:t>
            </a:r>
            <a:r>
              <a:rPr lang="en-GB" dirty="0"/>
              <a:t>)</a:t>
            </a:r>
          </a:p>
          <a:p>
            <a:r>
              <a:rPr lang="en-GB" dirty="0"/>
              <a:t>NN - </a:t>
            </a:r>
            <a:r>
              <a:rPr lang="sl-SI" dirty="0"/>
              <a:t>Dolg kratkoročni spomin – LSTM</a:t>
            </a:r>
            <a:r>
              <a:rPr lang="en-GB" dirty="0"/>
              <a:t> (</a:t>
            </a:r>
            <a:r>
              <a:rPr lang="en-GB" dirty="0" err="1"/>
              <a:t>stanja</a:t>
            </a:r>
            <a:r>
              <a:rPr lang="en-GB" dirty="0"/>
              <a:t> </a:t>
            </a:r>
            <a:r>
              <a:rPr lang="en-GB" dirty="0" err="1"/>
              <a:t>stroja</a:t>
            </a:r>
            <a:r>
              <a:rPr lang="en-GB" dirty="0"/>
              <a:t> v </a:t>
            </a:r>
            <a:r>
              <a:rPr lang="en-GB" dirty="0" err="1"/>
              <a:t>preteklosti</a:t>
            </a:r>
            <a:r>
              <a:rPr lang="en-GB" dirty="0"/>
              <a:t> </a:t>
            </a:r>
            <a:r>
              <a:rPr lang="en-GB" dirty="0" err="1"/>
              <a:t>vplivajo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trenutno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)</a:t>
            </a:r>
          </a:p>
          <a:p>
            <a:r>
              <a:rPr lang="sl-SI" dirty="0"/>
              <a:t>Transferno učenje</a:t>
            </a:r>
            <a:r>
              <a:rPr lang="en-GB" dirty="0"/>
              <a:t> (</a:t>
            </a:r>
            <a:r>
              <a:rPr lang="en-GB" dirty="0" err="1"/>
              <a:t>prenašanje</a:t>
            </a:r>
            <a:r>
              <a:rPr lang="en-GB" dirty="0"/>
              <a:t> </a:t>
            </a:r>
            <a:r>
              <a:rPr lang="en-GB" dirty="0" err="1"/>
              <a:t>znanja</a:t>
            </a:r>
            <a:r>
              <a:rPr lang="en-GB" dirty="0"/>
              <a:t> z </a:t>
            </a:r>
            <a:r>
              <a:rPr lang="en-GB" dirty="0" err="1"/>
              <a:t>enega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drug, </a:t>
            </a:r>
            <a:r>
              <a:rPr lang="en-GB" dirty="0" err="1"/>
              <a:t>potreba</a:t>
            </a:r>
            <a:r>
              <a:rPr lang="en-GB" dirty="0"/>
              <a:t> po </a:t>
            </a:r>
            <a:r>
              <a:rPr lang="en-GB" dirty="0" err="1"/>
              <a:t>manjši</a:t>
            </a:r>
            <a:r>
              <a:rPr lang="en-GB" dirty="0"/>
              <a:t> </a:t>
            </a:r>
            <a:r>
              <a:rPr lang="en-GB" dirty="0" err="1"/>
              <a:t>količini</a:t>
            </a:r>
            <a:r>
              <a:rPr lang="en-GB" dirty="0"/>
              <a:t> </a:t>
            </a:r>
            <a:r>
              <a:rPr lang="en-GB" dirty="0" err="1"/>
              <a:t>podatkov</a:t>
            </a:r>
            <a:r>
              <a:rPr lang="en-GB" dirty="0"/>
              <a:t>)</a:t>
            </a:r>
          </a:p>
          <a:p>
            <a:r>
              <a:rPr lang="en-GB" dirty="0" err="1"/>
              <a:t>Ostale</a:t>
            </a:r>
            <a:r>
              <a:rPr lang="en-GB" dirty="0"/>
              <a:t> </a:t>
            </a:r>
            <a:r>
              <a:rPr lang="en-GB" dirty="0" err="1"/>
              <a:t>enostavnejše</a:t>
            </a:r>
            <a:r>
              <a:rPr lang="en-GB" dirty="0"/>
              <a:t> </a:t>
            </a:r>
            <a:r>
              <a:rPr lang="en-GB" dirty="0" err="1"/>
              <a:t>metode</a:t>
            </a:r>
            <a:r>
              <a:rPr lang="en-GB" dirty="0"/>
              <a:t>: </a:t>
            </a:r>
            <a:r>
              <a:rPr lang="en-GB" dirty="0" err="1"/>
              <a:t>zvočni</a:t>
            </a:r>
            <a:r>
              <a:rPr lang="en-GB" dirty="0"/>
              <a:t> </a:t>
            </a:r>
            <a:r>
              <a:rPr lang="en-GB" dirty="0" err="1"/>
              <a:t>prag</a:t>
            </a:r>
            <a:endParaRPr lang="en-GB" dirty="0"/>
          </a:p>
          <a:p>
            <a:endParaRPr lang="sl-SI" dirty="0"/>
          </a:p>
          <a:p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6305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BFA36-8BA0-5F2A-E595-A53D9BA1F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567D3D-920D-C242-4E28-844EFB5D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41" y="1082326"/>
            <a:ext cx="3142166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Prednosti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CB8D5CC-4D61-5CE0-6E81-2A9D38D70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695" y="1572557"/>
            <a:ext cx="8596668" cy="2453178"/>
          </a:xfrm>
        </p:spPr>
        <p:txBody>
          <a:bodyPr/>
          <a:lstStyle/>
          <a:p>
            <a:r>
              <a:rPr lang="en-GB" dirty="0" err="1"/>
              <a:t>Brezkontaktna</a:t>
            </a:r>
            <a:r>
              <a:rPr lang="en-GB" dirty="0"/>
              <a:t> </a:t>
            </a:r>
            <a:r>
              <a:rPr lang="en-GB" dirty="0" err="1"/>
              <a:t>meritev</a:t>
            </a:r>
            <a:r>
              <a:rPr lang="en-GB" dirty="0"/>
              <a:t> (</a:t>
            </a:r>
            <a:r>
              <a:rPr lang="en-GB" dirty="0" err="1"/>
              <a:t>mikrofoni</a:t>
            </a:r>
            <a:r>
              <a:rPr lang="en-GB" dirty="0"/>
              <a:t> in ne tudi </a:t>
            </a:r>
            <a:r>
              <a:rPr lang="en-GB" dirty="0" err="1"/>
              <a:t>merilniki</a:t>
            </a:r>
            <a:r>
              <a:rPr lang="en-GB" dirty="0"/>
              <a:t> </a:t>
            </a:r>
            <a:r>
              <a:rPr lang="en-GB" dirty="0" err="1"/>
              <a:t>vibracij</a:t>
            </a:r>
            <a:r>
              <a:rPr lang="en-GB" dirty="0"/>
              <a:t>),</a:t>
            </a:r>
          </a:p>
          <a:p>
            <a:pPr lvl="1"/>
            <a:r>
              <a:rPr lang="en-GB" dirty="0" err="1"/>
              <a:t>Zelo</a:t>
            </a:r>
            <a:r>
              <a:rPr lang="en-GB" dirty="0"/>
              <a:t> </a:t>
            </a:r>
            <a:r>
              <a:rPr lang="en-GB" dirty="0" err="1"/>
              <a:t>primerno</a:t>
            </a:r>
            <a:r>
              <a:rPr lang="en-GB" dirty="0"/>
              <a:t> za </a:t>
            </a:r>
            <a:r>
              <a:rPr lang="en-GB" dirty="0" err="1"/>
              <a:t>nevarna</a:t>
            </a:r>
            <a:r>
              <a:rPr lang="en-GB" dirty="0"/>
              <a:t> in </a:t>
            </a:r>
            <a:r>
              <a:rPr lang="en-GB" dirty="0" err="1"/>
              <a:t>težko</a:t>
            </a:r>
            <a:r>
              <a:rPr lang="en-GB" dirty="0"/>
              <a:t> </a:t>
            </a:r>
            <a:r>
              <a:rPr lang="en-GB" dirty="0" err="1"/>
              <a:t>dostopna</a:t>
            </a:r>
            <a:r>
              <a:rPr lang="en-GB" dirty="0"/>
              <a:t> </a:t>
            </a:r>
            <a:r>
              <a:rPr lang="en-GB" dirty="0" err="1"/>
              <a:t>okolja</a:t>
            </a:r>
            <a:endParaRPr lang="en-GB" dirty="0"/>
          </a:p>
          <a:p>
            <a:r>
              <a:rPr lang="en-GB" dirty="0"/>
              <a:t>Ne </a:t>
            </a:r>
            <a:r>
              <a:rPr lang="en-GB" dirty="0" err="1"/>
              <a:t>zahteva</a:t>
            </a:r>
            <a:r>
              <a:rPr lang="en-GB" dirty="0"/>
              <a:t> “</a:t>
            </a:r>
            <a:r>
              <a:rPr lang="en-GB" dirty="0" err="1"/>
              <a:t>pogleda</a:t>
            </a:r>
            <a:r>
              <a:rPr lang="en-GB" dirty="0"/>
              <a:t>”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točko</a:t>
            </a:r>
            <a:r>
              <a:rPr lang="en-GB" dirty="0"/>
              <a:t> </a:t>
            </a:r>
            <a:r>
              <a:rPr lang="en-GB" dirty="0" err="1"/>
              <a:t>merjenja</a:t>
            </a:r>
            <a:r>
              <a:rPr lang="en-GB" dirty="0"/>
              <a:t>,</a:t>
            </a:r>
          </a:p>
          <a:p>
            <a:r>
              <a:rPr lang="en-GB" dirty="0" err="1"/>
              <a:t>Občutljivejše</a:t>
            </a:r>
            <a:r>
              <a:rPr lang="en-GB" dirty="0"/>
              <a:t> in </a:t>
            </a:r>
            <a:r>
              <a:rPr lang="en-GB" dirty="0" err="1"/>
              <a:t>zmogljivejše</a:t>
            </a:r>
            <a:r>
              <a:rPr lang="en-GB" dirty="0"/>
              <a:t> od </a:t>
            </a:r>
            <a:r>
              <a:rPr lang="en-GB" dirty="0" err="1"/>
              <a:t>človeškega</a:t>
            </a:r>
            <a:r>
              <a:rPr lang="en-GB" dirty="0"/>
              <a:t> </a:t>
            </a:r>
            <a:r>
              <a:rPr lang="en-GB" dirty="0" err="1"/>
              <a:t>sluha</a:t>
            </a:r>
            <a:r>
              <a:rPr lang="en-GB" dirty="0"/>
              <a:t>,</a:t>
            </a:r>
          </a:p>
          <a:p>
            <a:r>
              <a:rPr lang="en-GB" dirty="0"/>
              <a:t>Z </a:t>
            </a:r>
            <a:r>
              <a:rPr lang="en-GB" dirty="0" err="1"/>
              <a:t>različnimi</a:t>
            </a:r>
            <a:r>
              <a:rPr lang="en-GB" dirty="0"/>
              <a:t> </a:t>
            </a:r>
            <a:r>
              <a:rPr lang="en-GB" dirty="0" err="1"/>
              <a:t>algoritmi</a:t>
            </a:r>
            <a:r>
              <a:rPr lang="en-GB" dirty="0"/>
              <a:t> </a:t>
            </a:r>
            <a:r>
              <a:rPr lang="en-GB" dirty="0" err="1"/>
              <a:t>določa</a:t>
            </a:r>
            <a:r>
              <a:rPr lang="en-GB" dirty="0"/>
              <a:t> </a:t>
            </a:r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meritve</a:t>
            </a:r>
            <a:r>
              <a:rPr lang="en-GB" dirty="0"/>
              <a:t> (primer: </a:t>
            </a:r>
            <a:r>
              <a:rPr lang="en-GB" dirty="0" err="1"/>
              <a:t>lokalizacija</a:t>
            </a:r>
            <a:r>
              <a:rPr lang="en-GB" dirty="0"/>
              <a:t>),</a:t>
            </a:r>
          </a:p>
          <a:p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sl-SI" dirty="0"/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7BBC5C7E-F5DB-8B90-A0F6-356FE04CE0FA}"/>
              </a:ext>
            </a:extLst>
          </p:cNvPr>
          <p:cNvSpPr txBox="1">
            <a:spLocks/>
          </p:cNvSpPr>
          <p:nvPr/>
        </p:nvSpPr>
        <p:spPr>
          <a:xfrm>
            <a:off x="1530941" y="4046517"/>
            <a:ext cx="3142166" cy="715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 err="1"/>
              <a:t>Slabosti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198825F5-5F3B-0DCA-25CC-43A53D2C955D}"/>
              </a:ext>
            </a:extLst>
          </p:cNvPr>
          <p:cNvSpPr txBox="1">
            <a:spLocks/>
          </p:cNvSpPr>
          <p:nvPr/>
        </p:nvSpPr>
        <p:spPr>
          <a:xfrm>
            <a:off x="1649695" y="4536748"/>
            <a:ext cx="8596668" cy="2453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Občutljivost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okoliški</a:t>
            </a:r>
            <a:r>
              <a:rPr lang="en-GB" dirty="0"/>
              <a:t> </a:t>
            </a:r>
            <a:r>
              <a:rPr lang="en-GB" dirty="0" err="1"/>
              <a:t>hrup</a:t>
            </a:r>
            <a:r>
              <a:rPr lang="en-GB" dirty="0"/>
              <a:t>,</a:t>
            </a:r>
          </a:p>
          <a:p>
            <a:r>
              <a:rPr lang="en-GB" dirty="0" err="1"/>
              <a:t>Visoka</a:t>
            </a:r>
            <a:r>
              <a:rPr lang="en-GB" dirty="0"/>
              <a:t> </a:t>
            </a:r>
            <a:r>
              <a:rPr lang="en-GB" dirty="0" err="1"/>
              <a:t>cena</a:t>
            </a:r>
            <a:r>
              <a:rPr lang="en-GB" dirty="0"/>
              <a:t> </a:t>
            </a:r>
            <a:r>
              <a:rPr lang="en-GB" dirty="0" err="1"/>
              <a:t>sistemov</a:t>
            </a:r>
            <a:r>
              <a:rPr lang="en-GB" dirty="0"/>
              <a:t>,</a:t>
            </a:r>
          </a:p>
          <a:p>
            <a:r>
              <a:rPr lang="en-GB" dirty="0" err="1"/>
              <a:t>Kompleksnost</a:t>
            </a:r>
            <a:r>
              <a:rPr lang="en-GB" dirty="0"/>
              <a:t> </a:t>
            </a:r>
            <a:r>
              <a:rPr lang="en-GB" dirty="0" err="1"/>
              <a:t>sistemov</a:t>
            </a:r>
            <a:r>
              <a:rPr lang="en-GB" dirty="0"/>
              <a:t>,</a:t>
            </a:r>
          </a:p>
          <a:p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17272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F570-317E-BA0C-7EDD-010659003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76D71473-87BD-9B82-7946-49EFD17C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Primeri</a:t>
            </a:r>
            <a:r>
              <a:rPr lang="en-GB" sz="2800" dirty="0"/>
              <a:t> </a:t>
            </a:r>
            <a:r>
              <a:rPr lang="en-GB" sz="2800" dirty="0" err="1"/>
              <a:t>uporabe</a:t>
            </a:r>
            <a:r>
              <a:rPr lang="en-GB" sz="2800" dirty="0"/>
              <a:t> #1:</a:t>
            </a:r>
            <a:endParaRPr lang="sl-SI" sz="2800" dirty="0"/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216FAC36-4AC0-EE92-09C9-D45DB213B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988192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 err="1"/>
              <a:t>Spremljanje</a:t>
            </a:r>
            <a:r>
              <a:rPr lang="en-GB" dirty="0"/>
              <a:t> </a:t>
            </a:r>
            <a:r>
              <a:rPr lang="en-GB" dirty="0" err="1"/>
              <a:t>obrabe</a:t>
            </a:r>
            <a:r>
              <a:rPr lang="en-GB" dirty="0"/>
              <a:t> </a:t>
            </a:r>
            <a:r>
              <a:rPr lang="en-GB" dirty="0" err="1"/>
              <a:t>orodji</a:t>
            </a:r>
            <a:r>
              <a:rPr lang="en-GB" dirty="0"/>
              <a:t> oz. </a:t>
            </a:r>
            <a:r>
              <a:rPr lang="en-GB" dirty="0" err="1"/>
              <a:t>rezalnih</a:t>
            </a:r>
            <a:r>
              <a:rPr lang="en-GB" dirty="0"/>
              <a:t> </a:t>
            </a:r>
            <a:r>
              <a:rPr lang="en-GB" dirty="0" err="1"/>
              <a:t>površin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rezkalnih</a:t>
            </a:r>
            <a:r>
              <a:rPr lang="en-GB" dirty="0"/>
              <a:t> </a:t>
            </a:r>
            <a:r>
              <a:rPr lang="en-GB" dirty="0" err="1"/>
              <a:t>orodji</a:t>
            </a:r>
            <a:endParaRPr lang="en-GB" dirty="0"/>
          </a:p>
          <a:p>
            <a:pPr lvl="1"/>
            <a:r>
              <a:rPr lang="en-GB" dirty="0"/>
              <a:t>S</a:t>
            </a:r>
            <a:r>
              <a:rPr lang="sl-SI" dirty="0"/>
              <a:t> časom </a:t>
            </a:r>
            <a:r>
              <a:rPr lang="en-GB" dirty="0"/>
              <a:t>se </a:t>
            </a:r>
            <a:r>
              <a:rPr lang="sl-SI" dirty="0"/>
              <a:t>obrabljajo in povzročajo slabšo kvaliteto reza</a:t>
            </a:r>
            <a:r>
              <a:rPr lang="en-GB" dirty="0"/>
              <a:t>, </a:t>
            </a:r>
          </a:p>
          <a:p>
            <a:pPr lvl="1"/>
            <a:r>
              <a:rPr lang="en-GB" dirty="0" err="1"/>
              <a:t>Ugotavljanje</a:t>
            </a:r>
            <a:r>
              <a:rPr lang="en-GB" dirty="0"/>
              <a:t> </a:t>
            </a:r>
            <a:r>
              <a:rPr lang="sl-SI" dirty="0"/>
              <a:t>RUL (angl. </a:t>
            </a:r>
            <a:r>
              <a:rPr lang="sl-SI" dirty="0" err="1"/>
              <a:t>remaining</a:t>
            </a:r>
            <a:r>
              <a:rPr lang="sl-SI" dirty="0"/>
              <a:t> </a:t>
            </a:r>
            <a:r>
              <a:rPr lang="sl-SI" dirty="0" err="1"/>
              <a:t>useful</a:t>
            </a:r>
            <a:r>
              <a:rPr lang="sl-SI" dirty="0"/>
              <a:t> live) – preostala </a:t>
            </a:r>
            <a:r>
              <a:rPr lang="sl-SI" dirty="0" err="1"/>
              <a:t>življenska</a:t>
            </a:r>
            <a:r>
              <a:rPr lang="sl-SI" dirty="0"/>
              <a:t> doba</a:t>
            </a:r>
            <a:r>
              <a:rPr lang="en-GB" dirty="0"/>
              <a:t>,</a:t>
            </a:r>
          </a:p>
          <a:p>
            <a:pPr lvl="1"/>
            <a:r>
              <a:rPr lang="sl-SI" dirty="0"/>
              <a:t>Trenutna rešitev</a:t>
            </a:r>
            <a:r>
              <a:rPr lang="en-GB" dirty="0"/>
              <a:t>:</a:t>
            </a:r>
            <a:r>
              <a:rPr lang="sl-SI" dirty="0"/>
              <a:t> opravljanje meritev z laserskim merilnikom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Uporaba</a:t>
            </a:r>
            <a:r>
              <a:rPr lang="en-GB" dirty="0"/>
              <a:t> </a:t>
            </a:r>
            <a:r>
              <a:rPr lang="sl-SI" dirty="0" err="1"/>
              <a:t>rekurent</a:t>
            </a:r>
            <a:r>
              <a:rPr lang="en-GB" dirty="0" err="1"/>
              <a:t>nih</a:t>
            </a:r>
            <a:r>
              <a:rPr lang="sl-SI" dirty="0"/>
              <a:t> </a:t>
            </a:r>
            <a:r>
              <a:rPr lang="sl-SI" dirty="0" err="1"/>
              <a:t>nevronsk</a:t>
            </a:r>
            <a:r>
              <a:rPr lang="en-GB" dirty="0" err="1"/>
              <a:t>ih</a:t>
            </a:r>
            <a:r>
              <a:rPr lang="sl-SI" dirty="0"/>
              <a:t> mrež oz. mrež z dolgim kratkoročnim spominom (LSTM), </a:t>
            </a:r>
            <a:endParaRPr lang="en-GB" dirty="0"/>
          </a:p>
          <a:p>
            <a:pPr lvl="1"/>
            <a:r>
              <a:rPr lang="sl-SI" dirty="0"/>
              <a:t>podatke pa so zajemali z senzorjem vibracij neposredno iz prijemala surovca </a:t>
            </a:r>
          </a:p>
          <a:p>
            <a:pPr lvl="1"/>
            <a:r>
              <a:rPr lang="sl-SI" dirty="0"/>
              <a:t>rezultati </a:t>
            </a:r>
            <a:r>
              <a:rPr lang="en-GB" dirty="0"/>
              <a:t>so </a:t>
            </a:r>
            <a:r>
              <a:rPr lang="en-GB" dirty="0" err="1"/>
              <a:t>bili</a:t>
            </a:r>
            <a:r>
              <a:rPr lang="en-GB" dirty="0"/>
              <a:t> </a:t>
            </a:r>
            <a:r>
              <a:rPr lang="sl-SI" dirty="0"/>
              <a:t>zelo blizu realnega stanja orodja</a:t>
            </a:r>
            <a:endParaRPr lang="en-GB" dirty="0"/>
          </a:p>
          <a:p>
            <a:pPr lvl="1"/>
            <a:r>
              <a:rPr lang="en-GB" dirty="0" err="1"/>
              <a:t>Članek</a:t>
            </a:r>
            <a:r>
              <a:rPr lang="en-GB" dirty="0"/>
              <a:t>: </a:t>
            </a:r>
            <a:r>
              <a:rPr lang="en-GB" dirty="0" err="1"/>
              <a:t>Jianlei</a:t>
            </a:r>
            <a:r>
              <a:rPr lang="en-GB" dirty="0"/>
              <a:t> Zhang and </a:t>
            </a:r>
            <a:r>
              <a:rPr lang="en-GB" dirty="0" err="1"/>
              <a:t>Binil</a:t>
            </a:r>
            <a:r>
              <a:rPr lang="en-GB" dirty="0"/>
              <a:t> </a:t>
            </a:r>
            <a:r>
              <a:rPr lang="en-GB" dirty="0" err="1"/>
              <a:t>Starly</a:t>
            </a:r>
            <a:r>
              <a:rPr lang="en-GB" dirty="0"/>
              <a:t>. “Recurrent Neural Networks with </a:t>
            </a:r>
            <a:r>
              <a:rPr lang="en-GB" dirty="0" err="1"/>
              <a:t>LongTerm</a:t>
            </a:r>
            <a:r>
              <a:rPr lang="en-GB" dirty="0"/>
              <a:t> Temporal Dependencies in Machine Tool Wear Diagnosis and Prog-</a:t>
            </a:r>
            <a:r>
              <a:rPr lang="en-GB" dirty="0" err="1"/>
              <a:t>nosis</a:t>
            </a:r>
            <a:r>
              <a:rPr lang="en-GB" dirty="0"/>
              <a:t>”. In: (2019). </a:t>
            </a:r>
            <a:r>
              <a:rPr lang="en-GB" dirty="0" err="1"/>
              <a:t>arXiv</a:t>
            </a:r>
            <a:r>
              <a:rPr lang="en-GB" dirty="0"/>
              <a:t>: 1907.11848 [</a:t>
            </a:r>
            <a:r>
              <a:rPr lang="en-GB" dirty="0" err="1"/>
              <a:t>eess.SP</a:t>
            </a:r>
            <a:r>
              <a:rPr lang="en-GB" dirty="0"/>
              <a:t>]. url: https://arxiv.org/abs/1907.11848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8298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5F077-4E3C-2E67-428F-F2FADE53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5228CF43-9268-FF59-3A0A-5FFCC5F9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Primeri</a:t>
            </a:r>
            <a:r>
              <a:rPr lang="en-GB" sz="2800" dirty="0"/>
              <a:t> </a:t>
            </a:r>
            <a:r>
              <a:rPr lang="en-GB" sz="2800" dirty="0" err="1"/>
              <a:t>uporabe</a:t>
            </a:r>
            <a:r>
              <a:rPr lang="en-GB" sz="2800" dirty="0"/>
              <a:t> #2:</a:t>
            </a:r>
            <a:endParaRPr lang="sl-SI" sz="2800" dirty="0"/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455988C1-0E22-B820-EEA7-AF3D0E0B6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816925"/>
            <a:ext cx="8596668" cy="4773879"/>
          </a:xfrm>
        </p:spPr>
        <p:txBody>
          <a:bodyPr>
            <a:normAutofit/>
          </a:bodyPr>
          <a:lstStyle/>
          <a:p>
            <a:r>
              <a:rPr lang="en-GB" dirty="0" err="1"/>
              <a:t>Spremljanje</a:t>
            </a:r>
            <a:r>
              <a:rPr lang="en-GB" dirty="0"/>
              <a:t> </a:t>
            </a:r>
            <a:r>
              <a:rPr lang="en-GB" dirty="0" err="1"/>
              <a:t>obrabe</a:t>
            </a:r>
            <a:r>
              <a:rPr lang="en-GB" dirty="0"/>
              <a:t> </a:t>
            </a:r>
            <a:r>
              <a:rPr lang="en-GB" dirty="0" err="1"/>
              <a:t>stružnih</a:t>
            </a:r>
            <a:r>
              <a:rPr lang="en-GB" dirty="0"/>
              <a:t> </a:t>
            </a:r>
            <a:r>
              <a:rPr lang="en-GB" dirty="0" err="1"/>
              <a:t>nožev</a:t>
            </a:r>
            <a:r>
              <a:rPr lang="en-GB" dirty="0"/>
              <a:t> s </a:t>
            </a:r>
            <a:r>
              <a:rPr lang="en-GB" dirty="0" err="1"/>
              <a:t>skupino</a:t>
            </a:r>
            <a:r>
              <a:rPr lang="en-GB" dirty="0"/>
              <a:t> </a:t>
            </a:r>
            <a:r>
              <a:rPr lang="en-GB" dirty="0" err="1"/>
              <a:t>ultrasoničnih</a:t>
            </a:r>
            <a:r>
              <a:rPr lang="en-GB" dirty="0"/>
              <a:t> </a:t>
            </a:r>
            <a:r>
              <a:rPr lang="en-GB" dirty="0" err="1"/>
              <a:t>senzorjev</a:t>
            </a:r>
            <a:endParaRPr lang="en-GB" dirty="0"/>
          </a:p>
          <a:p>
            <a:pPr lvl="1"/>
            <a:r>
              <a:rPr lang="en-GB" dirty="0" err="1"/>
              <a:t>Uporaba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ultrasoničnih</a:t>
            </a:r>
            <a:r>
              <a:rPr lang="en-GB" dirty="0"/>
              <a:t> </a:t>
            </a:r>
            <a:r>
              <a:rPr lang="en-GB" dirty="0" err="1"/>
              <a:t>senzorjev</a:t>
            </a:r>
            <a:r>
              <a:rPr lang="en-GB" dirty="0"/>
              <a:t> </a:t>
            </a:r>
            <a:r>
              <a:rPr lang="en-GB" dirty="0" err="1"/>
              <a:t>vzdolž</a:t>
            </a:r>
            <a:r>
              <a:rPr lang="en-GB" dirty="0"/>
              <a:t> </a:t>
            </a:r>
            <a:r>
              <a:rPr lang="en-GB" dirty="0" err="1"/>
              <a:t>obdelovanca</a:t>
            </a:r>
            <a:endParaRPr lang="en-GB" dirty="0"/>
          </a:p>
          <a:p>
            <a:pPr lvl="2"/>
            <a:r>
              <a:rPr lang="en-GB" dirty="0" err="1"/>
              <a:t>Boljše</a:t>
            </a:r>
            <a:r>
              <a:rPr lang="en-GB" dirty="0"/>
              <a:t> </a:t>
            </a:r>
            <a:r>
              <a:rPr lang="en-GB" dirty="0" err="1"/>
              <a:t>odstranjevanje</a:t>
            </a:r>
            <a:r>
              <a:rPr lang="en-GB" dirty="0"/>
              <a:t> </a:t>
            </a:r>
            <a:r>
              <a:rPr lang="en-GB" dirty="0" err="1"/>
              <a:t>hrupa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okolice</a:t>
            </a:r>
            <a:endParaRPr lang="en-GB" dirty="0"/>
          </a:p>
          <a:p>
            <a:pPr lvl="2"/>
            <a:r>
              <a:rPr lang="en-GB" dirty="0" err="1"/>
              <a:t>Boljši</a:t>
            </a:r>
            <a:r>
              <a:rPr lang="en-GB" dirty="0"/>
              <a:t> SNR</a:t>
            </a:r>
          </a:p>
          <a:p>
            <a:pPr lvl="1"/>
            <a:r>
              <a:rPr lang="en-GB" dirty="0" err="1"/>
              <a:t>Pretvorba</a:t>
            </a:r>
            <a:r>
              <a:rPr lang="en-GB" dirty="0"/>
              <a:t> </a:t>
            </a:r>
            <a:r>
              <a:rPr lang="en-GB" dirty="0" err="1"/>
              <a:t>meritev</a:t>
            </a:r>
            <a:r>
              <a:rPr lang="en-GB" dirty="0"/>
              <a:t> v spectrogram</a:t>
            </a:r>
          </a:p>
          <a:p>
            <a:pPr lvl="2"/>
            <a:r>
              <a:rPr lang="en-GB" dirty="0" err="1"/>
              <a:t>Boljše</a:t>
            </a:r>
            <a:r>
              <a:rPr lang="en-GB" dirty="0"/>
              <a:t> </a:t>
            </a:r>
            <a:r>
              <a:rPr lang="en-GB" dirty="0" err="1"/>
              <a:t>lociranje</a:t>
            </a:r>
            <a:r>
              <a:rPr lang="en-GB" dirty="0"/>
              <a:t> </a:t>
            </a:r>
            <a:r>
              <a:rPr lang="en-GB" dirty="0" err="1"/>
              <a:t>napake</a:t>
            </a:r>
            <a:endParaRPr lang="en-GB" dirty="0"/>
          </a:p>
          <a:p>
            <a:pPr lvl="1"/>
            <a:r>
              <a:rPr lang="en-GB" dirty="0" err="1"/>
              <a:t>Obdelava</a:t>
            </a:r>
            <a:r>
              <a:rPr lang="en-GB" dirty="0"/>
              <a:t> </a:t>
            </a:r>
            <a:r>
              <a:rPr lang="en-GB" dirty="0" err="1"/>
              <a:t>meritev</a:t>
            </a:r>
            <a:r>
              <a:rPr lang="en-GB" dirty="0"/>
              <a:t> s CNN</a:t>
            </a:r>
          </a:p>
          <a:p>
            <a:pPr lvl="1"/>
            <a:r>
              <a:rPr lang="en-GB" dirty="0" err="1"/>
              <a:t>Ugotavljanje</a:t>
            </a:r>
            <a:r>
              <a:rPr lang="en-GB" dirty="0"/>
              <a:t> </a:t>
            </a:r>
            <a:r>
              <a:rPr lang="en-GB" dirty="0" err="1"/>
              <a:t>obrabe</a:t>
            </a:r>
            <a:r>
              <a:rPr lang="en-GB" dirty="0"/>
              <a:t> </a:t>
            </a:r>
            <a:r>
              <a:rPr lang="en-GB" dirty="0" err="1"/>
              <a:t>ležajev</a:t>
            </a:r>
            <a:endParaRPr lang="en-GB" dirty="0"/>
          </a:p>
          <a:p>
            <a:pPr lvl="2"/>
            <a:r>
              <a:rPr lang="en-GB" dirty="0" err="1"/>
              <a:t>ultrasonični</a:t>
            </a:r>
            <a:r>
              <a:rPr lang="en-GB" dirty="0"/>
              <a:t> </a:t>
            </a:r>
            <a:r>
              <a:rPr lang="en-GB" dirty="0" err="1"/>
              <a:t>senzorji</a:t>
            </a:r>
            <a:endParaRPr lang="en-GB" dirty="0"/>
          </a:p>
          <a:p>
            <a:pPr lvl="2"/>
            <a:r>
              <a:rPr lang="en-GB" dirty="0"/>
              <a:t>SVM</a:t>
            </a:r>
          </a:p>
          <a:p>
            <a:pPr lvl="1"/>
            <a:r>
              <a:rPr lang="en-GB" dirty="0" err="1"/>
              <a:t>Članek</a:t>
            </a:r>
            <a:r>
              <a:rPr lang="en-GB" dirty="0"/>
              <a:t>: Jan Steckel et al. “Tool Wear Prediction in CNC Turning Operations </a:t>
            </a:r>
            <a:r>
              <a:rPr lang="en-GB" dirty="0" err="1"/>
              <a:t>usingUltrasonic</a:t>
            </a:r>
            <a:r>
              <a:rPr lang="en-GB" dirty="0"/>
              <a:t> Microphone Arrays and CNNs”. In: (2024). </a:t>
            </a:r>
            <a:r>
              <a:rPr lang="en-GB" dirty="0" err="1"/>
              <a:t>arXiv</a:t>
            </a:r>
            <a:r>
              <a:rPr lang="en-GB" dirty="0"/>
              <a:t>: 2406.08957[eess.AS]. url: https://arxiv.org/abs/2406.08957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2454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>
            <a:extLst>
              <a:ext uri="{FF2B5EF4-FFF2-40B4-BE49-F238E27FC236}">
                <a16:creationId xmlns:a16="http://schemas.microsoft.com/office/drawing/2014/main" id="{2E0AAD74-59E5-6023-3BCB-F448FCE0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67" y="1272331"/>
            <a:ext cx="3612184" cy="715861"/>
          </a:xfrm>
        </p:spPr>
        <p:txBody>
          <a:bodyPr>
            <a:normAutofit/>
          </a:bodyPr>
          <a:lstStyle/>
          <a:p>
            <a:r>
              <a:rPr lang="en-GB" sz="2800" dirty="0" err="1"/>
              <a:t>Razvoj</a:t>
            </a:r>
            <a:r>
              <a:rPr lang="en-GB" sz="2800" dirty="0"/>
              <a:t> v </a:t>
            </a:r>
            <a:r>
              <a:rPr lang="en-GB" sz="2800" dirty="0" err="1"/>
              <a:t>prihodnosti</a:t>
            </a:r>
            <a:r>
              <a:rPr lang="en-GB" sz="2800" dirty="0"/>
              <a:t>:</a:t>
            </a:r>
            <a:endParaRPr lang="sl-SI" sz="2800" dirty="0"/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B4C47C8C-28A2-5BAB-46D6-A102E582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567" y="1988192"/>
            <a:ext cx="8596668" cy="3880773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pl-PL" dirty="0"/>
              <a:t>ntegracija stroja s strojnim sluhom z digitalnimi dvojčki</a:t>
            </a:r>
            <a:endParaRPr lang="en-GB" dirty="0"/>
          </a:p>
          <a:p>
            <a:pPr lvl="1"/>
            <a:r>
              <a:rPr lang="en-GB" dirty="0"/>
              <a:t>O</a:t>
            </a:r>
            <a:r>
              <a:rPr lang="sl-SI" dirty="0" err="1"/>
              <a:t>mogočajo</a:t>
            </a:r>
            <a:r>
              <a:rPr lang="sl-SI" dirty="0"/>
              <a:t> simulacijo in spremljanje delovanja strojev v realnem času</a:t>
            </a:r>
            <a:r>
              <a:rPr lang="en-GB" dirty="0"/>
              <a:t>,</a:t>
            </a:r>
          </a:p>
          <a:p>
            <a:pPr lvl="1"/>
            <a:r>
              <a:rPr lang="it-IT" dirty="0" err="1"/>
              <a:t>Mogoče</a:t>
            </a:r>
            <a:r>
              <a:rPr lang="it-IT" dirty="0"/>
              <a:t> </a:t>
            </a:r>
            <a:r>
              <a:rPr lang="it-IT" dirty="0" err="1"/>
              <a:t>ustvariti</a:t>
            </a:r>
            <a:r>
              <a:rPr lang="it-IT" dirty="0"/>
              <a:t> </a:t>
            </a:r>
            <a:r>
              <a:rPr lang="it-IT" dirty="0" err="1"/>
              <a:t>bolj</a:t>
            </a:r>
            <a:r>
              <a:rPr lang="it-IT" dirty="0"/>
              <a:t> </a:t>
            </a:r>
            <a:r>
              <a:rPr lang="it-IT" dirty="0" err="1"/>
              <a:t>poglobljene</a:t>
            </a:r>
            <a:r>
              <a:rPr lang="it-IT" dirty="0"/>
              <a:t> </a:t>
            </a:r>
            <a:r>
              <a:rPr lang="it-IT" dirty="0" err="1"/>
              <a:t>analize</a:t>
            </a:r>
            <a:r>
              <a:rPr lang="it-IT" dirty="0"/>
              <a:t> in </a:t>
            </a:r>
            <a:r>
              <a:rPr lang="it-IT" dirty="0" err="1"/>
              <a:t>napovedi</a:t>
            </a:r>
            <a:r>
              <a:rPr lang="it-IT" dirty="0"/>
              <a:t>,</a:t>
            </a:r>
          </a:p>
          <a:p>
            <a:pPr lvl="1"/>
            <a:r>
              <a:rPr lang="en-GB" dirty="0"/>
              <a:t>O</a:t>
            </a:r>
            <a:r>
              <a:rPr lang="sl-SI" dirty="0" err="1"/>
              <a:t>dkrivanje</a:t>
            </a:r>
            <a:r>
              <a:rPr lang="sl-SI" dirty="0"/>
              <a:t> težav, še preden se pojavijo znaki obrabe</a:t>
            </a:r>
            <a:endParaRPr lang="en-GB" dirty="0"/>
          </a:p>
          <a:p>
            <a:r>
              <a:rPr lang="sl-SI" dirty="0"/>
              <a:t> </a:t>
            </a:r>
            <a:r>
              <a:rPr lang="en-GB" dirty="0"/>
              <a:t>U</a:t>
            </a:r>
            <a:r>
              <a:rPr lang="sl-SI" dirty="0"/>
              <a:t>poraba metod okrepitvenega učenja</a:t>
            </a:r>
            <a:r>
              <a:rPr lang="en-GB" dirty="0"/>
              <a:t> (Reinforcement Learning)</a:t>
            </a:r>
          </a:p>
          <a:p>
            <a:pPr lvl="1"/>
            <a:r>
              <a:rPr lang="en-GB" dirty="0" err="1"/>
              <a:t>Stroj</a:t>
            </a:r>
            <a:r>
              <a:rPr lang="en-GB" dirty="0"/>
              <a:t> </a:t>
            </a:r>
            <a:r>
              <a:rPr lang="sl-SI" dirty="0"/>
              <a:t>optimizira svoje odločitve glede na informacije iz okolja</a:t>
            </a:r>
            <a:r>
              <a:rPr lang="en-GB" dirty="0"/>
              <a:t>,</a:t>
            </a:r>
          </a:p>
          <a:p>
            <a:pPr lvl="1"/>
            <a:r>
              <a:rPr lang="en-GB" dirty="0" err="1"/>
              <a:t>Sistemi</a:t>
            </a:r>
            <a:r>
              <a:rPr lang="en-GB" dirty="0"/>
              <a:t> s</a:t>
            </a:r>
            <a:r>
              <a:rPr lang="sl-SI" dirty="0"/>
              <a:t>e samodejno učijo prepoznavati vzorce obrabe in sčasoma postajajo vedno bolj »pametni«</a:t>
            </a:r>
            <a:endParaRPr lang="en-GB" dirty="0"/>
          </a:p>
          <a:p>
            <a:r>
              <a:rPr lang="sl-SI" dirty="0"/>
              <a:t>Avtomatizacija kalibracije senzorjev </a:t>
            </a:r>
            <a:endParaRPr lang="en-GB" dirty="0"/>
          </a:p>
          <a:p>
            <a:r>
              <a:rPr lang="en-GB" dirty="0"/>
              <a:t>R</a:t>
            </a:r>
            <a:r>
              <a:rPr lang="sl-SI" dirty="0" err="1"/>
              <a:t>azvoj</a:t>
            </a:r>
            <a:r>
              <a:rPr lang="sl-SI" dirty="0"/>
              <a:t> </a:t>
            </a:r>
            <a:r>
              <a:rPr lang="en-GB" dirty="0" err="1"/>
              <a:t>načinov</a:t>
            </a:r>
            <a:r>
              <a:rPr lang="sl-SI" dirty="0"/>
              <a:t> obdelave podatkov</a:t>
            </a:r>
            <a:r>
              <a:rPr lang="en-GB" dirty="0"/>
              <a:t> </a:t>
            </a:r>
            <a:r>
              <a:rPr lang="sl-SI" dirty="0"/>
              <a:t>v hrupnih industrijskih okoljih</a:t>
            </a:r>
          </a:p>
        </p:txBody>
      </p:sp>
    </p:spTree>
    <p:extLst>
      <p:ext uri="{BB962C8B-B14F-4D97-AF65-F5344CB8AC3E}">
        <p14:creationId xmlns:p14="http://schemas.microsoft.com/office/powerpoint/2010/main" val="3711478357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Gladk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Gladk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adk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2480</TotalTime>
  <Words>1113</Words>
  <Application>Microsoft Office PowerPoint</Application>
  <PresentationFormat>Širokozaslonsko</PresentationFormat>
  <Paragraphs>102</Paragraphs>
  <Slides>11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Gladko</vt:lpstr>
      <vt:lpstr>Inteligentni avdio in govorni sistemi</vt:lpstr>
      <vt:lpstr>Uvod:</vt:lpstr>
      <vt:lpstr>Teoretično ozadje:</vt:lpstr>
      <vt:lpstr>Tehnologija stroja s sluhom:</vt:lpstr>
      <vt:lpstr>Metode za spremljanje obrabe:</vt:lpstr>
      <vt:lpstr>Prednosti:</vt:lpstr>
      <vt:lpstr>Primeri uporabe #1:</vt:lpstr>
      <vt:lpstr>Primeri uporabe #2:</vt:lpstr>
      <vt:lpstr>Razvoj v prihodnosti:</vt:lpstr>
      <vt:lpstr>Viri:</vt:lpstr>
      <vt:lpstr>Vprašanja?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Razpoznavanje vzorcev</dc:title>
  <dc:creator>tilen tinta</dc:creator>
  <cp:lastModifiedBy>tilen tinta</cp:lastModifiedBy>
  <cp:revision>66</cp:revision>
  <dcterms:created xsi:type="dcterms:W3CDTF">2024-01-13T09:38:25Z</dcterms:created>
  <dcterms:modified xsi:type="dcterms:W3CDTF">2024-12-07T19:31:44Z</dcterms:modified>
</cp:coreProperties>
</file>