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66" r:id="rId4"/>
    <p:sldId id="276" r:id="rId5"/>
    <p:sldId id="268" r:id="rId6"/>
    <p:sldId id="273" r:id="rId7"/>
    <p:sldId id="274" r:id="rId8"/>
    <p:sldId id="275" r:id="rId9"/>
    <p:sldId id="270" r:id="rId10"/>
    <p:sldId id="277" r:id="rId11"/>
    <p:sldId id="278" r:id="rId12"/>
    <p:sldId id="27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vetel slog 1 – poudarek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vetel slog 2 – poudarek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ematski slog 1 – poudarek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ematski slog 2 – poudarek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Srednji slog 4 – poudarek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7. 05. 2025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8158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7. 05. 2025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0654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7. 05. 2025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20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7. 05. 2025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91918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7. 05. 2025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226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7. 05. 2025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1621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7. 05. 2025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72959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7. 05. 2025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8706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7. 05. 2025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2583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7. 05. 2025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25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7. 05. 2025</a:t>
            </a:fld>
            <a:endParaRPr lang="sl-S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4756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7. 05. 2025</a:t>
            </a:fld>
            <a:endParaRPr lang="sl-SI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06629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7. 05. 2025</a:t>
            </a:fld>
            <a:endParaRPr lang="sl-S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2522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7. 05. 2025</a:t>
            </a:fld>
            <a:endParaRPr lang="sl-SI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9834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7. 05. 2025</a:t>
            </a:fld>
            <a:endParaRPr lang="sl-S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448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dirty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7. 05. 2025</a:t>
            </a:fld>
            <a:endParaRPr lang="sl-S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6697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9FE14-C168-4B4F-825C-9690EC731C7C}" type="datetimeFigureOut">
              <a:rPr lang="sl-SI" smtClean="0"/>
              <a:t>7. 05. 2025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6300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D51F06-3755-4F2B-090A-2D6A2DE01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098" y="1707502"/>
            <a:ext cx="8831803" cy="1879269"/>
          </a:xfrm>
        </p:spPr>
        <p:txBody>
          <a:bodyPr/>
          <a:lstStyle/>
          <a:p>
            <a:pPr algn="ctr"/>
            <a:r>
              <a:rPr lang="en-US" dirty="0" err="1"/>
              <a:t>Večmodalna</a:t>
            </a:r>
            <a:r>
              <a:rPr lang="en-US" dirty="0"/>
              <a:t> </a:t>
            </a: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ovir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vodni</a:t>
            </a:r>
            <a:r>
              <a:rPr lang="en-US" dirty="0"/>
              <a:t> </a:t>
            </a:r>
            <a:r>
              <a:rPr lang="en-US" dirty="0" err="1"/>
              <a:t>površini</a:t>
            </a:r>
            <a:endParaRPr lang="sl-SI" sz="66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44E2159-24FE-F20E-DC17-8DA43A330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1" y="4402238"/>
            <a:ext cx="7766936" cy="748260"/>
          </a:xfrm>
        </p:spPr>
        <p:txBody>
          <a:bodyPr>
            <a:normAutofit/>
          </a:bodyPr>
          <a:lstStyle/>
          <a:p>
            <a:pPr algn="ctr"/>
            <a:r>
              <a:rPr lang="en-GB" sz="2800" b="0" i="0" u="none" strike="noStrike" baseline="0" dirty="0" err="1">
                <a:latin typeface="NimbusRomNo9L-Medi"/>
              </a:rPr>
              <a:t>Napredne</a:t>
            </a:r>
            <a:r>
              <a:rPr lang="en-GB" sz="2800" b="0" i="0" u="none" strike="noStrike" dirty="0">
                <a:latin typeface="NimbusRomNo9L-Medi"/>
              </a:rPr>
              <a:t> </a:t>
            </a:r>
            <a:r>
              <a:rPr lang="en-GB" sz="2800" b="0" i="0" u="none" strike="noStrike" dirty="0" err="1">
                <a:latin typeface="NimbusRomNo9L-Medi"/>
              </a:rPr>
              <a:t>metode</a:t>
            </a:r>
            <a:r>
              <a:rPr lang="en-GB" sz="2800" b="0" i="0" u="none" strike="noStrike" dirty="0">
                <a:latin typeface="NimbusRomNo9L-Medi"/>
              </a:rPr>
              <a:t> </a:t>
            </a:r>
            <a:r>
              <a:rPr lang="en-GB" sz="2800" b="0" i="0" u="none" strike="noStrike" dirty="0" err="1">
                <a:latin typeface="NimbusRomNo9L-Medi"/>
              </a:rPr>
              <a:t>računalniškega</a:t>
            </a:r>
            <a:r>
              <a:rPr lang="en-GB" sz="2800" b="0" i="0" u="none" strike="noStrike" dirty="0">
                <a:latin typeface="NimbusRomNo9L-Medi"/>
              </a:rPr>
              <a:t> </a:t>
            </a:r>
            <a:r>
              <a:rPr lang="en-GB" sz="2800" b="0" i="0" u="none" strike="noStrike" dirty="0" err="1">
                <a:latin typeface="NimbusRomNo9L-Medi"/>
              </a:rPr>
              <a:t>vida</a:t>
            </a:r>
            <a:endParaRPr lang="sl-SI" sz="3600" dirty="0"/>
          </a:p>
        </p:txBody>
      </p:sp>
      <p:sp>
        <p:nvSpPr>
          <p:cNvPr id="6" name="Podnaslov 2">
            <a:extLst>
              <a:ext uri="{FF2B5EF4-FFF2-40B4-BE49-F238E27FC236}">
                <a16:creationId xmlns:a16="http://schemas.microsoft.com/office/drawing/2014/main" id="{42968DC6-61DD-5796-09E4-CFB0FDC0959A}"/>
              </a:ext>
            </a:extLst>
          </p:cNvPr>
          <p:cNvSpPr txBox="1">
            <a:spLocks/>
          </p:cNvSpPr>
          <p:nvPr/>
        </p:nvSpPr>
        <p:spPr>
          <a:xfrm>
            <a:off x="4480341" y="5965965"/>
            <a:ext cx="3231316" cy="405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l-SI" sz="2000" dirty="0"/>
              <a:t>Tilen Tinta, </a:t>
            </a:r>
            <a:r>
              <a:rPr lang="en-GB" sz="2000" dirty="0" err="1"/>
              <a:t>maj</a:t>
            </a:r>
            <a:r>
              <a:rPr lang="sl-SI" sz="2000" dirty="0"/>
              <a:t> 202</a:t>
            </a:r>
            <a:r>
              <a:rPr lang="en-GB" sz="2000" dirty="0"/>
              <a:t>5</a:t>
            </a:r>
            <a:endParaRPr lang="sl-SI" sz="2000" dirty="0"/>
          </a:p>
        </p:txBody>
      </p:sp>
    </p:spTree>
    <p:extLst>
      <p:ext uri="{BB962C8B-B14F-4D97-AF65-F5344CB8AC3E}">
        <p14:creationId xmlns:p14="http://schemas.microsoft.com/office/powerpoint/2010/main" val="342725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7E150-4622-E959-A4A0-DD6DE991B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>
            <a:extLst>
              <a:ext uri="{FF2B5EF4-FFF2-40B4-BE49-F238E27FC236}">
                <a16:creationId xmlns:a16="http://schemas.microsoft.com/office/drawing/2014/main" id="{96A993D8-9292-452F-D7F5-E44AB2EF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9576"/>
            <a:ext cx="7269523" cy="715861"/>
          </a:xfrm>
        </p:spPr>
        <p:txBody>
          <a:bodyPr>
            <a:normAutofit/>
          </a:bodyPr>
          <a:lstStyle/>
          <a:p>
            <a:r>
              <a:rPr lang="en-GB" sz="2800" dirty="0" err="1"/>
              <a:t>Rezultati</a:t>
            </a:r>
            <a:r>
              <a:rPr lang="en-GB" sz="2800" dirty="0"/>
              <a:t> - </a:t>
            </a:r>
            <a:r>
              <a:rPr lang="en-GB" sz="2800" dirty="0" err="1"/>
              <a:t>detekcija</a:t>
            </a:r>
            <a:r>
              <a:rPr lang="en-GB" sz="2800" dirty="0"/>
              <a:t>:</a:t>
            </a:r>
            <a:endParaRPr lang="sl-SI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45605" y="1687279"/>
            <a:ext cx="211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Barvne</a:t>
            </a:r>
            <a:r>
              <a:rPr lang="en-US" dirty="0"/>
              <a:t> </a:t>
            </a:r>
            <a:r>
              <a:rPr lang="en-US" dirty="0" err="1"/>
              <a:t>slike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5605" y="3068883"/>
            <a:ext cx="211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Termalne</a:t>
            </a:r>
            <a:r>
              <a:rPr lang="en-US" dirty="0"/>
              <a:t> </a:t>
            </a:r>
            <a:r>
              <a:rPr lang="en-US" dirty="0" err="1"/>
              <a:t>slike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76617"/>
              </p:ext>
            </p:extLst>
          </p:nvPr>
        </p:nvGraphicFramePr>
        <p:xfrm>
          <a:off x="2659413" y="1235437"/>
          <a:ext cx="70645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125">
                  <a:extLst>
                    <a:ext uri="{9D8B030D-6E8A-4147-A177-3AD203B41FA5}">
                      <a16:colId xmlns:a16="http://schemas.microsoft.com/office/drawing/2014/main" val="4201148680"/>
                    </a:ext>
                  </a:extLst>
                </a:gridCol>
                <a:gridCol w="1766125">
                  <a:extLst>
                    <a:ext uri="{9D8B030D-6E8A-4147-A177-3AD203B41FA5}">
                      <a16:colId xmlns:a16="http://schemas.microsoft.com/office/drawing/2014/main" val="3278789764"/>
                    </a:ext>
                  </a:extLst>
                </a:gridCol>
                <a:gridCol w="1766125">
                  <a:extLst>
                    <a:ext uri="{9D8B030D-6E8A-4147-A177-3AD203B41FA5}">
                      <a16:colId xmlns:a16="http://schemas.microsoft.com/office/drawing/2014/main" val="1948822"/>
                    </a:ext>
                  </a:extLst>
                </a:gridCol>
                <a:gridCol w="1766125">
                  <a:extLst>
                    <a:ext uri="{9D8B030D-6E8A-4147-A177-3AD203B41FA5}">
                      <a16:colId xmlns:a16="http://schemas.microsoft.com/office/drawing/2014/main" val="1202623855"/>
                    </a:ext>
                  </a:extLst>
                </a:gridCol>
              </a:tblGrid>
              <a:tr h="3091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YOLO11-s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YOLO11-m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YOLO11-x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643684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975743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0.477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277005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0.574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8566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47138"/>
              </p:ext>
            </p:extLst>
          </p:nvPr>
        </p:nvGraphicFramePr>
        <p:xfrm>
          <a:off x="2659413" y="2712976"/>
          <a:ext cx="70645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125">
                  <a:extLst>
                    <a:ext uri="{9D8B030D-6E8A-4147-A177-3AD203B41FA5}">
                      <a16:colId xmlns:a16="http://schemas.microsoft.com/office/drawing/2014/main" val="4201148680"/>
                    </a:ext>
                  </a:extLst>
                </a:gridCol>
                <a:gridCol w="1766125">
                  <a:extLst>
                    <a:ext uri="{9D8B030D-6E8A-4147-A177-3AD203B41FA5}">
                      <a16:colId xmlns:a16="http://schemas.microsoft.com/office/drawing/2014/main" val="3278789764"/>
                    </a:ext>
                  </a:extLst>
                </a:gridCol>
                <a:gridCol w="1766125">
                  <a:extLst>
                    <a:ext uri="{9D8B030D-6E8A-4147-A177-3AD203B41FA5}">
                      <a16:colId xmlns:a16="http://schemas.microsoft.com/office/drawing/2014/main" val="1948822"/>
                    </a:ext>
                  </a:extLst>
                </a:gridCol>
                <a:gridCol w="1766125">
                  <a:extLst>
                    <a:ext uri="{9D8B030D-6E8A-4147-A177-3AD203B41FA5}">
                      <a16:colId xmlns:a16="http://schemas.microsoft.com/office/drawing/2014/main" val="1202623855"/>
                    </a:ext>
                  </a:extLst>
                </a:gridCol>
              </a:tblGrid>
              <a:tr h="3091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YOLO11-s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YOLO11-m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YOLO11-x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643684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0.578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975743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0.279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277005"/>
                  </a:ext>
                </a:extLst>
              </a:tr>
              <a:tr h="3091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8566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05" y="4190515"/>
            <a:ext cx="3827814" cy="2153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14" y="4190515"/>
            <a:ext cx="3782576" cy="2127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586" y="4190515"/>
            <a:ext cx="2863646" cy="21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3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7E150-4622-E959-A4A0-DD6DE991B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>
            <a:extLst>
              <a:ext uri="{FF2B5EF4-FFF2-40B4-BE49-F238E27FC236}">
                <a16:creationId xmlns:a16="http://schemas.microsoft.com/office/drawing/2014/main" id="{96A993D8-9292-452F-D7F5-E44AB2EF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9576"/>
            <a:ext cx="7269523" cy="715861"/>
          </a:xfrm>
        </p:spPr>
        <p:txBody>
          <a:bodyPr>
            <a:normAutofit/>
          </a:bodyPr>
          <a:lstStyle/>
          <a:p>
            <a:r>
              <a:rPr lang="en-GB" sz="2800" dirty="0" err="1"/>
              <a:t>Rezultati</a:t>
            </a:r>
            <a:r>
              <a:rPr lang="en-GB" sz="2800" dirty="0"/>
              <a:t> – </a:t>
            </a:r>
            <a:r>
              <a:rPr lang="en-GB" sz="2800" dirty="0" err="1"/>
              <a:t>detekcija</a:t>
            </a:r>
            <a:r>
              <a:rPr lang="en-GB" sz="2800" dirty="0"/>
              <a:t> (</a:t>
            </a:r>
            <a:r>
              <a:rPr lang="en-GB" sz="2800" dirty="0" err="1"/>
              <a:t>razrezane</a:t>
            </a:r>
            <a:r>
              <a:rPr lang="en-GB" sz="2800" dirty="0"/>
              <a:t> </a:t>
            </a:r>
            <a:r>
              <a:rPr lang="en-GB" sz="2800" dirty="0" err="1"/>
              <a:t>slike</a:t>
            </a:r>
            <a:r>
              <a:rPr lang="en-GB" sz="2800" dirty="0"/>
              <a:t>):</a:t>
            </a:r>
            <a:endParaRPr lang="sl-SI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466914" y="1323019"/>
            <a:ext cx="211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Barvne</a:t>
            </a:r>
            <a:r>
              <a:rPr lang="en-US" dirty="0"/>
              <a:t> </a:t>
            </a:r>
            <a:r>
              <a:rPr lang="en-US" dirty="0" err="1"/>
              <a:t>slike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94" y="3220208"/>
            <a:ext cx="9783540" cy="331516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14850"/>
              </p:ext>
            </p:extLst>
          </p:nvPr>
        </p:nvGraphicFramePr>
        <p:xfrm>
          <a:off x="1857170" y="1779933"/>
          <a:ext cx="764638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597">
                  <a:extLst>
                    <a:ext uri="{9D8B030D-6E8A-4147-A177-3AD203B41FA5}">
                      <a16:colId xmlns:a16="http://schemas.microsoft.com/office/drawing/2014/main" val="4201148680"/>
                    </a:ext>
                  </a:extLst>
                </a:gridCol>
                <a:gridCol w="1911597">
                  <a:extLst>
                    <a:ext uri="{9D8B030D-6E8A-4147-A177-3AD203B41FA5}">
                      <a16:colId xmlns:a16="http://schemas.microsoft.com/office/drawing/2014/main" val="3278789764"/>
                    </a:ext>
                  </a:extLst>
                </a:gridCol>
                <a:gridCol w="1911597">
                  <a:extLst>
                    <a:ext uri="{9D8B030D-6E8A-4147-A177-3AD203B41FA5}">
                      <a16:colId xmlns:a16="http://schemas.microsoft.com/office/drawing/2014/main" val="1948822"/>
                    </a:ext>
                  </a:extLst>
                </a:gridCol>
                <a:gridCol w="1911597">
                  <a:extLst>
                    <a:ext uri="{9D8B030D-6E8A-4147-A177-3AD203B41FA5}">
                      <a16:colId xmlns:a16="http://schemas.microsoft.com/office/drawing/2014/main" val="1202623855"/>
                    </a:ext>
                  </a:extLst>
                </a:gridCol>
              </a:tblGrid>
              <a:tr h="285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YOLO11-s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YOLO11-m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YOLO11-x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643684"/>
                  </a:ext>
                </a:extLst>
              </a:tr>
              <a:tr h="285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975743"/>
                  </a:ext>
                </a:extLst>
              </a:tr>
              <a:tr h="285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0.560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277005"/>
                  </a:ext>
                </a:extLst>
              </a:tr>
              <a:tr h="285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85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51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BAEDB-4408-834B-D4F8-D4E650164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>
            <a:extLst>
              <a:ext uri="{FF2B5EF4-FFF2-40B4-BE49-F238E27FC236}">
                <a16:creationId xmlns:a16="http://schemas.microsoft.com/office/drawing/2014/main" id="{29292B27-27DE-5DE4-23CC-6C694794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566" y="948548"/>
            <a:ext cx="7269523" cy="715861"/>
          </a:xfrm>
        </p:spPr>
        <p:txBody>
          <a:bodyPr>
            <a:normAutofit/>
          </a:bodyPr>
          <a:lstStyle/>
          <a:p>
            <a:r>
              <a:rPr lang="en-GB" sz="2800" dirty="0" err="1"/>
              <a:t>Zaključek</a:t>
            </a:r>
            <a:r>
              <a:rPr lang="en-GB" sz="2800" dirty="0"/>
              <a:t>:</a:t>
            </a:r>
            <a:endParaRPr lang="sl-SI" sz="2800" dirty="0"/>
          </a:p>
        </p:txBody>
      </p:sp>
      <p:sp>
        <p:nvSpPr>
          <p:cNvPr id="5" name="Označba mesta vsebine 2">
            <a:extLst>
              <a:ext uri="{FF2B5EF4-FFF2-40B4-BE49-F238E27FC236}">
                <a16:creationId xmlns:a16="http://schemas.microsoft.com/office/drawing/2014/main" id="{8FCB6624-FF97-ADE1-3058-1211D868C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567" y="2581958"/>
            <a:ext cx="8596668" cy="2881617"/>
          </a:xfrm>
        </p:spPr>
        <p:txBody>
          <a:bodyPr/>
          <a:lstStyle/>
          <a:p>
            <a:endParaRPr lang="sl-SI" dirty="0"/>
          </a:p>
          <a:p>
            <a:endParaRPr lang="sl-SI" dirty="0"/>
          </a:p>
        </p:txBody>
      </p:sp>
      <p:sp>
        <p:nvSpPr>
          <p:cNvPr id="2" name="Označba mesta vsebine 2">
            <a:extLst>
              <a:ext uri="{FF2B5EF4-FFF2-40B4-BE49-F238E27FC236}">
                <a16:creationId xmlns:a16="http://schemas.microsoft.com/office/drawing/2014/main" id="{8BAEF2D1-63A6-FECB-FCAD-CB607661AA24}"/>
              </a:ext>
            </a:extLst>
          </p:cNvPr>
          <p:cNvSpPr txBox="1">
            <a:spLocks/>
          </p:cNvSpPr>
          <p:nvPr/>
        </p:nvSpPr>
        <p:spPr>
          <a:xfrm>
            <a:off x="1566566" y="1731638"/>
            <a:ext cx="8812467" cy="4582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dirty="0"/>
              <a:t>Segmentacija in detekcija sta bili uspešno izvedeni na </a:t>
            </a:r>
            <a:r>
              <a:rPr lang="en-US" dirty="0" err="1"/>
              <a:t>barvnih</a:t>
            </a:r>
            <a:r>
              <a:rPr lang="sl-SI" dirty="0"/>
              <a:t> in termalnih slikah,</a:t>
            </a:r>
            <a:endParaRPr lang="en-US" dirty="0"/>
          </a:p>
          <a:p>
            <a:r>
              <a:rPr lang="sl-SI" dirty="0"/>
              <a:t>Rezultati kažejo, da </a:t>
            </a:r>
            <a:r>
              <a:rPr lang="en-US" dirty="0" err="1"/>
              <a:t>barvne</a:t>
            </a:r>
            <a:r>
              <a:rPr lang="sl-SI" dirty="0"/>
              <a:t> slike omogočajo bolj zanesljivo prepoznavo ovir v </a:t>
            </a:r>
            <a:r>
              <a:rPr lang="en-US" dirty="0" err="1"/>
              <a:t>pogojih</a:t>
            </a:r>
            <a:r>
              <a:rPr lang="en-US" dirty="0"/>
              <a:t>, </a:t>
            </a:r>
            <a:r>
              <a:rPr lang="en-US" dirty="0" err="1"/>
              <a:t>kjer</a:t>
            </a:r>
            <a:r>
              <a:rPr lang="en-US" dirty="0"/>
              <a:t> so </a:t>
            </a:r>
            <a:r>
              <a:rPr lang="en-US" dirty="0" err="1"/>
              <a:t>slike</a:t>
            </a:r>
            <a:r>
              <a:rPr lang="en-US" dirty="0"/>
              <a:t> bile </a:t>
            </a:r>
            <a:r>
              <a:rPr lang="en-US" dirty="0" err="1"/>
              <a:t>zajete</a:t>
            </a:r>
            <a:endParaRPr lang="en-US" dirty="0"/>
          </a:p>
          <a:p>
            <a:r>
              <a:rPr lang="sl-SI" dirty="0"/>
              <a:t>U-Net in SegFormer sta pri segmentaciji </a:t>
            </a:r>
            <a:r>
              <a:rPr lang="en-US" dirty="0" err="1"/>
              <a:t>oba</a:t>
            </a:r>
            <a:r>
              <a:rPr lang="en-US" dirty="0"/>
              <a:t> </a:t>
            </a:r>
            <a:r>
              <a:rPr lang="sl-SI" dirty="0"/>
              <a:t>pokazala </a:t>
            </a:r>
            <a:r>
              <a:rPr lang="en-US" dirty="0"/>
              <a:t>dobro </a:t>
            </a:r>
            <a:r>
              <a:rPr lang="en-US" dirty="0" err="1"/>
              <a:t>sposobnos</a:t>
            </a:r>
            <a:r>
              <a:rPr lang="en-US" dirty="0"/>
              <a:t> </a:t>
            </a:r>
            <a:r>
              <a:rPr lang="en-US" dirty="0" err="1"/>
              <a:t>segmentacije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termalnih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barvnih</a:t>
            </a:r>
            <a:r>
              <a:rPr lang="en-US" dirty="0"/>
              <a:t> </a:t>
            </a:r>
            <a:r>
              <a:rPr lang="en-US" dirty="0" err="1"/>
              <a:t>slikah</a:t>
            </a:r>
            <a:r>
              <a:rPr lang="en-US" dirty="0"/>
              <a:t> </a:t>
            </a:r>
            <a:r>
              <a:rPr lang="sl-SI" dirty="0"/>
              <a:t>– SegFormer je bil natančnejši pri robovih,</a:t>
            </a:r>
            <a:endParaRPr lang="en-US" dirty="0"/>
          </a:p>
          <a:p>
            <a:r>
              <a:rPr lang="sl-SI" dirty="0"/>
              <a:t>YOLOv11 je učinkovito zaznaval ovire, vendar so </a:t>
            </a:r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zelo</a:t>
            </a:r>
            <a:r>
              <a:rPr lang="en-US" dirty="0"/>
              <a:t> </a:t>
            </a:r>
            <a:r>
              <a:rPr lang="en-US" dirty="0" err="1"/>
              <a:t>slabi</a:t>
            </a:r>
            <a:r>
              <a:rPr lang="en-US" dirty="0"/>
              <a:t> (</a:t>
            </a:r>
            <a:r>
              <a:rPr lang="en-US" dirty="0" err="1"/>
              <a:t>težave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detekciji</a:t>
            </a:r>
            <a:r>
              <a:rPr lang="en-US" dirty="0"/>
              <a:t> </a:t>
            </a:r>
            <a:r>
              <a:rPr lang="en-US" dirty="0" err="1"/>
              <a:t>manjših</a:t>
            </a:r>
            <a:r>
              <a:rPr lang="en-US" dirty="0"/>
              <a:t> </a:t>
            </a:r>
            <a:r>
              <a:rPr lang="en-US" dirty="0" err="1"/>
              <a:t>objektov</a:t>
            </a:r>
            <a:r>
              <a:rPr lang="en-US" dirty="0"/>
              <a:t> in </a:t>
            </a:r>
            <a:r>
              <a:rPr lang="en-US" dirty="0" err="1"/>
              <a:t>objektov</a:t>
            </a:r>
            <a:r>
              <a:rPr lang="en-US" dirty="0"/>
              <a:t> “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kupu</a:t>
            </a:r>
            <a:r>
              <a:rPr lang="en-US" dirty="0"/>
              <a:t>”)</a:t>
            </a:r>
            <a:r>
              <a:rPr lang="sl-SI" dirty="0"/>
              <a:t>,</a:t>
            </a:r>
            <a:endParaRPr lang="en-US" dirty="0"/>
          </a:p>
          <a:p>
            <a:r>
              <a:rPr lang="en-US" dirty="0" err="1"/>
              <a:t>Najboljše</a:t>
            </a:r>
            <a:r>
              <a:rPr lang="en-US" dirty="0"/>
              <a:t> je </a:t>
            </a:r>
            <a:r>
              <a:rPr lang="en-US" dirty="0" err="1"/>
              <a:t>deloval</a:t>
            </a:r>
            <a:r>
              <a:rPr lang="en-US" dirty="0"/>
              <a:t> YOLO11-m</a:t>
            </a:r>
          </a:p>
          <a:p>
            <a:r>
              <a:rPr lang="en-US" dirty="0" err="1"/>
              <a:t>Razrez</a:t>
            </a:r>
            <a:r>
              <a:rPr lang="en-US" dirty="0"/>
              <a:t> </a:t>
            </a:r>
            <a:r>
              <a:rPr lang="en-US" dirty="0" err="1"/>
              <a:t>slik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dele </a:t>
            </a:r>
            <a:r>
              <a:rPr lang="en-US" dirty="0" err="1"/>
              <a:t>izboljša</a:t>
            </a:r>
            <a:r>
              <a:rPr lang="en-US" dirty="0"/>
              <a:t> </a:t>
            </a:r>
            <a:r>
              <a:rPr lang="en-US" dirty="0" err="1"/>
              <a:t>detekcijo</a:t>
            </a:r>
            <a:r>
              <a:rPr lang="en-US" dirty="0"/>
              <a:t> </a:t>
            </a:r>
            <a:r>
              <a:rPr lang="en-US" dirty="0" err="1"/>
              <a:t>manjših</a:t>
            </a:r>
            <a:r>
              <a:rPr lang="en-US" dirty="0"/>
              <a:t> </a:t>
            </a:r>
            <a:r>
              <a:rPr lang="en-US" dirty="0" err="1"/>
              <a:t>ovir</a:t>
            </a:r>
            <a:r>
              <a:rPr lang="en-US" dirty="0"/>
              <a:t> a </a:t>
            </a:r>
            <a:r>
              <a:rPr lang="en-US" dirty="0" err="1"/>
              <a:t>krši</a:t>
            </a:r>
            <a:r>
              <a:rPr lang="en-US" dirty="0"/>
              <a:t> </a:t>
            </a:r>
            <a:r>
              <a:rPr lang="en-US" dirty="0" err="1"/>
              <a:t>osnovno</a:t>
            </a:r>
            <a:r>
              <a:rPr lang="en-US" dirty="0"/>
              <a:t> </a:t>
            </a:r>
            <a:r>
              <a:rPr lang="en-US" dirty="0" err="1"/>
              <a:t>idejo</a:t>
            </a:r>
            <a:r>
              <a:rPr lang="en-US" dirty="0"/>
              <a:t> YOLO-ta (single pass)</a:t>
            </a:r>
          </a:p>
        </p:txBody>
      </p:sp>
    </p:spTree>
    <p:extLst>
      <p:ext uri="{BB962C8B-B14F-4D97-AF65-F5344CB8AC3E}">
        <p14:creationId xmlns:p14="http://schemas.microsoft.com/office/powerpoint/2010/main" val="248486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0D78F05-1570-EC50-145A-7A661030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887353"/>
            <a:ext cx="8596668" cy="1320800"/>
          </a:xfrm>
        </p:spPr>
        <p:txBody>
          <a:bodyPr/>
          <a:lstStyle/>
          <a:p>
            <a:pPr algn="ctr"/>
            <a:r>
              <a:rPr lang="en-GB" dirty="0" err="1"/>
              <a:t>Hvala</a:t>
            </a:r>
            <a:r>
              <a:rPr lang="en-GB" dirty="0"/>
              <a:t> za </a:t>
            </a:r>
            <a:r>
              <a:rPr lang="en-GB" dirty="0" err="1"/>
              <a:t>pozornost</a:t>
            </a:r>
            <a:r>
              <a:rPr lang="en-GB" dirty="0"/>
              <a:t>!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4370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1838B6-EBDA-23E3-543C-B7E12B83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07" y="615768"/>
            <a:ext cx="4181090" cy="715861"/>
          </a:xfrm>
        </p:spPr>
        <p:txBody>
          <a:bodyPr>
            <a:normAutofit/>
          </a:bodyPr>
          <a:lstStyle/>
          <a:p>
            <a:r>
              <a:rPr lang="en-GB" sz="2800" dirty="0" err="1"/>
              <a:t>Cilji</a:t>
            </a:r>
            <a:r>
              <a:rPr lang="en-GB" sz="2800" dirty="0"/>
              <a:t> </a:t>
            </a:r>
            <a:r>
              <a:rPr lang="en-GB" sz="2800" dirty="0" err="1"/>
              <a:t>seminarja</a:t>
            </a:r>
            <a:r>
              <a:rPr lang="en-GB" sz="2800" dirty="0"/>
              <a:t>:</a:t>
            </a:r>
            <a:endParaRPr lang="sl-SI" sz="2800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93C43D2-A1D6-0F45-EC47-033EB1B6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009" y="1331630"/>
            <a:ext cx="8596668" cy="2551602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Osnovni</a:t>
            </a:r>
            <a:r>
              <a:rPr lang="en-GB" dirty="0"/>
              <a:t> </a:t>
            </a:r>
            <a:r>
              <a:rPr lang="en-GB" dirty="0" err="1"/>
              <a:t>namen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Semantična</a:t>
            </a:r>
            <a:r>
              <a:rPr lang="en-GB" dirty="0"/>
              <a:t> </a:t>
            </a:r>
            <a:r>
              <a:rPr lang="en-GB" dirty="0" err="1"/>
              <a:t>segmentacija</a:t>
            </a:r>
            <a:r>
              <a:rPr lang="en-GB" dirty="0"/>
              <a:t> </a:t>
            </a:r>
            <a:r>
              <a:rPr lang="en-GB" dirty="0" err="1"/>
              <a:t>prizorov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slik</a:t>
            </a:r>
            <a:r>
              <a:rPr lang="en-GB" dirty="0"/>
              <a:t>,</a:t>
            </a:r>
          </a:p>
          <a:p>
            <a:pPr lvl="1"/>
            <a:r>
              <a:rPr lang="en-GB" dirty="0" err="1"/>
              <a:t>Detekcija</a:t>
            </a:r>
            <a:r>
              <a:rPr lang="en-GB" dirty="0"/>
              <a:t> </a:t>
            </a:r>
            <a:r>
              <a:rPr lang="en-GB" dirty="0" err="1"/>
              <a:t>ovir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vodni</a:t>
            </a:r>
            <a:r>
              <a:rPr lang="en-GB" dirty="0"/>
              <a:t> </a:t>
            </a:r>
            <a:r>
              <a:rPr lang="en-GB" dirty="0" err="1"/>
              <a:t>gladini</a:t>
            </a:r>
            <a:endParaRPr lang="en-GB" dirty="0"/>
          </a:p>
          <a:p>
            <a:r>
              <a:rPr lang="en-GB" dirty="0" err="1"/>
              <a:t>Primerjati</a:t>
            </a:r>
            <a:r>
              <a:rPr lang="en-GB" dirty="0"/>
              <a:t> </a:t>
            </a:r>
            <a:r>
              <a:rPr lang="en-GB" dirty="0" err="1"/>
              <a:t>uspešnost</a:t>
            </a:r>
            <a:r>
              <a:rPr lang="en-GB" dirty="0"/>
              <a:t> </a:t>
            </a:r>
            <a:r>
              <a:rPr lang="en-GB" dirty="0" err="1"/>
              <a:t>modelov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barvnih</a:t>
            </a:r>
            <a:r>
              <a:rPr lang="en-GB" dirty="0"/>
              <a:t> in </a:t>
            </a:r>
            <a:r>
              <a:rPr lang="en-GB" dirty="0" err="1"/>
              <a:t>termalnih</a:t>
            </a:r>
            <a:r>
              <a:rPr lang="en-GB" dirty="0"/>
              <a:t> </a:t>
            </a:r>
            <a:r>
              <a:rPr lang="en-GB" dirty="0" err="1"/>
              <a:t>slikah</a:t>
            </a:r>
            <a:r>
              <a:rPr lang="en-GB" dirty="0"/>
              <a:t>,</a:t>
            </a:r>
          </a:p>
          <a:p>
            <a:r>
              <a:rPr lang="en-GB" dirty="0" err="1"/>
              <a:t>Oceniti</a:t>
            </a:r>
            <a:r>
              <a:rPr lang="en-GB" dirty="0"/>
              <a:t> </a:t>
            </a:r>
            <a:r>
              <a:rPr lang="en-GB" dirty="0" err="1"/>
              <a:t>kakovost</a:t>
            </a:r>
            <a:r>
              <a:rPr lang="en-GB" dirty="0"/>
              <a:t> </a:t>
            </a:r>
            <a:r>
              <a:rPr lang="en-GB" dirty="0" err="1"/>
              <a:t>rezultatov</a:t>
            </a:r>
            <a:r>
              <a:rPr lang="en-GB" dirty="0"/>
              <a:t> s </a:t>
            </a:r>
            <a:r>
              <a:rPr lang="en-GB" dirty="0" err="1"/>
              <a:t>pomočjo</a:t>
            </a:r>
            <a:r>
              <a:rPr lang="en-GB" dirty="0"/>
              <a:t> </a:t>
            </a:r>
            <a:r>
              <a:rPr lang="en-GB" dirty="0" err="1"/>
              <a:t>metrik</a:t>
            </a:r>
            <a:r>
              <a:rPr lang="en-GB" dirty="0"/>
              <a:t> </a:t>
            </a:r>
            <a:r>
              <a:rPr lang="en-GB" dirty="0" err="1"/>
              <a:t>mIoU</a:t>
            </a:r>
            <a:r>
              <a:rPr lang="en-GB" dirty="0"/>
              <a:t> (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segmentacijo</a:t>
            </a:r>
            <a:r>
              <a:rPr lang="en-GB" dirty="0"/>
              <a:t>) in F1 (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detekcijo</a:t>
            </a:r>
            <a:r>
              <a:rPr lang="en-GB" dirty="0"/>
              <a:t>),</a:t>
            </a:r>
          </a:p>
          <a:p>
            <a:r>
              <a:rPr lang="en-GB" dirty="0" err="1"/>
              <a:t>Preizkus</a:t>
            </a:r>
            <a:r>
              <a:rPr lang="en-GB" dirty="0"/>
              <a:t> </a:t>
            </a:r>
            <a:r>
              <a:rPr lang="en-GB" dirty="0" err="1"/>
              <a:t>različnih</a:t>
            </a:r>
            <a:r>
              <a:rPr lang="en-GB" dirty="0"/>
              <a:t> </a:t>
            </a:r>
            <a:r>
              <a:rPr lang="en-GB" dirty="0" err="1"/>
              <a:t>modelov</a:t>
            </a:r>
            <a:r>
              <a:rPr lang="en-GB" dirty="0"/>
              <a:t> </a:t>
            </a:r>
            <a:r>
              <a:rPr lang="en-GB" dirty="0" err="1"/>
              <a:t>nevronskih</a:t>
            </a:r>
            <a:r>
              <a:rPr lang="en-GB" dirty="0"/>
              <a:t> </a:t>
            </a:r>
            <a:r>
              <a:rPr lang="en-GB" dirty="0" err="1"/>
              <a:t>mrež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isto</a:t>
            </a:r>
            <a:r>
              <a:rPr lang="en-GB" dirty="0"/>
              <a:t> </a:t>
            </a:r>
            <a:r>
              <a:rPr lang="en-GB" dirty="0" err="1"/>
              <a:t>nalogo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076" y="3883232"/>
            <a:ext cx="6092041" cy="27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5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>
            <a:extLst>
              <a:ext uri="{FF2B5EF4-FFF2-40B4-BE49-F238E27FC236}">
                <a16:creationId xmlns:a16="http://schemas.microsoft.com/office/drawing/2014/main" id="{2E0AAD74-59E5-6023-3BCB-F448FCE0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785" y="518043"/>
            <a:ext cx="3612184" cy="715861"/>
          </a:xfrm>
        </p:spPr>
        <p:txBody>
          <a:bodyPr>
            <a:normAutofit/>
          </a:bodyPr>
          <a:lstStyle/>
          <a:p>
            <a:r>
              <a:rPr lang="en-GB" sz="2800" dirty="0" err="1"/>
              <a:t>Metodologija</a:t>
            </a:r>
            <a:r>
              <a:rPr lang="en-GB" sz="2800" dirty="0"/>
              <a:t>:</a:t>
            </a:r>
            <a:endParaRPr lang="sl-SI" sz="28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985785" y="1233904"/>
            <a:ext cx="8596668" cy="52381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Semantična</a:t>
            </a:r>
            <a:r>
              <a:rPr lang="en-US" b="1" dirty="0"/>
              <a:t> </a:t>
            </a:r>
            <a:r>
              <a:rPr lang="en-US" b="1" dirty="0" err="1"/>
              <a:t>segmentacija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Cilj</a:t>
            </a:r>
            <a:r>
              <a:rPr lang="en-US" dirty="0"/>
              <a:t>: </a:t>
            </a:r>
            <a:r>
              <a:rPr lang="en-US" dirty="0" err="1"/>
              <a:t>razvrstiti</a:t>
            </a:r>
            <a:r>
              <a:rPr lang="en-US" dirty="0"/>
              <a:t> </a:t>
            </a:r>
            <a:r>
              <a:rPr lang="en-US" dirty="0" err="1"/>
              <a:t>vsak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(</a:t>
            </a:r>
            <a:r>
              <a:rPr lang="en-US" dirty="0" err="1"/>
              <a:t>voda</a:t>
            </a:r>
            <a:r>
              <a:rPr lang="en-US" dirty="0"/>
              <a:t>, </a:t>
            </a:r>
            <a:r>
              <a:rPr lang="en-US" dirty="0" err="1"/>
              <a:t>ovira</a:t>
            </a:r>
            <a:r>
              <a:rPr lang="en-US" dirty="0"/>
              <a:t>, </a:t>
            </a:r>
            <a:r>
              <a:rPr lang="en-US" dirty="0" err="1"/>
              <a:t>ozadje</a:t>
            </a:r>
            <a:r>
              <a:rPr lang="en-US" dirty="0"/>
              <a:t>, </a:t>
            </a:r>
            <a:r>
              <a:rPr lang="en-US" dirty="0" err="1"/>
              <a:t>nebo</a:t>
            </a:r>
            <a:r>
              <a:rPr lang="en-US" dirty="0"/>
              <a:t>) v </a:t>
            </a:r>
            <a:r>
              <a:rPr lang="en-US" dirty="0" err="1"/>
              <a:t>razrede</a:t>
            </a:r>
            <a:r>
              <a:rPr lang="en-US" dirty="0"/>
              <a:t>,</a:t>
            </a:r>
          </a:p>
          <a:p>
            <a:r>
              <a:rPr lang="en-US" b="1" dirty="0" err="1"/>
              <a:t>Uporabljena</a:t>
            </a:r>
            <a:r>
              <a:rPr lang="en-US" b="1" dirty="0"/>
              <a:t> </a:t>
            </a:r>
            <a:r>
              <a:rPr lang="en-US" b="1" dirty="0" err="1"/>
              <a:t>modela</a:t>
            </a:r>
            <a:r>
              <a:rPr lang="en-US" b="1" dirty="0"/>
              <a:t>:</a:t>
            </a:r>
          </a:p>
          <a:p>
            <a:pPr lvl="1"/>
            <a:r>
              <a:rPr lang="en-US" b="1" dirty="0"/>
              <a:t>U-Net:</a:t>
            </a:r>
          </a:p>
          <a:p>
            <a:pPr lvl="2"/>
            <a:r>
              <a:rPr lang="en-US" dirty="0" err="1"/>
              <a:t>Konvolucijska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z U-</a:t>
            </a:r>
            <a:r>
              <a:rPr lang="en-US" dirty="0" err="1"/>
              <a:t>obliko</a:t>
            </a:r>
            <a:r>
              <a:rPr lang="en-US" dirty="0"/>
              <a:t> (</a:t>
            </a:r>
            <a:r>
              <a:rPr lang="en-US" dirty="0" err="1"/>
              <a:t>enkoder</a:t>
            </a:r>
            <a:r>
              <a:rPr lang="en-US" dirty="0"/>
              <a:t>, </a:t>
            </a:r>
            <a:r>
              <a:rPr lang="en-US" dirty="0" err="1"/>
              <a:t>dekoder</a:t>
            </a:r>
            <a:r>
              <a:rPr lang="en-US" dirty="0"/>
              <a:t>),</a:t>
            </a:r>
          </a:p>
          <a:p>
            <a:pPr lvl="2"/>
            <a:r>
              <a:rPr lang="en-US" dirty="0" err="1"/>
              <a:t>Uporablja</a:t>
            </a:r>
            <a:r>
              <a:rPr lang="en-US" dirty="0"/>
              <a:t> skip </a:t>
            </a:r>
            <a:r>
              <a:rPr lang="en-US" dirty="0" err="1"/>
              <a:t>povezave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združevanje</a:t>
            </a:r>
            <a:r>
              <a:rPr lang="en-US" dirty="0"/>
              <a:t> </a:t>
            </a:r>
            <a:r>
              <a:rPr lang="en-US" dirty="0" err="1"/>
              <a:t>konteksta</a:t>
            </a:r>
            <a:r>
              <a:rPr lang="en-US" dirty="0"/>
              <a:t> in </a:t>
            </a:r>
            <a:r>
              <a:rPr lang="en-US" dirty="0" err="1"/>
              <a:t>podrobnosti</a:t>
            </a:r>
            <a:r>
              <a:rPr lang="en-US" dirty="0"/>
              <a:t>,</a:t>
            </a:r>
          </a:p>
          <a:p>
            <a:pPr lvl="2"/>
            <a:r>
              <a:rPr lang="en-US" dirty="0" err="1"/>
              <a:t>Pogosto</a:t>
            </a:r>
            <a:r>
              <a:rPr lang="en-US" dirty="0"/>
              <a:t> </a:t>
            </a:r>
            <a:r>
              <a:rPr lang="en-US" dirty="0" err="1"/>
              <a:t>uporabljena</a:t>
            </a:r>
            <a:r>
              <a:rPr lang="en-US" dirty="0"/>
              <a:t> (</a:t>
            </a:r>
            <a:r>
              <a:rPr lang="en-US" dirty="0" err="1"/>
              <a:t>tudi</a:t>
            </a:r>
            <a:r>
              <a:rPr lang="en-US" dirty="0"/>
              <a:t> </a:t>
            </a:r>
            <a:r>
              <a:rPr lang="en-US" dirty="0" err="1"/>
              <a:t>razvita</a:t>
            </a:r>
            <a:r>
              <a:rPr lang="en-US" dirty="0"/>
              <a:t>)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medicinskem</a:t>
            </a:r>
            <a:r>
              <a:rPr lang="en-US" dirty="0"/>
              <a:t> </a:t>
            </a:r>
            <a:r>
              <a:rPr lang="en-US" dirty="0" err="1"/>
              <a:t>področju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SegFormer</a:t>
            </a:r>
            <a:r>
              <a:rPr lang="en-US" b="1" dirty="0"/>
              <a:t>:</a:t>
            </a:r>
          </a:p>
          <a:p>
            <a:pPr lvl="2"/>
            <a:r>
              <a:rPr lang="en-US" dirty="0" err="1"/>
              <a:t>Transformerju</a:t>
            </a:r>
            <a:r>
              <a:rPr lang="en-US" dirty="0"/>
              <a:t> </a:t>
            </a:r>
            <a:r>
              <a:rPr lang="en-US" dirty="0" err="1"/>
              <a:t>podoben</a:t>
            </a:r>
            <a:r>
              <a:rPr lang="en-US" dirty="0"/>
              <a:t> model (encoder del) z MLP </a:t>
            </a:r>
            <a:r>
              <a:rPr lang="en-US" dirty="0" err="1"/>
              <a:t>dekoderjem</a:t>
            </a:r>
            <a:r>
              <a:rPr lang="en-US" dirty="0"/>
              <a:t>,</a:t>
            </a:r>
          </a:p>
          <a:p>
            <a:pPr lvl="2"/>
            <a:r>
              <a:rPr lang="en-US" dirty="0"/>
              <a:t>Lahek in </a:t>
            </a:r>
            <a:r>
              <a:rPr lang="en-US" dirty="0" err="1"/>
              <a:t>učinkovito</a:t>
            </a:r>
            <a:r>
              <a:rPr lang="en-US" dirty="0"/>
              <a:t> </a:t>
            </a:r>
            <a:r>
              <a:rPr lang="en-US" dirty="0" err="1"/>
              <a:t>združuje</a:t>
            </a:r>
            <a:r>
              <a:rPr lang="en-US" dirty="0"/>
              <a:t> </a:t>
            </a:r>
            <a:r>
              <a:rPr lang="en-US" dirty="0" err="1"/>
              <a:t>lokalne</a:t>
            </a:r>
            <a:r>
              <a:rPr lang="en-US" dirty="0"/>
              <a:t> in </a:t>
            </a:r>
            <a:r>
              <a:rPr lang="en-US" dirty="0" err="1"/>
              <a:t>globalne</a:t>
            </a:r>
            <a:r>
              <a:rPr lang="en-US" dirty="0"/>
              <a:t> </a:t>
            </a:r>
            <a:r>
              <a:rPr lang="en-US" dirty="0" err="1"/>
              <a:t>značilnosti</a:t>
            </a:r>
            <a:r>
              <a:rPr lang="en-US" dirty="0"/>
              <a:t>,</a:t>
            </a:r>
          </a:p>
          <a:p>
            <a:pPr lvl="2"/>
            <a:r>
              <a:rPr lang="en-US" dirty="0" err="1"/>
              <a:t>Dosega</a:t>
            </a:r>
            <a:r>
              <a:rPr lang="en-US" dirty="0"/>
              <a:t> </a:t>
            </a:r>
            <a:r>
              <a:rPr lang="en-US" dirty="0" err="1"/>
              <a:t>visoko</a:t>
            </a:r>
            <a:r>
              <a:rPr lang="en-US" dirty="0"/>
              <a:t> </a:t>
            </a:r>
            <a:r>
              <a:rPr lang="en-US" dirty="0" err="1"/>
              <a:t>natančnost</a:t>
            </a:r>
            <a:r>
              <a:rPr lang="en-US" dirty="0"/>
              <a:t> </a:t>
            </a:r>
            <a:r>
              <a:rPr lang="en-US" dirty="0" err="1"/>
              <a:t>segmentacije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različnih</a:t>
            </a:r>
            <a:r>
              <a:rPr lang="en-US" dirty="0"/>
              <a:t> </a:t>
            </a:r>
            <a:r>
              <a:rPr lang="en-US" dirty="0" err="1"/>
              <a:t>vhodnih</a:t>
            </a:r>
            <a:r>
              <a:rPr lang="en-US" dirty="0"/>
              <a:t> </a:t>
            </a:r>
            <a:r>
              <a:rPr lang="en-US" dirty="0" err="1"/>
              <a:t>podatkih</a:t>
            </a:r>
            <a:r>
              <a:rPr lang="en-US" dirty="0"/>
              <a:t>.</a:t>
            </a:r>
          </a:p>
          <a:p>
            <a:r>
              <a:rPr lang="en-US" b="1" dirty="0" err="1"/>
              <a:t>Metrika</a:t>
            </a:r>
            <a:r>
              <a:rPr lang="en-US" b="1" dirty="0"/>
              <a:t> </a:t>
            </a:r>
            <a:r>
              <a:rPr lang="en-US" b="1" dirty="0" err="1"/>
              <a:t>za</a:t>
            </a:r>
            <a:r>
              <a:rPr lang="en-US" b="1" dirty="0"/>
              <a:t> </a:t>
            </a:r>
            <a:r>
              <a:rPr lang="en-US" b="1" dirty="0" err="1"/>
              <a:t>oceno</a:t>
            </a:r>
            <a:r>
              <a:rPr lang="en-US" b="1" dirty="0"/>
              <a:t> </a:t>
            </a:r>
            <a:r>
              <a:rPr lang="en-US" b="1" dirty="0" err="1"/>
              <a:t>uspešnosti</a:t>
            </a:r>
            <a:r>
              <a:rPr lang="en-US" b="1" dirty="0"/>
              <a:t>:</a:t>
            </a:r>
          </a:p>
          <a:p>
            <a:pPr lvl="1"/>
            <a:r>
              <a:rPr lang="en-US" b="1" dirty="0" err="1"/>
              <a:t>mIoU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angl.</a:t>
            </a:r>
            <a:r>
              <a:rPr lang="en-US" dirty="0"/>
              <a:t> mean Intersection over Union):</a:t>
            </a:r>
          </a:p>
          <a:p>
            <a:pPr lvl="2"/>
            <a:r>
              <a:rPr lang="en-US" dirty="0" err="1"/>
              <a:t>Povprečna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preseka</a:t>
            </a:r>
            <a:r>
              <a:rPr lang="en-US" dirty="0"/>
              <a:t> in </a:t>
            </a:r>
            <a:r>
              <a:rPr lang="en-US" dirty="0" err="1"/>
              <a:t>unije</a:t>
            </a:r>
            <a:r>
              <a:rPr lang="en-US" dirty="0"/>
              <a:t> med </a:t>
            </a:r>
            <a:r>
              <a:rPr lang="en-US" dirty="0" err="1"/>
              <a:t>napovedanimi</a:t>
            </a:r>
            <a:r>
              <a:rPr lang="en-US" dirty="0"/>
              <a:t> in </a:t>
            </a:r>
            <a:r>
              <a:rPr lang="en-US" dirty="0" err="1"/>
              <a:t>resničnimi</a:t>
            </a:r>
            <a:r>
              <a:rPr lang="en-US" dirty="0"/>
              <a:t> </a:t>
            </a:r>
            <a:r>
              <a:rPr lang="en-US" dirty="0" err="1"/>
              <a:t>območji</a:t>
            </a:r>
            <a:r>
              <a:rPr lang="en-US" dirty="0"/>
              <a:t>,</a:t>
            </a:r>
          </a:p>
          <a:p>
            <a:pPr lvl="2"/>
            <a:r>
              <a:rPr lang="en-US" dirty="0" err="1"/>
              <a:t>Višja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pomeni</a:t>
            </a:r>
            <a:r>
              <a:rPr lang="en-US" dirty="0"/>
              <a:t> </a:t>
            </a:r>
            <a:r>
              <a:rPr lang="en-US" dirty="0" err="1"/>
              <a:t>boljše</a:t>
            </a:r>
            <a:r>
              <a:rPr lang="en-US" dirty="0"/>
              <a:t> </a:t>
            </a:r>
            <a:r>
              <a:rPr lang="en-US" dirty="0" err="1"/>
              <a:t>prekrivanje</a:t>
            </a:r>
            <a:r>
              <a:rPr lang="en-US" dirty="0"/>
              <a:t> </a:t>
            </a:r>
            <a:r>
              <a:rPr lang="en-US" dirty="0" err="1"/>
              <a:t>segmentacije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147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>
            <a:extLst>
              <a:ext uri="{FF2B5EF4-FFF2-40B4-BE49-F238E27FC236}">
                <a16:creationId xmlns:a16="http://schemas.microsoft.com/office/drawing/2014/main" id="{2E0AAD74-59E5-6023-3BCB-F448FCE0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785" y="518043"/>
            <a:ext cx="3612184" cy="715861"/>
          </a:xfrm>
        </p:spPr>
        <p:txBody>
          <a:bodyPr>
            <a:normAutofit/>
          </a:bodyPr>
          <a:lstStyle/>
          <a:p>
            <a:r>
              <a:rPr lang="en-GB" sz="2800" dirty="0" err="1"/>
              <a:t>Metodologija</a:t>
            </a:r>
            <a:r>
              <a:rPr lang="en-GB" sz="2800" dirty="0"/>
              <a:t>:</a:t>
            </a:r>
            <a:endParaRPr lang="sl-SI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/>
              <p:cNvSpPr txBox="1">
                <a:spLocks/>
              </p:cNvSpPr>
              <p:nvPr/>
            </p:nvSpPr>
            <p:spPr>
              <a:xfrm>
                <a:off x="985785" y="1245779"/>
                <a:ext cx="8596668" cy="5238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 err="1"/>
                  <a:t>Detekcija</a:t>
                </a:r>
                <a:r>
                  <a:rPr lang="en-US" b="1" dirty="0"/>
                  <a:t>:</a:t>
                </a:r>
                <a:endParaRPr lang="en-US" dirty="0"/>
              </a:p>
              <a:p>
                <a:pPr lvl="1"/>
                <a:r>
                  <a:rPr lang="en-US" dirty="0" err="1"/>
                  <a:t>Cilj</a:t>
                </a:r>
                <a:r>
                  <a:rPr lang="en-US" dirty="0"/>
                  <a:t>: </a:t>
                </a:r>
                <a:r>
                  <a:rPr lang="en-US" dirty="0" err="1"/>
                  <a:t>Prepoznati</a:t>
                </a:r>
                <a:r>
                  <a:rPr lang="en-US" dirty="0"/>
                  <a:t> in </a:t>
                </a:r>
                <a:r>
                  <a:rPr lang="en-US" dirty="0" err="1"/>
                  <a:t>lokalizirati</a:t>
                </a:r>
                <a:r>
                  <a:rPr lang="en-US" dirty="0"/>
                  <a:t> </a:t>
                </a:r>
                <a:r>
                  <a:rPr lang="en-US" dirty="0" err="1"/>
                  <a:t>ovire</a:t>
                </a:r>
                <a:r>
                  <a:rPr lang="en-US" dirty="0"/>
                  <a:t>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vodni</a:t>
                </a:r>
                <a:r>
                  <a:rPr lang="en-US" dirty="0"/>
                  <a:t> </a:t>
                </a:r>
                <a:r>
                  <a:rPr lang="en-US" dirty="0" err="1"/>
                  <a:t>gladini</a:t>
                </a:r>
                <a:r>
                  <a:rPr lang="en-US" dirty="0"/>
                  <a:t>,</a:t>
                </a:r>
              </a:p>
              <a:p>
                <a:pPr lvl="1"/>
                <a:r>
                  <a:rPr lang="en-US" dirty="0" err="1"/>
                  <a:t>Vsaka</a:t>
                </a:r>
                <a:r>
                  <a:rPr lang="en-US" dirty="0"/>
                  <a:t> </a:t>
                </a:r>
                <a:r>
                  <a:rPr lang="en-US" dirty="0" err="1"/>
                  <a:t>ovira</a:t>
                </a:r>
                <a:r>
                  <a:rPr lang="en-US" dirty="0"/>
                  <a:t> je </a:t>
                </a:r>
                <a:r>
                  <a:rPr lang="en-US" dirty="0" err="1"/>
                  <a:t>označena</a:t>
                </a:r>
                <a:r>
                  <a:rPr lang="en-US" dirty="0"/>
                  <a:t> z </a:t>
                </a:r>
                <a:r>
                  <a:rPr lang="en-US" dirty="0" err="1"/>
                  <a:t>omejitvenim</a:t>
                </a:r>
                <a:r>
                  <a:rPr lang="en-US" dirty="0"/>
                  <a:t> (</a:t>
                </a:r>
                <a:r>
                  <a:rPr lang="en-US" dirty="0" err="1"/>
                  <a:t>angl.</a:t>
                </a:r>
                <a:r>
                  <a:rPr lang="en-US" dirty="0"/>
                  <a:t> bounding box) </a:t>
                </a:r>
                <a:r>
                  <a:rPr lang="en-US" dirty="0" err="1"/>
                  <a:t>okvirom</a:t>
                </a:r>
                <a:r>
                  <a:rPr lang="en-US" dirty="0"/>
                  <a:t>.</a:t>
                </a:r>
              </a:p>
              <a:p>
                <a:r>
                  <a:rPr lang="en-US" b="1" dirty="0" err="1"/>
                  <a:t>Uporabljeni</a:t>
                </a:r>
                <a:r>
                  <a:rPr lang="en-US" b="1" dirty="0"/>
                  <a:t> </a:t>
                </a:r>
                <a:r>
                  <a:rPr lang="en-US" b="1" dirty="0" err="1"/>
                  <a:t>modeli</a:t>
                </a:r>
                <a:r>
                  <a:rPr lang="en-US" b="1" dirty="0"/>
                  <a:t>:</a:t>
                </a:r>
                <a:endParaRPr lang="en-US" dirty="0"/>
              </a:p>
              <a:p>
                <a:pPr lvl="1"/>
                <a:r>
                  <a:rPr lang="en-US" b="1" dirty="0"/>
                  <a:t>YOLO11</a:t>
                </a:r>
                <a:endParaRPr lang="en-US" dirty="0"/>
              </a:p>
              <a:p>
                <a:pPr lvl="2"/>
                <a:r>
                  <a:rPr lang="en-US" dirty="0" err="1"/>
                  <a:t>Zadnja</a:t>
                </a:r>
                <a:r>
                  <a:rPr lang="en-US" dirty="0"/>
                  <a:t> </a:t>
                </a:r>
                <a:r>
                  <a:rPr lang="en-US" dirty="0" err="1"/>
                  <a:t>različica</a:t>
                </a:r>
                <a:r>
                  <a:rPr lang="en-US" dirty="0"/>
                  <a:t> </a:t>
                </a:r>
                <a:r>
                  <a:rPr lang="en-US" dirty="0" err="1"/>
                  <a:t>serije</a:t>
                </a:r>
                <a:r>
                  <a:rPr lang="en-US" dirty="0"/>
                  <a:t> YOLO (</a:t>
                </a:r>
                <a:r>
                  <a:rPr lang="en-US" dirty="0" err="1"/>
                  <a:t>angl.</a:t>
                </a:r>
                <a:r>
                  <a:rPr lang="en-US" dirty="0"/>
                  <a:t> You Only Look Once),</a:t>
                </a:r>
              </a:p>
              <a:p>
                <a:pPr lvl="2"/>
                <a:r>
                  <a:rPr lang="en-US" dirty="0" err="1"/>
                  <a:t>Izvaja</a:t>
                </a:r>
                <a:r>
                  <a:rPr lang="en-US" dirty="0"/>
                  <a:t> </a:t>
                </a:r>
                <a:r>
                  <a:rPr lang="en-US" dirty="0" err="1"/>
                  <a:t>detekcijo</a:t>
                </a:r>
                <a:r>
                  <a:rPr lang="en-US" dirty="0"/>
                  <a:t> </a:t>
                </a:r>
                <a:r>
                  <a:rPr lang="en-US" dirty="0" err="1"/>
                  <a:t>objektov</a:t>
                </a:r>
                <a:r>
                  <a:rPr lang="en-US" dirty="0"/>
                  <a:t> v </a:t>
                </a:r>
                <a:r>
                  <a:rPr lang="en-US" dirty="0" err="1"/>
                  <a:t>enem</a:t>
                </a:r>
                <a:r>
                  <a:rPr lang="en-US" dirty="0"/>
                  <a:t> </a:t>
                </a:r>
                <a:r>
                  <a:rPr lang="en-US" dirty="0" err="1"/>
                  <a:t>prehodu</a:t>
                </a:r>
                <a:r>
                  <a:rPr lang="en-US" dirty="0"/>
                  <a:t> (</a:t>
                </a:r>
                <a:r>
                  <a:rPr lang="en-US" dirty="0" err="1"/>
                  <a:t>enostopenjska</a:t>
                </a:r>
                <a:r>
                  <a:rPr lang="en-US" dirty="0"/>
                  <a:t> </a:t>
                </a:r>
                <a:r>
                  <a:rPr lang="en-US" dirty="0" err="1"/>
                  <a:t>detekcija</a:t>
                </a:r>
                <a:r>
                  <a:rPr lang="en-US" dirty="0"/>
                  <a:t>),</a:t>
                </a:r>
              </a:p>
              <a:p>
                <a:pPr lvl="2"/>
                <a:r>
                  <a:rPr lang="en-US" dirty="0" err="1"/>
                  <a:t>Velika</a:t>
                </a:r>
                <a:r>
                  <a:rPr lang="en-US" dirty="0"/>
                  <a:t> </a:t>
                </a:r>
                <a:r>
                  <a:rPr lang="en-US" dirty="0" err="1"/>
                  <a:t>hitrost</a:t>
                </a:r>
                <a:r>
                  <a:rPr lang="en-US" dirty="0"/>
                  <a:t> in dobra </a:t>
                </a:r>
                <a:r>
                  <a:rPr lang="en-US" dirty="0" err="1"/>
                  <a:t>natančnost</a:t>
                </a:r>
                <a:r>
                  <a:rPr lang="en-US" dirty="0"/>
                  <a:t>.</a:t>
                </a:r>
              </a:p>
              <a:p>
                <a:r>
                  <a:rPr lang="en-US" b="1" dirty="0" err="1"/>
                  <a:t>Metrika</a:t>
                </a:r>
                <a:r>
                  <a:rPr lang="en-US" b="1" dirty="0"/>
                  <a:t> </a:t>
                </a:r>
                <a:r>
                  <a:rPr lang="en-US" b="1" dirty="0" err="1"/>
                  <a:t>za</a:t>
                </a:r>
                <a:r>
                  <a:rPr lang="en-US" b="1" dirty="0"/>
                  <a:t> </a:t>
                </a:r>
                <a:r>
                  <a:rPr lang="en-US" b="1" dirty="0" err="1"/>
                  <a:t>oceno</a:t>
                </a:r>
                <a:r>
                  <a:rPr lang="en-US" b="1" dirty="0"/>
                  <a:t> </a:t>
                </a:r>
                <a:r>
                  <a:rPr lang="en-US" b="1" dirty="0" err="1"/>
                  <a:t>uspešnosti</a:t>
                </a:r>
                <a:r>
                  <a:rPr lang="en-US" b="1" dirty="0"/>
                  <a:t>:</a:t>
                </a:r>
                <a:endParaRPr lang="en-US" dirty="0"/>
              </a:p>
              <a:p>
                <a:pPr lvl="1"/>
                <a:r>
                  <a:rPr lang="en-US" b="1" dirty="0"/>
                  <a:t>F1-metrika:</a:t>
                </a:r>
                <a:endParaRPr lang="en-US" dirty="0"/>
              </a:p>
              <a:p>
                <a:pPr lvl="2"/>
                <a:r>
                  <a:rPr lang="en-US" dirty="0" err="1"/>
                  <a:t>Kombinacija</a:t>
                </a:r>
                <a:r>
                  <a:rPr lang="en-US" dirty="0"/>
                  <a:t> </a:t>
                </a:r>
                <a:r>
                  <a:rPr lang="en-US" dirty="0" err="1"/>
                  <a:t>natančnosti</a:t>
                </a:r>
                <a:r>
                  <a:rPr lang="en-US" dirty="0"/>
                  <a:t> (</a:t>
                </a:r>
                <a:r>
                  <a:rPr lang="en-US" dirty="0" err="1"/>
                  <a:t>angl.</a:t>
                </a:r>
                <a:r>
                  <a:rPr lang="en-US" dirty="0"/>
                  <a:t> precision) in </a:t>
                </a:r>
                <a:r>
                  <a:rPr lang="en-US" dirty="0" err="1"/>
                  <a:t>priklica</a:t>
                </a:r>
                <a:r>
                  <a:rPr lang="en-US" dirty="0"/>
                  <a:t> (</a:t>
                </a:r>
                <a:r>
                  <a:rPr lang="en-US" dirty="0" err="1"/>
                  <a:t>angl.</a:t>
                </a:r>
                <a:r>
                  <a:rPr lang="en-US" dirty="0"/>
                  <a:t> recall),</a:t>
                </a:r>
              </a:p>
              <a:p>
                <a:pPr lvl="2"/>
                <a:r>
                  <a:rPr lang="en-US" dirty="0" err="1"/>
                  <a:t>Primerna</a:t>
                </a:r>
                <a:r>
                  <a:rPr lang="en-US" dirty="0"/>
                  <a:t> </a:t>
                </a:r>
                <a:r>
                  <a:rPr lang="en-US" dirty="0" err="1"/>
                  <a:t>pri</a:t>
                </a:r>
                <a:r>
                  <a:rPr lang="en-US" dirty="0"/>
                  <a:t> </a:t>
                </a:r>
                <a:r>
                  <a:rPr lang="en-US" dirty="0" err="1"/>
                  <a:t>neuravnoteženih</a:t>
                </a:r>
                <a:r>
                  <a:rPr lang="en-US" dirty="0"/>
                  <a:t> </a:t>
                </a:r>
                <a:r>
                  <a:rPr lang="en-US" dirty="0" err="1"/>
                  <a:t>podatkih</a:t>
                </a:r>
                <a:r>
                  <a:rPr lang="en-US" dirty="0"/>
                  <a:t>,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1=2∗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i="1" dirty="0"/>
                              <m:t>precision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 × 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recall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i="1" dirty="0"/>
                              <m:t>precision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recall</m:t>
                            </m:r>
                          </m:den>
                        </m:f>
                      </m:e>
                    </m:d>
                  </m:oMath>
                </a14:m>
                <a:endParaRPr lang="en-US" i="1" dirty="0"/>
              </a:p>
              <a:p>
                <a:pPr lvl="2"/>
                <a:endParaRPr lang="en-US" i="1" dirty="0"/>
              </a:p>
            </p:txBody>
          </p:sp>
        </mc:Choice>
        <mc:Fallback>
          <p:sp>
            <p:nvSpPr>
              <p:cNvPr id="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85" y="1245779"/>
                <a:ext cx="8596668" cy="5238148"/>
              </a:xfrm>
              <a:prstGeom prst="rect">
                <a:avLst/>
              </a:prstGeom>
              <a:blipFill>
                <a:blip r:embed="rId2"/>
                <a:stretch>
                  <a:fillRect l="-213" t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88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86C90-0782-F1A9-17C0-38EC9ED76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>
            <a:extLst>
              <a:ext uri="{FF2B5EF4-FFF2-40B4-BE49-F238E27FC236}">
                <a16:creationId xmlns:a16="http://schemas.microsoft.com/office/drawing/2014/main" id="{C532E234-94F6-C1DF-6BF3-A1CE7D3B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9" y="670082"/>
            <a:ext cx="6770760" cy="715861"/>
          </a:xfrm>
        </p:spPr>
        <p:txBody>
          <a:bodyPr>
            <a:normAutofit/>
          </a:bodyPr>
          <a:lstStyle/>
          <a:p>
            <a:r>
              <a:rPr lang="en-GB" sz="2800" dirty="0" err="1"/>
              <a:t>Eksperiment</a:t>
            </a:r>
            <a:r>
              <a:rPr lang="en-GB" sz="2800" dirty="0"/>
              <a:t> – </a:t>
            </a:r>
            <a:r>
              <a:rPr lang="en-GB" sz="2800" dirty="0" err="1"/>
              <a:t>semantična</a:t>
            </a:r>
            <a:r>
              <a:rPr lang="en-GB" sz="2800" dirty="0"/>
              <a:t> </a:t>
            </a:r>
            <a:r>
              <a:rPr lang="en-GB" sz="2800" dirty="0" err="1"/>
              <a:t>segmentacija</a:t>
            </a:r>
            <a:r>
              <a:rPr lang="en-GB" sz="2800" dirty="0"/>
              <a:t>:</a:t>
            </a:r>
            <a:endParaRPr lang="sl-SI" sz="2800" dirty="0"/>
          </a:p>
        </p:txBody>
      </p:sp>
      <p:sp>
        <p:nvSpPr>
          <p:cNvPr id="6" name="Naslov 1">
            <a:extLst>
              <a:ext uri="{FF2B5EF4-FFF2-40B4-BE49-F238E27FC236}">
                <a16:creationId xmlns:a16="http://schemas.microsoft.com/office/drawing/2014/main" id="{C532E234-94F6-C1DF-6BF3-A1CE7D3B4C4F}"/>
              </a:ext>
            </a:extLst>
          </p:cNvPr>
          <p:cNvSpPr txBox="1">
            <a:spLocks/>
          </p:cNvSpPr>
          <p:nvPr/>
        </p:nvSpPr>
        <p:spPr>
          <a:xfrm>
            <a:off x="1088727" y="1192661"/>
            <a:ext cx="2628250" cy="529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/>
              <a:t>- </a:t>
            </a:r>
            <a:r>
              <a:rPr lang="en-GB" sz="2400" dirty="0" err="1"/>
              <a:t>Barvne</a:t>
            </a:r>
            <a:r>
              <a:rPr lang="en-GB" sz="2400" dirty="0"/>
              <a:t> </a:t>
            </a:r>
            <a:r>
              <a:rPr lang="en-GB" sz="2400" dirty="0" err="1"/>
              <a:t>slike</a:t>
            </a:r>
            <a:endParaRPr lang="sl-SI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1324" y="1908522"/>
            <a:ext cx="8596668" cy="4358964"/>
          </a:xfrm>
        </p:spPr>
        <p:txBody>
          <a:bodyPr>
            <a:normAutofit/>
          </a:bodyPr>
          <a:lstStyle/>
          <a:p>
            <a:r>
              <a:rPr lang="en-US" b="1" dirty="0" err="1"/>
              <a:t>Podatki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 err="1"/>
              <a:t>Vhodne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: </a:t>
            </a:r>
            <a:r>
              <a:rPr lang="en-US" dirty="0" err="1"/>
              <a:t>barvne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vodne</a:t>
            </a:r>
            <a:r>
              <a:rPr lang="en-US" dirty="0"/>
              <a:t> </a:t>
            </a:r>
            <a:r>
              <a:rPr lang="en-US" dirty="0" err="1"/>
              <a:t>gladine</a:t>
            </a:r>
            <a:r>
              <a:rPr lang="en-US" dirty="0"/>
              <a:t> z </a:t>
            </a:r>
            <a:r>
              <a:rPr lang="en-US" dirty="0" err="1"/>
              <a:t>okolico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Zajem</a:t>
            </a:r>
            <a:r>
              <a:rPr lang="en-US" dirty="0"/>
              <a:t> z </a:t>
            </a:r>
            <a:r>
              <a:rPr lang="en-US" dirty="0" err="1"/>
              <a:t>običajno</a:t>
            </a:r>
            <a:r>
              <a:rPr lang="en-US" dirty="0"/>
              <a:t> </a:t>
            </a:r>
            <a:r>
              <a:rPr lang="en-US" dirty="0" err="1"/>
              <a:t>kamero</a:t>
            </a:r>
            <a:r>
              <a:rPr lang="en-US" dirty="0"/>
              <a:t> v </a:t>
            </a:r>
            <a:r>
              <a:rPr lang="en-US" dirty="0" err="1"/>
              <a:t>naravnem</a:t>
            </a:r>
            <a:r>
              <a:rPr lang="en-US" dirty="0"/>
              <a:t> </a:t>
            </a:r>
            <a:r>
              <a:rPr lang="en-US" dirty="0" err="1"/>
              <a:t>okolju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Učna</a:t>
            </a:r>
            <a:r>
              <a:rPr lang="en-US" dirty="0"/>
              <a:t> </a:t>
            </a:r>
            <a:r>
              <a:rPr lang="en-US" dirty="0" err="1"/>
              <a:t>zbirka</a:t>
            </a:r>
            <a:r>
              <a:rPr lang="en-US" dirty="0"/>
              <a:t> </a:t>
            </a:r>
            <a:r>
              <a:rPr lang="en-US" dirty="0" err="1"/>
              <a:t>razdeljena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80:20 (</a:t>
            </a:r>
            <a:r>
              <a:rPr lang="en-US" dirty="0" err="1"/>
              <a:t>učna:validacijska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resolucije</a:t>
            </a:r>
            <a:r>
              <a:rPr lang="en-US" dirty="0"/>
              <a:t> 640x360 (</a:t>
            </a:r>
            <a:r>
              <a:rPr lang="en-US" dirty="0" err="1"/>
              <a:t>pomanjšane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)</a:t>
            </a:r>
          </a:p>
          <a:p>
            <a:r>
              <a:rPr lang="en-US" b="1" dirty="0" err="1"/>
              <a:t>Postopek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 err="1"/>
              <a:t>Vhodne</a:t>
            </a:r>
            <a:r>
              <a:rPr lang="en-US" dirty="0"/>
              <a:t> </a:t>
            </a:r>
            <a:r>
              <a:rPr lang="en-US" dirty="0" err="1"/>
              <a:t>barvne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so bile </a:t>
            </a:r>
            <a:r>
              <a:rPr lang="en-US" dirty="0" err="1"/>
              <a:t>podane</a:t>
            </a:r>
            <a:r>
              <a:rPr lang="en-US" dirty="0"/>
              <a:t> </a:t>
            </a:r>
            <a:r>
              <a:rPr lang="en-US" dirty="0" err="1"/>
              <a:t>modeloma</a:t>
            </a:r>
            <a:r>
              <a:rPr lang="en-US" dirty="0"/>
              <a:t> </a:t>
            </a:r>
            <a:r>
              <a:rPr lang="en-US" b="1" dirty="0"/>
              <a:t>U-Net</a:t>
            </a:r>
            <a:r>
              <a:rPr lang="en-US" dirty="0"/>
              <a:t> in </a:t>
            </a:r>
            <a:r>
              <a:rPr lang="en-US" b="1" dirty="0" err="1"/>
              <a:t>SegFormer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Izhod</a:t>
            </a:r>
            <a:r>
              <a:rPr lang="en-US" dirty="0"/>
              <a:t>: </a:t>
            </a:r>
            <a:r>
              <a:rPr lang="en-US" dirty="0" err="1"/>
              <a:t>semantične</a:t>
            </a:r>
            <a:r>
              <a:rPr lang="en-US" dirty="0"/>
              <a:t> </a:t>
            </a:r>
            <a:r>
              <a:rPr lang="en-US" dirty="0" err="1"/>
              <a:t>maske</a:t>
            </a:r>
            <a:r>
              <a:rPr lang="en-US" dirty="0"/>
              <a:t> (</a:t>
            </a:r>
            <a:r>
              <a:rPr lang="en-US" dirty="0" err="1"/>
              <a:t>vsak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dobi</a:t>
            </a:r>
            <a:r>
              <a:rPr lang="en-US" dirty="0"/>
              <a:t> </a:t>
            </a:r>
            <a:r>
              <a:rPr lang="en-US" dirty="0" err="1"/>
              <a:t>oznako</a:t>
            </a:r>
            <a:r>
              <a:rPr lang="en-US" dirty="0"/>
              <a:t> – </a:t>
            </a:r>
            <a:r>
              <a:rPr lang="en-US" dirty="0" err="1"/>
              <a:t>ovira</a:t>
            </a:r>
            <a:r>
              <a:rPr lang="en-US" dirty="0"/>
              <a:t> / </a:t>
            </a:r>
            <a:r>
              <a:rPr lang="en-US" dirty="0" err="1"/>
              <a:t>voda</a:t>
            </a:r>
            <a:r>
              <a:rPr lang="en-US" dirty="0"/>
              <a:t> / </a:t>
            </a:r>
            <a:r>
              <a:rPr lang="en-US" dirty="0" err="1"/>
              <a:t>okolica</a:t>
            </a:r>
            <a:r>
              <a:rPr lang="en-US" dirty="0"/>
              <a:t> / </a:t>
            </a:r>
            <a:r>
              <a:rPr lang="en-US" dirty="0" err="1"/>
              <a:t>nebo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Ocenjevanje</a:t>
            </a:r>
            <a:r>
              <a:rPr lang="en-US" dirty="0"/>
              <a:t> </a:t>
            </a:r>
            <a:r>
              <a:rPr lang="en-US" dirty="0" err="1"/>
              <a:t>natančnosti</a:t>
            </a:r>
            <a:r>
              <a:rPr lang="en-US" dirty="0"/>
              <a:t>: </a:t>
            </a:r>
            <a:r>
              <a:rPr lang="en-US" dirty="0" err="1"/>
              <a:t>primerjava</a:t>
            </a:r>
            <a:r>
              <a:rPr lang="en-US" dirty="0"/>
              <a:t> </a:t>
            </a:r>
            <a:r>
              <a:rPr lang="en-US" dirty="0" err="1"/>
              <a:t>napovedane</a:t>
            </a:r>
            <a:r>
              <a:rPr lang="en-US" dirty="0"/>
              <a:t> </a:t>
            </a:r>
            <a:r>
              <a:rPr lang="en-US" dirty="0" err="1"/>
              <a:t>maske</a:t>
            </a:r>
            <a:r>
              <a:rPr lang="en-US" dirty="0"/>
              <a:t> z </a:t>
            </a:r>
            <a:r>
              <a:rPr lang="en-US" dirty="0" err="1"/>
              <a:t>ročno</a:t>
            </a:r>
            <a:r>
              <a:rPr lang="en-US" dirty="0"/>
              <a:t> </a:t>
            </a:r>
            <a:r>
              <a:rPr lang="en-US" dirty="0" err="1"/>
              <a:t>izdelano</a:t>
            </a:r>
            <a:r>
              <a:rPr lang="en-US" dirty="0"/>
              <a:t> </a:t>
            </a:r>
            <a:r>
              <a:rPr lang="en-US" dirty="0" err="1"/>
              <a:t>masko</a:t>
            </a:r>
            <a:r>
              <a:rPr lang="en-US" dirty="0"/>
              <a:t> (</a:t>
            </a:r>
            <a:r>
              <a:rPr lang="en-US" dirty="0" err="1"/>
              <a:t>angl.</a:t>
            </a:r>
            <a:r>
              <a:rPr lang="en-US" dirty="0"/>
              <a:t> ground truth) </a:t>
            </a:r>
            <a:r>
              <a:rPr lang="en-US" dirty="0" err="1"/>
              <a:t>vsako</a:t>
            </a:r>
            <a:r>
              <a:rPr lang="en-US" dirty="0"/>
              <a:t> </a:t>
            </a:r>
            <a:r>
              <a:rPr lang="en-US" dirty="0" err="1"/>
              <a:t>iteracijo</a:t>
            </a:r>
            <a:endParaRPr lang="en-US" dirty="0"/>
          </a:p>
          <a:p>
            <a:pPr lvl="1"/>
            <a:r>
              <a:rPr lang="en-US" dirty="0"/>
              <a:t>Na </a:t>
            </a:r>
            <a:r>
              <a:rPr lang="en-US" dirty="0" err="1"/>
              <a:t>osnovi</a:t>
            </a:r>
            <a:r>
              <a:rPr lang="en-US" dirty="0"/>
              <a:t> </a:t>
            </a:r>
            <a:r>
              <a:rPr lang="en-US" dirty="0" err="1"/>
              <a:t>rezultata</a:t>
            </a:r>
            <a:r>
              <a:rPr lang="en-US" dirty="0"/>
              <a:t> </a:t>
            </a:r>
            <a:r>
              <a:rPr lang="en-US" dirty="0" err="1"/>
              <a:t>validacije</a:t>
            </a:r>
            <a:r>
              <a:rPr lang="en-US" dirty="0"/>
              <a:t> se je </a:t>
            </a:r>
            <a:r>
              <a:rPr lang="en-US" dirty="0" err="1"/>
              <a:t>spremljalo</a:t>
            </a:r>
            <a:r>
              <a:rPr lang="en-US" dirty="0"/>
              <a:t> </a:t>
            </a:r>
            <a:r>
              <a:rPr lang="en-US" dirty="0" err="1"/>
              <a:t>učenje</a:t>
            </a:r>
            <a:r>
              <a:rPr lang="en-US" dirty="0"/>
              <a:t> in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potrebi</a:t>
            </a:r>
            <a:r>
              <a:rPr lang="en-US" dirty="0"/>
              <a:t> to </a:t>
            </a:r>
            <a:r>
              <a:rPr lang="en-US" dirty="0" err="1"/>
              <a:t>ustavilo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4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86C90-0782-F1A9-17C0-38EC9ED76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>
            <a:extLst>
              <a:ext uri="{FF2B5EF4-FFF2-40B4-BE49-F238E27FC236}">
                <a16:creationId xmlns:a16="http://schemas.microsoft.com/office/drawing/2014/main" id="{C532E234-94F6-C1DF-6BF3-A1CE7D3B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9" y="670082"/>
            <a:ext cx="6770760" cy="715861"/>
          </a:xfrm>
        </p:spPr>
        <p:txBody>
          <a:bodyPr>
            <a:normAutofit/>
          </a:bodyPr>
          <a:lstStyle/>
          <a:p>
            <a:r>
              <a:rPr lang="en-GB" sz="2800" dirty="0" err="1"/>
              <a:t>Eksperiment</a:t>
            </a:r>
            <a:r>
              <a:rPr lang="en-GB" sz="2800" dirty="0"/>
              <a:t> – </a:t>
            </a:r>
            <a:r>
              <a:rPr lang="en-GB" sz="2800" dirty="0" err="1"/>
              <a:t>semantična</a:t>
            </a:r>
            <a:r>
              <a:rPr lang="en-GB" sz="2800" dirty="0"/>
              <a:t> </a:t>
            </a:r>
            <a:r>
              <a:rPr lang="en-GB" sz="2800" dirty="0" err="1"/>
              <a:t>segmentacija</a:t>
            </a:r>
            <a:r>
              <a:rPr lang="en-GB" sz="2800" dirty="0"/>
              <a:t>:</a:t>
            </a:r>
            <a:endParaRPr lang="sl-SI" sz="2800" dirty="0"/>
          </a:p>
        </p:txBody>
      </p:sp>
      <p:sp>
        <p:nvSpPr>
          <p:cNvPr id="6" name="Naslov 1">
            <a:extLst>
              <a:ext uri="{FF2B5EF4-FFF2-40B4-BE49-F238E27FC236}">
                <a16:creationId xmlns:a16="http://schemas.microsoft.com/office/drawing/2014/main" id="{C532E234-94F6-C1DF-6BF3-A1CE7D3B4C4F}"/>
              </a:ext>
            </a:extLst>
          </p:cNvPr>
          <p:cNvSpPr txBox="1">
            <a:spLocks/>
          </p:cNvSpPr>
          <p:nvPr/>
        </p:nvSpPr>
        <p:spPr>
          <a:xfrm>
            <a:off x="1088727" y="1192661"/>
            <a:ext cx="2628250" cy="529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/>
              <a:t>- </a:t>
            </a:r>
            <a:r>
              <a:rPr lang="en-GB" sz="2400" dirty="0" err="1"/>
              <a:t>Termalne</a:t>
            </a:r>
            <a:r>
              <a:rPr lang="en-GB" sz="2400" dirty="0"/>
              <a:t> </a:t>
            </a:r>
            <a:r>
              <a:rPr lang="en-GB" sz="2400" dirty="0" err="1"/>
              <a:t>slike</a:t>
            </a:r>
            <a:endParaRPr lang="sl-SI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6949" y="1908522"/>
            <a:ext cx="8596668" cy="4112268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Podatki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Vhodne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: </a:t>
            </a:r>
            <a:r>
              <a:rPr lang="en-US" dirty="0" err="1"/>
              <a:t>termalne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vodne</a:t>
            </a:r>
            <a:r>
              <a:rPr lang="en-US" dirty="0"/>
              <a:t> </a:t>
            </a:r>
            <a:r>
              <a:rPr lang="en-US" dirty="0" err="1"/>
              <a:t>gladine</a:t>
            </a:r>
            <a:r>
              <a:rPr lang="en-US" dirty="0"/>
              <a:t> z </a:t>
            </a:r>
            <a:r>
              <a:rPr lang="en-US" dirty="0" err="1"/>
              <a:t>okolico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Zajem</a:t>
            </a:r>
            <a:r>
              <a:rPr lang="en-US" dirty="0"/>
              <a:t> s </a:t>
            </a:r>
            <a:r>
              <a:rPr lang="en-US" dirty="0" err="1"/>
              <a:t>termalno</a:t>
            </a:r>
            <a:r>
              <a:rPr lang="en-US" dirty="0"/>
              <a:t> </a:t>
            </a:r>
            <a:r>
              <a:rPr lang="en-US" dirty="0" err="1"/>
              <a:t>kamero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Učna</a:t>
            </a:r>
            <a:r>
              <a:rPr lang="en-US" dirty="0"/>
              <a:t> </a:t>
            </a:r>
            <a:r>
              <a:rPr lang="en-US" dirty="0" err="1"/>
              <a:t>zbirka</a:t>
            </a:r>
            <a:r>
              <a:rPr lang="en-US" dirty="0"/>
              <a:t> </a:t>
            </a:r>
            <a:r>
              <a:rPr lang="en-US" dirty="0" err="1"/>
              <a:t>razdeljena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80:20 (</a:t>
            </a:r>
            <a:r>
              <a:rPr lang="en-US" dirty="0" err="1"/>
              <a:t>učna:validacijska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Slike </a:t>
            </a:r>
            <a:r>
              <a:rPr lang="en-US" dirty="0" err="1"/>
              <a:t>resolucije</a:t>
            </a:r>
            <a:r>
              <a:rPr lang="en-US" dirty="0"/>
              <a:t> 384x288 (</a:t>
            </a:r>
            <a:r>
              <a:rPr lang="en-US" dirty="0" err="1"/>
              <a:t>nespremenjena</a:t>
            </a:r>
            <a:r>
              <a:rPr lang="en-US" dirty="0"/>
              <a:t> </a:t>
            </a:r>
            <a:r>
              <a:rPr lang="en-US" dirty="0" err="1"/>
              <a:t>resolucija</a:t>
            </a:r>
            <a:r>
              <a:rPr lang="en-US" dirty="0"/>
              <a:t>),</a:t>
            </a:r>
          </a:p>
          <a:p>
            <a:pPr lvl="1"/>
            <a:r>
              <a:rPr lang="en-US" dirty="0" err="1"/>
              <a:t>Augmentacija</a:t>
            </a:r>
            <a:r>
              <a:rPr lang="en-US" dirty="0"/>
              <a:t>, ki ne </a:t>
            </a:r>
            <a:r>
              <a:rPr lang="en-US" dirty="0" err="1"/>
              <a:t>vpliva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barve</a:t>
            </a:r>
            <a:r>
              <a:rPr lang="en-US" dirty="0"/>
              <a:t>.</a:t>
            </a:r>
          </a:p>
          <a:p>
            <a:r>
              <a:rPr lang="en-US" b="1" dirty="0" err="1"/>
              <a:t>Postopek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Vhodne</a:t>
            </a:r>
            <a:r>
              <a:rPr lang="en-US" dirty="0"/>
              <a:t> </a:t>
            </a:r>
            <a:r>
              <a:rPr lang="en-US" dirty="0" err="1"/>
              <a:t>termalne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so bile </a:t>
            </a:r>
            <a:r>
              <a:rPr lang="en-US" dirty="0" err="1"/>
              <a:t>podane</a:t>
            </a:r>
            <a:r>
              <a:rPr lang="en-US" dirty="0"/>
              <a:t> </a:t>
            </a:r>
            <a:r>
              <a:rPr lang="en-US" dirty="0" err="1"/>
              <a:t>modeloma</a:t>
            </a:r>
            <a:r>
              <a:rPr lang="en-US" dirty="0"/>
              <a:t> </a:t>
            </a:r>
            <a:r>
              <a:rPr lang="en-US" b="1" dirty="0"/>
              <a:t>U-Net</a:t>
            </a:r>
            <a:r>
              <a:rPr lang="en-US" dirty="0"/>
              <a:t> in </a:t>
            </a:r>
            <a:r>
              <a:rPr lang="en-US" b="1" dirty="0" err="1"/>
              <a:t>SegFormer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Izhod</a:t>
            </a:r>
            <a:r>
              <a:rPr lang="en-US" dirty="0"/>
              <a:t>: </a:t>
            </a:r>
            <a:r>
              <a:rPr lang="en-US" dirty="0" err="1"/>
              <a:t>semantične</a:t>
            </a:r>
            <a:r>
              <a:rPr lang="en-US" dirty="0"/>
              <a:t> </a:t>
            </a:r>
            <a:r>
              <a:rPr lang="en-US" dirty="0" err="1"/>
              <a:t>maske</a:t>
            </a:r>
            <a:r>
              <a:rPr lang="en-US" dirty="0"/>
              <a:t> (</a:t>
            </a:r>
            <a:r>
              <a:rPr lang="en-US" dirty="0" err="1"/>
              <a:t>vsak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dobi</a:t>
            </a:r>
            <a:r>
              <a:rPr lang="en-US" dirty="0"/>
              <a:t> </a:t>
            </a:r>
            <a:r>
              <a:rPr lang="en-US" dirty="0" err="1"/>
              <a:t>oznako</a:t>
            </a:r>
            <a:r>
              <a:rPr lang="en-US" dirty="0"/>
              <a:t> – </a:t>
            </a:r>
            <a:r>
              <a:rPr lang="en-US" dirty="0" err="1"/>
              <a:t>ovira</a:t>
            </a:r>
            <a:r>
              <a:rPr lang="en-US" dirty="0"/>
              <a:t> / </a:t>
            </a:r>
            <a:r>
              <a:rPr lang="en-US" dirty="0" err="1"/>
              <a:t>voda</a:t>
            </a:r>
            <a:r>
              <a:rPr lang="en-US" dirty="0"/>
              <a:t> / </a:t>
            </a:r>
            <a:r>
              <a:rPr lang="en-US" dirty="0" err="1"/>
              <a:t>okolica</a:t>
            </a:r>
            <a:r>
              <a:rPr lang="en-US" dirty="0"/>
              <a:t> / </a:t>
            </a:r>
            <a:r>
              <a:rPr lang="en-US" dirty="0" err="1"/>
              <a:t>nebo</a:t>
            </a:r>
            <a:r>
              <a:rPr lang="en-US" dirty="0"/>
              <a:t>),</a:t>
            </a:r>
          </a:p>
          <a:p>
            <a:pPr lvl="1"/>
            <a:r>
              <a:rPr lang="en-US" dirty="0" err="1"/>
              <a:t>Ocenjevanje</a:t>
            </a:r>
            <a:r>
              <a:rPr lang="en-US" dirty="0"/>
              <a:t> </a:t>
            </a:r>
            <a:r>
              <a:rPr lang="en-US" dirty="0" err="1"/>
              <a:t>natančnosti</a:t>
            </a:r>
            <a:r>
              <a:rPr lang="en-US" dirty="0"/>
              <a:t>: </a:t>
            </a:r>
            <a:r>
              <a:rPr lang="en-US" dirty="0" err="1"/>
              <a:t>primerjava</a:t>
            </a:r>
            <a:r>
              <a:rPr lang="en-US" dirty="0"/>
              <a:t> </a:t>
            </a:r>
            <a:r>
              <a:rPr lang="en-US" dirty="0" err="1"/>
              <a:t>napovedane</a:t>
            </a:r>
            <a:r>
              <a:rPr lang="en-US" dirty="0"/>
              <a:t> </a:t>
            </a:r>
            <a:r>
              <a:rPr lang="en-US" dirty="0" err="1"/>
              <a:t>maske</a:t>
            </a:r>
            <a:r>
              <a:rPr lang="en-US" dirty="0"/>
              <a:t> z </a:t>
            </a:r>
            <a:r>
              <a:rPr lang="en-US" dirty="0" err="1"/>
              <a:t>ročno</a:t>
            </a:r>
            <a:r>
              <a:rPr lang="en-US" dirty="0"/>
              <a:t> </a:t>
            </a:r>
            <a:r>
              <a:rPr lang="en-US" dirty="0" err="1"/>
              <a:t>izdelano</a:t>
            </a:r>
            <a:r>
              <a:rPr lang="en-US" dirty="0"/>
              <a:t> </a:t>
            </a:r>
            <a:r>
              <a:rPr lang="en-US" dirty="0" err="1"/>
              <a:t>masko</a:t>
            </a:r>
            <a:r>
              <a:rPr lang="en-US" dirty="0"/>
              <a:t> (ground truth) </a:t>
            </a:r>
            <a:r>
              <a:rPr lang="en-US" dirty="0" err="1"/>
              <a:t>vsako</a:t>
            </a:r>
            <a:r>
              <a:rPr lang="en-US" dirty="0"/>
              <a:t> </a:t>
            </a:r>
            <a:r>
              <a:rPr lang="en-US" dirty="0" err="1"/>
              <a:t>iteracijo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Na </a:t>
            </a:r>
            <a:r>
              <a:rPr lang="en-US" dirty="0" err="1"/>
              <a:t>osnovi</a:t>
            </a:r>
            <a:r>
              <a:rPr lang="en-US" dirty="0"/>
              <a:t> </a:t>
            </a:r>
            <a:r>
              <a:rPr lang="en-US" dirty="0" err="1"/>
              <a:t>rezultata</a:t>
            </a:r>
            <a:r>
              <a:rPr lang="en-US" dirty="0"/>
              <a:t> </a:t>
            </a:r>
            <a:r>
              <a:rPr lang="en-US" dirty="0" err="1"/>
              <a:t>validacije</a:t>
            </a:r>
            <a:r>
              <a:rPr lang="en-US" dirty="0"/>
              <a:t> se je </a:t>
            </a:r>
            <a:r>
              <a:rPr lang="en-US" dirty="0" err="1"/>
              <a:t>spremljalo</a:t>
            </a:r>
            <a:r>
              <a:rPr lang="en-US" dirty="0"/>
              <a:t> </a:t>
            </a:r>
            <a:r>
              <a:rPr lang="en-US" dirty="0" err="1"/>
              <a:t>učenje</a:t>
            </a:r>
            <a:r>
              <a:rPr lang="en-US" dirty="0"/>
              <a:t> in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potrebi</a:t>
            </a:r>
            <a:r>
              <a:rPr lang="en-US" dirty="0"/>
              <a:t> to </a:t>
            </a:r>
            <a:r>
              <a:rPr lang="en-US" dirty="0" err="1"/>
              <a:t>ustavilo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756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86C90-0782-F1A9-17C0-38EC9ED76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>
            <a:extLst>
              <a:ext uri="{FF2B5EF4-FFF2-40B4-BE49-F238E27FC236}">
                <a16:creationId xmlns:a16="http://schemas.microsoft.com/office/drawing/2014/main" id="{C532E234-94F6-C1DF-6BF3-A1CE7D3B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9" y="670082"/>
            <a:ext cx="6770760" cy="715861"/>
          </a:xfrm>
        </p:spPr>
        <p:txBody>
          <a:bodyPr>
            <a:normAutofit/>
          </a:bodyPr>
          <a:lstStyle/>
          <a:p>
            <a:r>
              <a:rPr lang="en-GB" sz="2800" dirty="0" err="1"/>
              <a:t>Eksperiment</a:t>
            </a:r>
            <a:r>
              <a:rPr lang="en-GB" sz="2800" dirty="0"/>
              <a:t> – </a:t>
            </a:r>
            <a:r>
              <a:rPr lang="en-GB" sz="2800" dirty="0" err="1"/>
              <a:t>detekcija</a:t>
            </a:r>
            <a:r>
              <a:rPr lang="en-GB" sz="2800" dirty="0"/>
              <a:t> </a:t>
            </a:r>
            <a:r>
              <a:rPr lang="en-GB" sz="2800" dirty="0" err="1"/>
              <a:t>ovir</a:t>
            </a:r>
            <a:r>
              <a:rPr lang="en-GB" sz="2800" dirty="0"/>
              <a:t>:</a:t>
            </a:r>
            <a:endParaRPr lang="sl-SI" sz="2800" dirty="0"/>
          </a:p>
        </p:txBody>
      </p:sp>
      <p:sp>
        <p:nvSpPr>
          <p:cNvPr id="6" name="Naslov 1">
            <a:extLst>
              <a:ext uri="{FF2B5EF4-FFF2-40B4-BE49-F238E27FC236}">
                <a16:creationId xmlns:a16="http://schemas.microsoft.com/office/drawing/2014/main" id="{C532E234-94F6-C1DF-6BF3-A1CE7D3B4C4F}"/>
              </a:ext>
            </a:extLst>
          </p:cNvPr>
          <p:cNvSpPr txBox="1">
            <a:spLocks/>
          </p:cNvSpPr>
          <p:nvPr/>
        </p:nvSpPr>
        <p:spPr>
          <a:xfrm>
            <a:off x="1088727" y="1192661"/>
            <a:ext cx="2628250" cy="529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/>
              <a:t>- </a:t>
            </a:r>
            <a:r>
              <a:rPr lang="en-GB" sz="2400" dirty="0" err="1"/>
              <a:t>Barvne</a:t>
            </a:r>
            <a:r>
              <a:rPr lang="en-GB" sz="2400" dirty="0"/>
              <a:t> </a:t>
            </a:r>
            <a:r>
              <a:rPr lang="en-GB" sz="2400" dirty="0" err="1"/>
              <a:t>slike</a:t>
            </a:r>
            <a:endParaRPr lang="sl-SI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5068" y="1908522"/>
            <a:ext cx="8777689" cy="429039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Podatki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Vhodne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: </a:t>
            </a:r>
            <a:r>
              <a:rPr lang="en-US" dirty="0" err="1"/>
              <a:t>barvne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vodne</a:t>
            </a:r>
            <a:r>
              <a:rPr lang="en-US" dirty="0"/>
              <a:t> </a:t>
            </a:r>
            <a:r>
              <a:rPr lang="en-US" dirty="0" err="1"/>
              <a:t>gladine</a:t>
            </a:r>
            <a:r>
              <a:rPr lang="en-US" dirty="0"/>
              <a:t> z </a:t>
            </a:r>
            <a:r>
              <a:rPr lang="en-US" dirty="0" err="1"/>
              <a:t>ovirami</a:t>
            </a:r>
            <a:r>
              <a:rPr lang="en-US" dirty="0"/>
              <a:t> (</a:t>
            </a:r>
            <a:r>
              <a:rPr lang="en-US" dirty="0" err="1"/>
              <a:t>enake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segmentacijo</a:t>
            </a:r>
            <a:r>
              <a:rPr lang="en-US" dirty="0"/>
              <a:t>),</a:t>
            </a:r>
          </a:p>
          <a:p>
            <a:pPr lvl="1"/>
            <a:r>
              <a:rPr lang="en-US" dirty="0" err="1"/>
              <a:t>Učna</a:t>
            </a:r>
            <a:r>
              <a:rPr lang="en-US" dirty="0"/>
              <a:t> </a:t>
            </a:r>
            <a:r>
              <a:rPr lang="en-US" dirty="0" err="1"/>
              <a:t>zbirka</a:t>
            </a:r>
            <a:r>
              <a:rPr lang="en-US" dirty="0"/>
              <a:t> </a:t>
            </a:r>
            <a:r>
              <a:rPr lang="en-US" dirty="0" err="1"/>
              <a:t>razdeljena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80:20 (</a:t>
            </a:r>
            <a:r>
              <a:rPr lang="en-US" dirty="0" err="1"/>
              <a:t>učna:validacijska</a:t>
            </a:r>
            <a:r>
              <a:rPr lang="en-US" dirty="0"/>
              <a:t>),</a:t>
            </a:r>
          </a:p>
          <a:p>
            <a:pPr lvl="1"/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resolucije</a:t>
            </a:r>
            <a:r>
              <a:rPr lang="en-US" dirty="0"/>
              <a:t> 640x360 (yolo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dodatno</a:t>
            </a:r>
            <a:r>
              <a:rPr lang="en-US" dirty="0"/>
              <a:t> </a:t>
            </a:r>
            <a:r>
              <a:rPr lang="en-US" dirty="0" err="1"/>
              <a:t>obdela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so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kvadratne</a:t>
            </a:r>
            <a:r>
              <a:rPr lang="en-US" dirty="0"/>
              <a:t>),</a:t>
            </a:r>
          </a:p>
          <a:p>
            <a:pPr lvl="1"/>
            <a:r>
              <a:rPr lang="en-US" dirty="0" err="1"/>
              <a:t>Shranjene</a:t>
            </a:r>
            <a:r>
              <a:rPr lang="en-US" dirty="0"/>
              <a:t> v </a:t>
            </a:r>
            <a:r>
              <a:rPr lang="en-US" dirty="0" err="1"/>
              <a:t>ustrezno</a:t>
            </a:r>
            <a:r>
              <a:rPr lang="en-US" dirty="0"/>
              <a:t> </a:t>
            </a:r>
            <a:r>
              <a:rPr lang="en-US" dirty="0" err="1"/>
              <a:t>hierarhijo</a:t>
            </a:r>
            <a:r>
              <a:rPr lang="en-US" dirty="0"/>
              <a:t> map,</a:t>
            </a:r>
          </a:p>
          <a:p>
            <a:pPr lvl="1"/>
            <a:r>
              <a:rPr lang="en-US" dirty="0" err="1"/>
              <a:t>Detekcije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slikah</a:t>
            </a:r>
            <a:r>
              <a:rPr lang="en-US" dirty="0"/>
              <a:t> </a:t>
            </a:r>
            <a:r>
              <a:rPr lang="en-US" dirty="0" err="1"/>
              <a:t>pretvorjene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.</a:t>
            </a:r>
            <a:r>
              <a:rPr lang="en-US" i="1" dirty="0" err="1"/>
              <a:t>json</a:t>
            </a:r>
            <a:r>
              <a:rPr lang="en-US" dirty="0"/>
              <a:t> </a:t>
            </a:r>
            <a:r>
              <a:rPr lang="en-US" dirty="0" err="1"/>
              <a:t>zapisa</a:t>
            </a:r>
            <a:r>
              <a:rPr lang="en-US" dirty="0"/>
              <a:t> v “YOLO” </a:t>
            </a:r>
            <a:r>
              <a:rPr lang="en-US" dirty="0" err="1"/>
              <a:t>zapis</a:t>
            </a:r>
            <a:r>
              <a:rPr lang="en-US" dirty="0"/>
              <a:t> (.</a:t>
            </a:r>
            <a:r>
              <a:rPr lang="en-US" i="1" dirty="0"/>
              <a:t>txt</a:t>
            </a:r>
            <a:r>
              <a:rPr lang="en-US" dirty="0"/>
              <a:t> </a:t>
            </a:r>
            <a:r>
              <a:rPr lang="en-US" dirty="0" err="1"/>
              <a:t>datoteke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vsako</a:t>
            </a:r>
            <a:r>
              <a:rPr lang="en-US" dirty="0"/>
              <a:t> </a:t>
            </a:r>
            <a:r>
              <a:rPr lang="en-US" dirty="0" err="1"/>
              <a:t>sliko</a:t>
            </a:r>
            <a:r>
              <a:rPr lang="en-US" dirty="0"/>
              <a:t> </a:t>
            </a:r>
            <a:r>
              <a:rPr lang="en-US" dirty="0" err="1"/>
              <a:t>posebej</a:t>
            </a:r>
            <a:r>
              <a:rPr lang="en-US" dirty="0"/>
              <a:t>)</a:t>
            </a:r>
          </a:p>
          <a:p>
            <a:r>
              <a:rPr lang="en-US" b="1" dirty="0" err="1"/>
              <a:t>Postopek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Uporabljen</a:t>
            </a:r>
            <a:r>
              <a:rPr lang="en-US" dirty="0"/>
              <a:t> model </a:t>
            </a:r>
            <a:r>
              <a:rPr lang="en-US" b="1" dirty="0"/>
              <a:t>YOLO11-s, YOLO11-m </a:t>
            </a:r>
            <a:r>
              <a:rPr lang="en-US" dirty="0"/>
              <a:t>in</a:t>
            </a:r>
            <a:r>
              <a:rPr lang="en-US" b="1" dirty="0"/>
              <a:t> YOLO11-x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b="1" dirty="0" err="1"/>
              <a:t>detekcijo</a:t>
            </a:r>
            <a:r>
              <a:rPr lang="en-US" dirty="0"/>
              <a:t> </a:t>
            </a:r>
            <a:r>
              <a:rPr lang="en-US" dirty="0" err="1"/>
              <a:t>objektov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Vhod</a:t>
            </a:r>
            <a:r>
              <a:rPr lang="en-US" dirty="0"/>
              <a:t>: </a:t>
            </a:r>
            <a:r>
              <a:rPr lang="en-US" dirty="0" err="1"/>
              <a:t>barvna</a:t>
            </a:r>
            <a:r>
              <a:rPr lang="en-US" dirty="0"/>
              <a:t> </a:t>
            </a:r>
            <a:r>
              <a:rPr lang="en-US" dirty="0" err="1"/>
              <a:t>slika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Izhod</a:t>
            </a:r>
            <a:r>
              <a:rPr lang="en-US" dirty="0"/>
              <a:t>: </a:t>
            </a:r>
            <a:r>
              <a:rPr lang="en-US" dirty="0" err="1"/>
              <a:t>omejitveni</a:t>
            </a:r>
            <a:r>
              <a:rPr lang="en-US" dirty="0"/>
              <a:t> </a:t>
            </a:r>
            <a:r>
              <a:rPr lang="en-US" dirty="0" err="1"/>
              <a:t>okviri</a:t>
            </a:r>
            <a:r>
              <a:rPr lang="en-US" dirty="0"/>
              <a:t> z </a:t>
            </a:r>
            <a:r>
              <a:rPr lang="en-US" dirty="0" err="1"/>
              <a:t>razredom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 (le </a:t>
            </a:r>
            <a:r>
              <a:rPr lang="en-US" dirty="0" err="1"/>
              <a:t>ena</a:t>
            </a:r>
            <a:r>
              <a:rPr lang="en-US" dirty="0"/>
              <a:t> </a:t>
            </a:r>
            <a:r>
              <a:rPr lang="en-US" dirty="0" err="1"/>
              <a:t>kategorija</a:t>
            </a:r>
            <a:r>
              <a:rPr lang="en-US" dirty="0"/>
              <a:t> - </a:t>
            </a:r>
            <a:r>
              <a:rPr lang="en-US" dirty="0" err="1"/>
              <a:t>ovira</a:t>
            </a:r>
            <a:r>
              <a:rPr lang="en-US" dirty="0"/>
              <a:t>),</a:t>
            </a:r>
          </a:p>
          <a:p>
            <a:pPr lvl="1"/>
            <a:r>
              <a:rPr lang="en-US" dirty="0" err="1"/>
              <a:t>Ocenjevanje</a:t>
            </a:r>
            <a:r>
              <a:rPr lang="en-US" dirty="0"/>
              <a:t> </a:t>
            </a:r>
            <a:r>
              <a:rPr lang="en-US" dirty="0" err="1"/>
              <a:t>uspešnosti</a:t>
            </a:r>
            <a:r>
              <a:rPr lang="en-US" dirty="0"/>
              <a:t> </a:t>
            </a:r>
            <a:r>
              <a:rPr lang="en-US" dirty="0" err="1"/>
              <a:t>detekcije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validacijskem</a:t>
            </a:r>
            <a:r>
              <a:rPr lang="en-US" dirty="0"/>
              <a:t> </a:t>
            </a:r>
            <a:r>
              <a:rPr lang="en-US" dirty="0" err="1"/>
              <a:t>delu</a:t>
            </a:r>
            <a:r>
              <a:rPr lang="en-US" dirty="0"/>
              <a:t> </a:t>
            </a:r>
            <a:r>
              <a:rPr lang="en-US" dirty="0" err="1"/>
              <a:t>zbirke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Sprotno</a:t>
            </a:r>
            <a:r>
              <a:rPr lang="en-US" dirty="0"/>
              <a:t> </a:t>
            </a:r>
            <a:r>
              <a:rPr lang="en-US" dirty="0" err="1"/>
              <a:t>spremljanje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F1-metrike </a:t>
            </a:r>
            <a:r>
              <a:rPr lang="en-US" dirty="0" err="1"/>
              <a:t>skozi</a:t>
            </a:r>
            <a:r>
              <a:rPr lang="en-US" dirty="0"/>
              <a:t> </a:t>
            </a:r>
            <a:r>
              <a:rPr lang="en-US" dirty="0" err="1"/>
              <a:t>učenje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849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86C90-0782-F1A9-17C0-38EC9ED76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>
            <a:extLst>
              <a:ext uri="{FF2B5EF4-FFF2-40B4-BE49-F238E27FC236}">
                <a16:creationId xmlns:a16="http://schemas.microsoft.com/office/drawing/2014/main" id="{C532E234-94F6-C1DF-6BF3-A1CE7D3B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9" y="670082"/>
            <a:ext cx="6770760" cy="715861"/>
          </a:xfrm>
        </p:spPr>
        <p:txBody>
          <a:bodyPr>
            <a:normAutofit/>
          </a:bodyPr>
          <a:lstStyle/>
          <a:p>
            <a:r>
              <a:rPr lang="en-GB" sz="2800" dirty="0" err="1"/>
              <a:t>Eksperiment</a:t>
            </a:r>
            <a:r>
              <a:rPr lang="en-GB" sz="2800" dirty="0"/>
              <a:t> – </a:t>
            </a:r>
            <a:r>
              <a:rPr lang="en-GB" sz="2800" dirty="0" err="1"/>
              <a:t>detekcija</a:t>
            </a:r>
            <a:r>
              <a:rPr lang="en-GB" sz="2800" dirty="0"/>
              <a:t> </a:t>
            </a:r>
            <a:r>
              <a:rPr lang="en-GB" sz="2800" dirty="0" err="1"/>
              <a:t>ovir</a:t>
            </a:r>
            <a:r>
              <a:rPr lang="en-GB" sz="2800" dirty="0"/>
              <a:t>:</a:t>
            </a:r>
            <a:endParaRPr lang="sl-SI" sz="2800" dirty="0"/>
          </a:p>
        </p:txBody>
      </p:sp>
      <p:sp>
        <p:nvSpPr>
          <p:cNvPr id="6" name="Naslov 1">
            <a:extLst>
              <a:ext uri="{FF2B5EF4-FFF2-40B4-BE49-F238E27FC236}">
                <a16:creationId xmlns:a16="http://schemas.microsoft.com/office/drawing/2014/main" id="{C532E234-94F6-C1DF-6BF3-A1CE7D3B4C4F}"/>
              </a:ext>
            </a:extLst>
          </p:cNvPr>
          <p:cNvSpPr txBox="1">
            <a:spLocks/>
          </p:cNvSpPr>
          <p:nvPr/>
        </p:nvSpPr>
        <p:spPr>
          <a:xfrm>
            <a:off x="1088727" y="1192661"/>
            <a:ext cx="2628250" cy="529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/>
              <a:t>- </a:t>
            </a:r>
            <a:r>
              <a:rPr lang="en-GB" sz="2400" dirty="0" err="1"/>
              <a:t>Termalne</a:t>
            </a:r>
            <a:r>
              <a:rPr lang="en-GB" sz="2400" dirty="0"/>
              <a:t> </a:t>
            </a:r>
            <a:r>
              <a:rPr lang="en-GB" sz="2400" dirty="0" err="1"/>
              <a:t>slike</a:t>
            </a:r>
            <a:endParaRPr lang="sl-SI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1908522"/>
            <a:ext cx="8596668" cy="434977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Podatki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 err="1"/>
              <a:t>Vhodne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: </a:t>
            </a:r>
            <a:r>
              <a:rPr lang="en-US" dirty="0" err="1"/>
              <a:t>termalne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vodne</a:t>
            </a:r>
            <a:r>
              <a:rPr lang="en-US" dirty="0"/>
              <a:t> </a:t>
            </a:r>
            <a:r>
              <a:rPr lang="en-US" dirty="0" err="1"/>
              <a:t>gladine</a:t>
            </a:r>
            <a:r>
              <a:rPr lang="en-US" dirty="0"/>
              <a:t> z </a:t>
            </a:r>
            <a:r>
              <a:rPr lang="en-US" dirty="0" err="1"/>
              <a:t>ovirami</a:t>
            </a:r>
            <a:r>
              <a:rPr lang="en-US" dirty="0"/>
              <a:t> (</a:t>
            </a:r>
            <a:r>
              <a:rPr lang="en-US" dirty="0" err="1"/>
              <a:t>enake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segmentacijo</a:t>
            </a:r>
            <a:r>
              <a:rPr lang="en-US" dirty="0"/>
              <a:t>),</a:t>
            </a:r>
          </a:p>
          <a:p>
            <a:pPr lvl="1"/>
            <a:r>
              <a:rPr lang="en-US" dirty="0" err="1"/>
              <a:t>Učna</a:t>
            </a:r>
            <a:r>
              <a:rPr lang="en-US" dirty="0"/>
              <a:t> </a:t>
            </a:r>
            <a:r>
              <a:rPr lang="en-US" dirty="0" err="1"/>
              <a:t>zbirka</a:t>
            </a:r>
            <a:r>
              <a:rPr lang="en-US" dirty="0"/>
              <a:t> </a:t>
            </a:r>
            <a:r>
              <a:rPr lang="en-US" dirty="0" err="1"/>
              <a:t>razdeljena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80:20 (</a:t>
            </a:r>
            <a:r>
              <a:rPr lang="en-US" dirty="0" err="1"/>
              <a:t>učna:validacijska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Slike </a:t>
            </a:r>
            <a:r>
              <a:rPr lang="en-US" dirty="0" err="1"/>
              <a:t>resolucije</a:t>
            </a:r>
            <a:r>
              <a:rPr lang="en-US" dirty="0"/>
              <a:t> 384x288,</a:t>
            </a:r>
          </a:p>
          <a:p>
            <a:pPr lvl="1"/>
            <a:r>
              <a:rPr lang="en-US" dirty="0" err="1"/>
              <a:t>Augmentacija</a:t>
            </a:r>
            <a:r>
              <a:rPr lang="en-US" dirty="0"/>
              <a:t>, ki ne </a:t>
            </a:r>
            <a:r>
              <a:rPr lang="en-US" dirty="0" err="1"/>
              <a:t>vpliva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barve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Shranjene</a:t>
            </a:r>
            <a:r>
              <a:rPr lang="en-US" dirty="0"/>
              <a:t> v </a:t>
            </a:r>
            <a:r>
              <a:rPr lang="en-US" dirty="0" err="1"/>
              <a:t>ustrezno</a:t>
            </a:r>
            <a:r>
              <a:rPr lang="en-US" dirty="0"/>
              <a:t> </a:t>
            </a:r>
            <a:r>
              <a:rPr lang="en-US" dirty="0" err="1"/>
              <a:t>hierarhijo</a:t>
            </a:r>
            <a:r>
              <a:rPr lang="en-US" dirty="0"/>
              <a:t> map,</a:t>
            </a:r>
          </a:p>
          <a:p>
            <a:pPr lvl="1"/>
            <a:r>
              <a:rPr lang="en-US" dirty="0" err="1"/>
              <a:t>Detekcije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slikah</a:t>
            </a:r>
            <a:r>
              <a:rPr lang="en-US" dirty="0"/>
              <a:t> </a:t>
            </a:r>
            <a:r>
              <a:rPr lang="en-US" dirty="0" err="1"/>
              <a:t>pretvorjene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.</a:t>
            </a:r>
            <a:r>
              <a:rPr lang="en-US" i="1" dirty="0" err="1"/>
              <a:t>json</a:t>
            </a:r>
            <a:r>
              <a:rPr lang="en-US" dirty="0"/>
              <a:t> </a:t>
            </a:r>
            <a:r>
              <a:rPr lang="en-US" dirty="0" err="1"/>
              <a:t>zapisa</a:t>
            </a:r>
            <a:r>
              <a:rPr lang="en-US" dirty="0"/>
              <a:t> v “YOLO” </a:t>
            </a:r>
            <a:r>
              <a:rPr lang="en-US" dirty="0" err="1"/>
              <a:t>zapis</a:t>
            </a:r>
            <a:r>
              <a:rPr lang="en-US" dirty="0"/>
              <a:t> (.</a:t>
            </a:r>
            <a:r>
              <a:rPr lang="en-US" i="1" dirty="0"/>
              <a:t>txt</a:t>
            </a:r>
            <a:r>
              <a:rPr lang="en-US" dirty="0"/>
              <a:t> </a:t>
            </a:r>
            <a:r>
              <a:rPr lang="en-US" dirty="0" err="1"/>
              <a:t>datoteke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vsako</a:t>
            </a:r>
            <a:r>
              <a:rPr lang="en-US" dirty="0"/>
              <a:t> </a:t>
            </a:r>
            <a:r>
              <a:rPr lang="en-US" dirty="0" err="1"/>
              <a:t>sliko</a:t>
            </a:r>
            <a:r>
              <a:rPr lang="en-US" dirty="0"/>
              <a:t> </a:t>
            </a:r>
            <a:r>
              <a:rPr lang="en-US" dirty="0" err="1"/>
              <a:t>posebej</a:t>
            </a:r>
            <a:r>
              <a:rPr lang="en-US" dirty="0"/>
              <a:t>).</a:t>
            </a:r>
          </a:p>
          <a:p>
            <a:r>
              <a:rPr lang="en-US" b="1" dirty="0" err="1"/>
              <a:t>Postopek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 err="1"/>
              <a:t>Uporabljen</a:t>
            </a:r>
            <a:r>
              <a:rPr lang="en-US" dirty="0"/>
              <a:t> model </a:t>
            </a:r>
            <a:r>
              <a:rPr lang="en-US" b="1" dirty="0"/>
              <a:t>YOLO11-s, YOLO11-m </a:t>
            </a:r>
            <a:r>
              <a:rPr lang="en-US" dirty="0"/>
              <a:t>in</a:t>
            </a:r>
            <a:r>
              <a:rPr lang="en-US" b="1" dirty="0"/>
              <a:t> YOLO11-x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b="1" dirty="0" err="1"/>
              <a:t>detekcijo</a:t>
            </a:r>
            <a:r>
              <a:rPr lang="en-US" dirty="0"/>
              <a:t> </a:t>
            </a:r>
            <a:r>
              <a:rPr lang="en-US" dirty="0" err="1"/>
              <a:t>objektov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Vhod</a:t>
            </a:r>
            <a:r>
              <a:rPr lang="en-US" dirty="0"/>
              <a:t>: </a:t>
            </a:r>
            <a:r>
              <a:rPr lang="en-US" dirty="0" err="1"/>
              <a:t>termalna</a:t>
            </a:r>
            <a:r>
              <a:rPr lang="en-US" dirty="0"/>
              <a:t> </a:t>
            </a:r>
            <a:r>
              <a:rPr lang="en-US" dirty="0" err="1"/>
              <a:t>slika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Izhod</a:t>
            </a:r>
            <a:r>
              <a:rPr lang="en-US" dirty="0"/>
              <a:t>: </a:t>
            </a:r>
            <a:r>
              <a:rPr lang="en-US" dirty="0" err="1"/>
              <a:t>omejitveni</a:t>
            </a:r>
            <a:r>
              <a:rPr lang="en-US" dirty="0"/>
              <a:t> </a:t>
            </a:r>
            <a:r>
              <a:rPr lang="en-US" dirty="0" err="1"/>
              <a:t>okviri</a:t>
            </a:r>
            <a:r>
              <a:rPr lang="en-US" dirty="0"/>
              <a:t> z </a:t>
            </a:r>
            <a:r>
              <a:rPr lang="en-US" dirty="0" err="1"/>
              <a:t>razredom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 (le </a:t>
            </a:r>
            <a:r>
              <a:rPr lang="en-US" dirty="0" err="1"/>
              <a:t>ena</a:t>
            </a:r>
            <a:r>
              <a:rPr lang="en-US" dirty="0"/>
              <a:t> </a:t>
            </a:r>
            <a:r>
              <a:rPr lang="en-US" dirty="0" err="1"/>
              <a:t>kategorija</a:t>
            </a:r>
            <a:r>
              <a:rPr lang="en-US" dirty="0"/>
              <a:t> – </a:t>
            </a:r>
            <a:r>
              <a:rPr lang="en-US" dirty="0" err="1"/>
              <a:t>ovira</a:t>
            </a:r>
            <a:r>
              <a:rPr lang="en-US" dirty="0"/>
              <a:t>),</a:t>
            </a:r>
          </a:p>
          <a:p>
            <a:pPr lvl="1"/>
            <a:r>
              <a:rPr lang="en-US" dirty="0" err="1"/>
              <a:t>Ocenjevanje</a:t>
            </a:r>
            <a:r>
              <a:rPr lang="en-US" dirty="0"/>
              <a:t> </a:t>
            </a:r>
            <a:r>
              <a:rPr lang="en-US" dirty="0" err="1"/>
              <a:t>uspešnosti</a:t>
            </a:r>
            <a:r>
              <a:rPr lang="en-US" dirty="0"/>
              <a:t> </a:t>
            </a:r>
            <a:r>
              <a:rPr lang="en-US" dirty="0" err="1"/>
              <a:t>detekcije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validacijskem</a:t>
            </a:r>
            <a:r>
              <a:rPr lang="en-US" dirty="0"/>
              <a:t> </a:t>
            </a:r>
            <a:r>
              <a:rPr lang="en-US" dirty="0" err="1"/>
              <a:t>delu</a:t>
            </a:r>
            <a:r>
              <a:rPr lang="en-US" dirty="0"/>
              <a:t> </a:t>
            </a:r>
            <a:r>
              <a:rPr lang="en-US" dirty="0" err="1"/>
              <a:t>zbirke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Sprotno</a:t>
            </a:r>
            <a:r>
              <a:rPr lang="en-US" dirty="0"/>
              <a:t> </a:t>
            </a:r>
            <a:r>
              <a:rPr lang="en-US" dirty="0" err="1"/>
              <a:t>spremljanje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F1-metrike </a:t>
            </a:r>
            <a:r>
              <a:rPr lang="en-US" dirty="0" err="1"/>
              <a:t>skozi</a:t>
            </a:r>
            <a:r>
              <a:rPr lang="en-US" dirty="0"/>
              <a:t> </a:t>
            </a:r>
            <a:r>
              <a:rPr lang="en-US" dirty="0" err="1"/>
              <a:t>učenje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2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7E150-4622-E959-A4A0-DD6DE991B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>
            <a:extLst>
              <a:ext uri="{FF2B5EF4-FFF2-40B4-BE49-F238E27FC236}">
                <a16:creationId xmlns:a16="http://schemas.microsoft.com/office/drawing/2014/main" id="{96A993D8-9292-452F-D7F5-E44AB2EF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9576"/>
            <a:ext cx="7269523" cy="715861"/>
          </a:xfrm>
        </p:spPr>
        <p:txBody>
          <a:bodyPr>
            <a:normAutofit/>
          </a:bodyPr>
          <a:lstStyle/>
          <a:p>
            <a:r>
              <a:rPr lang="en-GB" sz="2800" dirty="0" err="1"/>
              <a:t>Rezultati</a:t>
            </a:r>
            <a:r>
              <a:rPr lang="en-GB" sz="2800" dirty="0"/>
              <a:t> - </a:t>
            </a:r>
            <a:r>
              <a:rPr lang="en-GB" sz="2800" dirty="0" err="1"/>
              <a:t>segmentacija</a:t>
            </a:r>
            <a:r>
              <a:rPr lang="en-GB" sz="2800" dirty="0"/>
              <a:t>:</a:t>
            </a:r>
            <a:endParaRPr lang="sl-SI" sz="2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75" y="3601954"/>
            <a:ext cx="8596312" cy="2756252"/>
          </a:xfr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8994"/>
              </p:ext>
            </p:extLst>
          </p:nvPr>
        </p:nvGraphicFramePr>
        <p:xfrm>
          <a:off x="1627890" y="1614746"/>
          <a:ext cx="3383148" cy="1204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574">
                  <a:extLst>
                    <a:ext uri="{9D8B030D-6E8A-4147-A177-3AD203B41FA5}">
                      <a16:colId xmlns:a16="http://schemas.microsoft.com/office/drawing/2014/main" val="3374908507"/>
                    </a:ext>
                  </a:extLst>
                </a:gridCol>
                <a:gridCol w="1691574">
                  <a:extLst>
                    <a:ext uri="{9D8B030D-6E8A-4147-A177-3AD203B41FA5}">
                      <a16:colId xmlns:a16="http://schemas.microsoft.com/office/drawing/2014/main" val="1072169028"/>
                    </a:ext>
                  </a:extLst>
                </a:gridCol>
              </a:tblGrid>
              <a:tr h="40137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Arhitektura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mIoU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858607"/>
                  </a:ext>
                </a:extLst>
              </a:tr>
              <a:tr h="4013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0.757838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6219"/>
                  </a:ext>
                </a:extLst>
              </a:tr>
              <a:tr h="40137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SegFormer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9571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53912"/>
              </p:ext>
            </p:extLst>
          </p:nvPr>
        </p:nvGraphicFramePr>
        <p:xfrm>
          <a:off x="5922774" y="1614745"/>
          <a:ext cx="3383148" cy="1204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574">
                  <a:extLst>
                    <a:ext uri="{9D8B030D-6E8A-4147-A177-3AD203B41FA5}">
                      <a16:colId xmlns:a16="http://schemas.microsoft.com/office/drawing/2014/main" val="3374908507"/>
                    </a:ext>
                  </a:extLst>
                </a:gridCol>
                <a:gridCol w="1691574">
                  <a:extLst>
                    <a:ext uri="{9D8B030D-6E8A-4147-A177-3AD203B41FA5}">
                      <a16:colId xmlns:a16="http://schemas.microsoft.com/office/drawing/2014/main" val="1072169028"/>
                    </a:ext>
                  </a:extLst>
                </a:gridCol>
              </a:tblGrid>
              <a:tr h="40137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Arhitektura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mIoU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858607"/>
                  </a:ext>
                </a:extLst>
              </a:tr>
              <a:tr h="4013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0.681646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6219"/>
                  </a:ext>
                </a:extLst>
              </a:tr>
              <a:tr h="40137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SegFormer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0.793875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9571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62560" y="2854935"/>
            <a:ext cx="211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Barvne</a:t>
            </a:r>
            <a:r>
              <a:rPr lang="en-US" dirty="0"/>
              <a:t> </a:t>
            </a:r>
            <a:r>
              <a:rPr lang="en-US" dirty="0" err="1"/>
              <a:t>slike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57444" y="2854935"/>
            <a:ext cx="211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Termalne</a:t>
            </a:r>
            <a:r>
              <a:rPr lang="en-US" dirty="0"/>
              <a:t> </a:t>
            </a:r>
            <a:r>
              <a:rPr lang="en-US" dirty="0" err="1"/>
              <a:t>slike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43184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5084</TotalTime>
  <Words>935</Words>
  <Application>Microsoft Office PowerPoint</Application>
  <PresentationFormat>Widescreen</PresentationFormat>
  <Paragraphs>170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NimbusRomNo9L-Medi</vt:lpstr>
      <vt:lpstr>Trebuchet MS</vt:lpstr>
      <vt:lpstr>Wingdings 3</vt:lpstr>
      <vt:lpstr>Gladko</vt:lpstr>
      <vt:lpstr>Večmodalna detekcija ovir na vodni površini</vt:lpstr>
      <vt:lpstr>Cilji seminarja:</vt:lpstr>
      <vt:lpstr>Metodologija:</vt:lpstr>
      <vt:lpstr>Metodologija:</vt:lpstr>
      <vt:lpstr>Eksperiment – semantična segmentacija:</vt:lpstr>
      <vt:lpstr>Eksperiment – semantična segmentacija:</vt:lpstr>
      <vt:lpstr>Eksperiment – detekcija ovir:</vt:lpstr>
      <vt:lpstr>Eksperiment – detekcija ovir:</vt:lpstr>
      <vt:lpstr>Rezultati - segmentacija:</vt:lpstr>
      <vt:lpstr>Rezultati - detekcija:</vt:lpstr>
      <vt:lpstr>Rezultati – detekcija (razrezane slike):</vt:lpstr>
      <vt:lpstr>Zaključek:</vt:lpstr>
      <vt:lpstr>Hvala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Razpoznavanje vzorcev</dc:title>
  <dc:creator>tilen tinta</dc:creator>
  <cp:lastModifiedBy>tilen tinta</cp:lastModifiedBy>
  <cp:revision>148</cp:revision>
  <dcterms:created xsi:type="dcterms:W3CDTF">2024-01-13T09:38:25Z</dcterms:created>
  <dcterms:modified xsi:type="dcterms:W3CDTF">2025-05-08T12:00:59Z</dcterms:modified>
</cp:coreProperties>
</file>