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51206400" cy="219456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2" d="100"/>
          <a:sy n="22" d="100"/>
        </p:scale>
        <p:origin x="-208" y="-520"/>
      </p:cViewPr>
      <p:guideLst>
        <p:guide orient="horz" pos="691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817362"/>
            <a:ext cx="435254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2435840"/>
            <a:ext cx="35844480" cy="560832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4B1E3A-328C-D645-81AA-A0610B69E2FC}"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185366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B1E3A-328C-D645-81AA-A0610B69E2FC}"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3252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04475" y="6563361"/>
            <a:ext cx="27647900" cy="139811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42992" y="6563361"/>
            <a:ext cx="82108040" cy="139811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B1E3A-328C-D645-81AA-A0610B69E2FC}"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204147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0">
              <a:schemeClr val="bg1">
                <a:lumMod val="65000"/>
              </a:schemeClr>
            </a:gs>
            <a:gs pos="100000">
              <a:schemeClr val="bg1"/>
            </a:gs>
          </a:gsLst>
          <a:lin ang="16200000" scaled="0"/>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D4B1E3A-328C-D645-81AA-A0610B69E2FC}" type="datetimeFigureOut">
              <a:rPr lang="en-US" smtClean="0"/>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1440-F88E-1C47-ACAB-F00A48BEEA51}" type="slidenum">
              <a:rPr lang="en-US" smtClean="0"/>
              <a:t>‹#›</a:t>
            </a:fld>
            <a:endParaRPr lang="en-US"/>
          </a:p>
        </p:txBody>
      </p:sp>
      <p:sp>
        <p:nvSpPr>
          <p:cNvPr id="6" name="Rectangle 5"/>
          <p:cNvSpPr/>
          <p:nvPr userDrawn="1"/>
        </p:nvSpPr>
        <p:spPr>
          <a:xfrm>
            <a:off x="0" y="-1"/>
            <a:ext cx="51206400" cy="52912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itle 1"/>
          <p:cNvSpPr>
            <a:spLocks noGrp="1"/>
          </p:cNvSpPr>
          <p:nvPr>
            <p:ph type="ctrTitle"/>
          </p:nvPr>
        </p:nvSpPr>
        <p:spPr>
          <a:xfrm>
            <a:off x="3840480" y="0"/>
            <a:ext cx="43525440" cy="4704080"/>
          </a:xfrm>
        </p:spPr>
        <p:txBody>
          <a:bodyPr>
            <a:normAutofit/>
          </a:bodyPr>
          <a:lstStyle/>
          <a:p>
            <a:r>
              <a:rPr lang="en-US" sz="12600" dirty="0" smtClean="0"/>
              <a:t>3D Printing Livable Structures Using In-Situ Materials</a:t>
            </a:r>
            <a:endParaRPr lang="en-US" sz="12600" dirty="0"/>
          </a:p>
        </p:txBody>
      </p:sp>
      <p:pic>
        <p:nvPicPr>
          <p:cNvPr id="8" name="Picture 7" descr="everett-dobson-sobt-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219" y="1216995"/>
            <a:ext cx="5233383" cy="3487085"/>
          </a:xfrm>
          <a:prstGeom prst="rect">
            <a:avLst/>
          </a:prstGeom>
        </p:spPr>
      </p:pic>
      <p:sp>
        <p:nvSpPr>
          <p:cNvPr id="9" name="Subtitle 3"/>
          <p:cNvSpPr>
            <a:spLocks noGrp="1"/>
          </p:cNvSpPr>
          <p:nvPr>
            <p:ph type="subTitle" idx="1"/>
          </p:nvPr>
        </p:nvSpPr>
        <p:spPr>
          <a:xfrm>
            <a:off x="4369677" y="3487746"/>
            <a:ext cx="42467047" cy="1803537"/>
          </a:xfrm>
        </p:spPr>
        <p:txBody>
          <a:bodyPr>
            <a:normAutofit/>
          </a:bodyPr>
          <a:lstStyle/>
          <a:p>
            <a:r>
              <a:rPr lang="en-US" sz="7200" dirty="0" smtClean="0"/>
              <a:t>Tiler Rose    </a:t>
            </a:r>
            <a:r>
              <a:rPr lang="en-US" sz="7200" dirty="0" smtClean="0">
                <a:latin typeface="Wingdings"/>
                <a:ea typeface="Wingdings"/>
                <a:cs typeface="Wingdings"/>
                <a:sym typeface="Wingdings"/>
              </a:rPr>
              <a:t> </a:t>
            </a:r>
            <a:r>
              <a:rPr lang="en-US" sz="7200" dirty="0" smtClean="0"/>
              <a:t>Southwestern Oklahoma State University   </a:t>
            </a:r>
            <a:r>
              <a:rPr lang="en-US" sz="7200" dirty="0" smtClean="0">
                <a:latin typeface="Wingdings"/>
                <a:ea typeface="Wingdings"/>
                <a:cs typeface="Wingdings"/>
                <a:sym typeface="Wingdings"/>
              </a:rPr>
              <a:t></a:t>
            </a:r>
            <a:r>
              <a:rPr lang="en-US" sz="7200" dirty="0" smtClean="0">
                <a:sym typeface="Wingdings"/>
              </a:rPr>
              <a:t>   </a:t>
            </a:r>
            <a:r>
              <a:rPr lang="en-US" sz="7200" dirty="0" smtClean="0"/>
              <a:t>Department of Engineering Technology</a:t>
            </a:r>
            <a:endParaRPr lang="en-US" sz="7200" dirty="0"/>
          </a:p>
        </p:txBody>
      </p:sp>
      <p:pic>
        <p:nvPicPr>
          <p:cNvPr id="10" name="Picture 9" descr="bulldo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411024" y="554182"/>
            <a:ext cx="4851400" cy="4737100"/>
          </a:xfrm>
          <a:prstGeom prst="rect">
            <a:avLst/>
          </a:prstGeom>
        </p:spPr>
      </p:pic>
      <p:sp>
        <p:nvSpPr>
          <p:cNvPr id="15" name="Text Placeholder 13"/>
          <p:cNvSpPr>
            <a:spLocks noGrp="1"/>
          </p:cNvSpPr>
          <p:nvPr>
            <p:ph type="body" sz="quarter" idx="14"/>
          </p:nvPr>
        </p:nvSpPr>
        <p:spPr>
          <a:xfrm>
            <a:off x="2713038" y="7975600"/>
            <a:ext cx="11947842" cy="11836400"/>
          </a:xfrm>
        </p:spPr>
        <p:style>
          <a:lnRef idx="1">
            <a:schemeClr val="accent1"/>
          </a:lnRef>
          <a:fillRef idx="2">
            <a:schemeClr val="accent1"/>
          </a:fillRef>
          <a:effectRef idx="1">
            <a:schemeClr val="accent1"/>
          </a:effectRef>
          <a:fontRef idx="none"/>
        </p:style>
        <p:txBody>
          <a:bodyPr>
            <a:noAutofit/>
          </a:bodyPr>
          <a:lstStyle>
            <a:lvl1pPr>
              <a:defRPr sz="8000"/>
            </a:lvl1pPr>
            <a:lvl2pPr>
              <a:defRPr sz="7200"/>
            </a:lvl2pPr>
            <a:lvl3pPr>
              <a:defRPr sz="6600"/>
            </a:lvl3pPr>
            <a:lvl4pPr>
              <a:defRPr sz="6000"/>
            </a:lvl4pPr>
            <a:lvl5pPr>
              <a:defRPr sz="6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3"/>
          <p:cNvSpPr>
            <a:spLocks noGrp="1"/>
          </p:cNvSpPr>
          <p:nvPr>
            <p:ph type="body" sz="quarter" idx="15"/>
          </p:nvPr>
        </p:nvSpPr>
        <p:spPr>
          <a:xfrm>
            <a:off x="36698238" y="7975600"/>
            <a:ext cx="11947842" cy="11684000"/>
          </a:xfrm>
        </p:spPr>
        <p:style>
          <a:lnRef idx="1">
            <a:schemeClr val="accent1"/>
          </a:lnRef>
          <a:fillRef idx="2">
            <a:schemeClr val="accent1"/>
          </a:fillRef>
          <a:effectRef idx="1">
            <a:schemeClr val="accent1"/>
          </a:effectRef>
          <a:fontRef idx="none"/>
        </p:style>
        <p:txBody>
          <a:bodyPr>
            <a:noAutofit/>
          </a:bodyPr>
          <a:lstStyle>
            <a:lvl1pPr>
              <a:defRPr sz="8000"/>
            </a:lvl1pPr>
            <a:lvl2pPr>
              <a:defRPr sz="7200"/>
            </a:lvl2pPr>
            <a:lvl3pPr>
              <a:defRPr sz="6600"/>
            </a:lvl3pPr>
            <a:lvl4pPr>
              <a:defRPr sz="6000"/>
            </a:lvl4pPr>
            <a:lvl5pPr>
              <a:defRPr sz="6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7"/>
          <p:cNvSpPr>
            <a:spLocks noGrp="1"/>
          </p:cNvSpPr>
          <p:nvPr>
            <p:ph sz="quarter" idx="16"/>
          </p:nvPr>
        </p:nvSpPr>
        <p:spPr>
          <a:xfrm>
            <a:off x="15951200" y="6248400"/>
            <a:ext cx="19304000" cy="13563600"/>
          </a:xfrm>
        </p:spPr>
        <p:style>
          <a:lnRef idx="1">
            <a:schemeClr val="accent1"/>
          </a:lnRef>
          <a:fillRef idx="2">
            <a:schemeClr val="accent1"/>
          </a:fillRef>
          <a:effectRef idx="1">
            <a:schemeClr val="accent1"/>
          </a:effectRef>
          <a:fontRef idx="none"/>
        </p:style>
        <p:txBody>
          <a:bodyPr>
            <a:noAutofit/>
          </a:bodyPr>
          <a:lstStyle>
            <a:lvl1pPr>
              <a:defRPr sz="10200"/>
            </a:lvl1pPr>
            <a:lvl2pPr>
              <a:defRPr sz="9600"/>
            </a:lvl2pPr>
            <a:lvl3pPr>
              <a:defRPr sz="8800"/>
            </a:lvl3pPr>
            <a:lvl4pPr>
              <a:defRPr sz="8000"/>
            </a:lvl4pPr>
            <a:lvl5pPr>
              <a:defRPr sz="8000"/>
            </a:lvl5pPr>
          </a:lstStyle>
          <a:p>
            <a:pPr lvl="0"/>
            <a:r>
              <a:rPr lang="en-US" dirty="0" smtClean="0"/>
              <a:t>Click to edit Master text styles</a:t>
            </a:r>
          </a:p>
          <a:p>
            <a:pPr lvl="1"/>
            <a:r>
              <a:rPr lang="en-US" dirty="0" smtClean="0"/>
              <a:t>Second level</a:t>
            </a:r>
          </a:p>
          <a:p>
            <a:pPr lvl="0"/>
            <a:r>
              <a:rPr lang="en-US" dirty="0" smtClean="0"/>
              <a:t>Third level</a:t>
            </a:r>
          </a:p>
          <a:p>
            <a:pPr lvl="1"/>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273893864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B1E3A-328C-D645-81AA-A0610B69E2FC}"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122000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4102082"/>
            <a:ext cx="43525440" cy="43586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2" y="9301483"/>
            <a:ext cx="43525440" cy="4800598"/>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B1E3A-328C-D645-81AA-A0610B69E2FC}"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215446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42996" y="38232080"/>
            <a:ext cx="54877968" cy="1081430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74401" y="38232080"/>
            <a:ext cx="54877972" cy="1081430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4B1E3A-328C-D645-81AA-A0610B69E2FC}"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262571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878841"/>
            <a:ext cx="460857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1" y="4912361"/>
            <a:ext cx="22625052" cy="2047239"/>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560321" y="6959600"/>
            <a:ext cx="22625052" cy="1264412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2" y="4912361"/>
            <a:ext cx="22633940" cy="2047239"/>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6012142" y="6959600"/>
            <a:ext cx="22633940" cy="1264412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4B1E3A-328C-D645-81AA-A0610B69E2FC}" type="datetimeFigureOut">
              <a:rPr lang="en-US" smtClean="0"/>
              <a:t>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347756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4B1E3A-328C-D645-81AA-A0610B69E2FC}" type="datetimeFigureOut">
              <a:rPr lang="en-US" smtClean="0"/>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62704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B1E3A-328C-D645-81AA-A0610B69E2FC}" type="datetimeFigureOut">
              <a:rPr lang="en-US" smtClean="0"/>
              <a:t>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118907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873760"/>
            <a:ext cx="16846552" cy="37185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20020280" y="873761"/>
            <a:ext cx="28625800" cy="1872996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4" y="4592321"/>
            <a:ext cx="16846552" cy="15011402"/>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B1E3A-328C-D645-81AA-A0610B69E2FC}"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393903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15361920"/>
            <a:ext cx="30723840" cy="1813562"/>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10036812" y="1960880"/>
            <a:ext cx="30723840" cy="1316736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10036812" y="17175482"/>
            <a:ext cx="30723840" cy="2575558"/>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B1E3A-328C-D645-81AA-A0610B69E2FC}"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1440-F88E-1C47-ACAB-F00A48BEEA51}" type="slidenum">
              <a:rPr lang="en-US" smtClean="0"/>
              <a:t>‹#›</a:t>
            </a:fld>
            <a:endParaRPr lang="en-US"/>
          </a:p>
        </p:txBody>
      </p:sp>
    </p:spTree>
    <p:extLst>
      <p:ext uri="{BB962C8B-B14F-4D97-AF65-F5344CB8AC3E}">
        <p14:creationId xmlns:p14="http://schemas.microsoft.com/office/powerpoint/2010/main" val="2839347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878841"/>
            <a:ext cx="46085760" cy="36576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120642"/>
            <a:ext cx="46085760" cy="14483082"/>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0340322"/>
            <a:ext cx="11948160" cy="1168400"/>
          </a:xfrm>
          <a:prstGeom prst="rect">
            <a:avLst/>
          </a:prstGeom>
        </p:spPr>
        <p:txBody>
          <a:bodyPr vert="horz" lIns="418009" tIns="209004" rIns="418009" bIns="209004" rtlCol="0" anchor="ctr"/>
          <a:lstStyle>
            <a:lvl1pPr algn="l">
              <a:defRPr sz="5500">
                <a:solidFill>
                  <a:schemeClr val="tx1">
                    <a:tint val="75000"/>
                  </a:schemeClr>
                </a:solidFill>
              </a:defRPr>
            </a:lvl1pPr>
          </a:lstStyle>
          <a:p>
            <a:fld id="{0D4B1E3A-328C-D645-81AA-A0610B69E2FC}" type="datetimeFigureOut">
              <a:rPr lang="en-US" smtClean="0"/>
              <a:t>12/3/17</a:t>
            </a:fld>
            <a:endParaRPr lang="en-US"/>
          </a:p>
        </p:txBody>
      </p:sp>
      <p:sp>
        <p:nvSpPr>
          <p:cNvPr id="5" name="Footer Placeholder 4"/>
          <p:cNvSpPr>
            <a:spLocks noGrp="1"/>
          </p:cNvSpPr>
          <p:nvPr>
            <p:ph type="ftr" sz="quarter" idx="3"/>
          </p:nvPr>
        </p:nvSpPr>
        <p:spPr>
          <a:xfrm>
            <a:off x="17495520" y="20340322"/>
            <a:ext cx="16215360" cy="1168400"/>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0340322"/>
            <a:ext cx="11948160" cy="1168400"/>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6241440-F88E-1C47-ACAB-F00A48BEEA51}" type="slidenum">
              <a:rPr lang="en-US" smtClean="0"/>
              <a:t>‹#›</a:t>
            </a:fld>
            <a:endParaRPr lang="en-US"/>
          </a:p>
        </p:txBody>
      </p:sp>
    </p:spTree>
    <p:extLst>
      <p:ext uri="{BB962C8B-B14F-4D97-AF65-F5344CB8AC3E}">
        <p14:creationId xmlns:p14="http://schemas.microsoft.com/office/powerpoint/2010/main" val="662541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8.jpg"/><Relationship Id="rId9" Type="http://schemas.openxmlformats.org/officeDocument/2006/relationships/image" Target="../media/image9.jpg"/><Relationship Id="rId10" Type="http://schemas.openxmlformats.org/officeDocument/2006/relationships/image" Target="../media/image10.jpeg"/><Relationship Id="rId11" Type="http://schemas.openxmlformats.org/officeDocument/2006/relationships/image" Target="../media/image11.jpg"/><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
            <a:ext cx="51206400" cy="52912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12600" dirty="0" smtClean="0"/>
              <a:t>3D Printing Livable Structures Using In-Situ Materials</a:t>
            </a:r>
            <a:endParaRPr lang="en-US" sz="12600" dirty="0"/>
          </a:p>
        </p:txBody>
      </p:sp>
      <p:sp>
        <p:nvSpPr>
          <p:cNvPr id="4" name="Subtitle 3"/>
          <p:cNvSpPr>
            <a:spLocks noGrp="1"/>
          </p:cNvSpPr>
          <p:nvPr>
            <p:ph type="subTitle" idx="1"/>
          </p:nvPr>
        </p:nvSpPr>
        <p:spPr/>
        <p:txBody>
          <a:bodyPr>
            <a:normAutofit/>
          </a:bodyPr>
          <a:lstStyle/>
          <a:p>
            <a:r>
              <a:rPr lang="en-US" sz="7200" dirty="0" smtClean="0"/>
              <a:t>Tiler Rose    </a:t>
            </a:r>
            <a:r>
              <a:rPr lang="en-US" sz="7200" dirty="0" smtClean="0">
                <a:latin typeface="Wingdings"/>
                <a:ea typeface="Wingdings"/>
                <a:cs typeface="Wingdings"/>
                <a:sym typeface="Wingdings"/>
              </a:rPr>
              <a:t> </a:t>
            </a:r>
            <a:r>
              <a:rPr lang="en-US" sz="7200" dirty="0" smtClean="0"/>
              <a:t>Southwestern Oklahoma State University   </a:t>
            </a:r>
            <a:r>
              <a:rPr lang="en-US" sz="7200" dirty="0" smtClean="0">
                <a:latin typeface="Wingdings"/>
                <a:ea typeface="Wingdings"/>
                <a:cs typeface="Wingdings"/>
                <a:sym typeface="Wingdings"/>
              </a:rPr>
              <a:t></a:t>
            </a:r>
            <a:r>
              <a:rPr lang="en-US" sz="7200" dirty="0" smtClean="0">
                <a:sym typeface="Wingdings"/>
              </a:rPr>
              <a:t>   </a:t>
            </a:r>
            <a:r>
              <a:rPr lang="en-US" sz="7200" dirty="0" smtClean="0"/>
              <a:t>Department of Engineering Technology</a:t>
            </a:r>
            <a:endParaRPr lang="en-US" sz="7200" dirty="0"/>
          </a:p>
        </p:txBody>
      </p:sp>
      <p:sp>
        <p:nvSpPr>
          <p:cNvPr id="11" name="Text Placeholder 10"/>
          <p:cNvSpPr>
            <a:spLocks noGrp="1"/>
          </p:cNvSpPr>
          <p:nvPr>
            <p:ph type="body" sz="quarter" idx="14"/>
          </p:nvPr>
        </p:nvSpPr>
        <p:spPr>
          <a:xfrm>
            <a:off x="718219" y="7041807"/>
            <a:ext cx="11936800" cy="2591850"/>
          </a:xfrm>
        </p:spPr>
        <p:txBody>
          <a:bodyPr/>
          <a:lstStyle/>
          <a:p>
            <a:pPr marL="0" indent="0">
              <a:buNone/>
            </a:pPr>
            <a:r>
              <a:rPr lang="en-US" sz="2000" dirty="0" smtClean="0"/>
              <a:t>By </a:t>
            </a:r>
            <a:r>
              <a:rPr lang="en-US" sz="2000" dirty="0"/>
              <a:t>default, buildings are large, expensive and time-consuming to construct. One solution that has recently been explored by builders and inventors is using 3D printing technology to build structures such as office buildings, as well as homes for people to live in, whether it be temporarily or permanent. Compared to traditional construction methods, extruding buildings (similar to how you would extrude plastic in a run-of-the-mill 3D printer) has the potential to reduce costs and construction time. One issue that is still present in either method of the fabrication of buildings, however, is that construction materials must still be transported to the site of the project.</a:t>
            </a:r>
          </a:p>
          <a:p>
            <a:pPr marL="0" indent="0">
              <a:buNone/>
            </a:pP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19" y="1472615"/>
            <a:ext cx="5233383" cy="2975845"/>
          </a:xfrm>
          <a:prstGeom prst="rect">
            <a:avLst/>
          </a:prstGeom>
        </p:spPr>
      </p:pic>
      <p:pic>
        <p:nvPicPr>
          <p:cNvPr id="10" name="Picture 9" descr="bulld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1024" y="554182"/>
            <a:ext cx="4851400" cy="4737100"/>
          </a:xfrm>
          <a:prstGeom prst="rect">
            <a:avLst/>
          </a:prstGeom>
        </p:spPr>
      </p:pic>
      <p:sp>
        <p:nvSpPr>
          <p:cNvPr id="14" name="Text Placeholder 10"/>
          <p:cNvSpPr txBox="1">
            <a:spLocks/>
          </p:cNvSpPr>
          <p:nvPr/>
        </p:nvSpPr>
        <p:spPr>
          <a:xfrm>
            <a:off x="718219" y="11180788"/>
            <a:ext cx="11936800" cy="2212679"/>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To eliminate this issue, builders would need to be able to extrude structures using materials readily available in whatever area they decide to build. Some have already begun research using this concept; two examples of those who hope to use a similar technology include NASA and the European Space Agency. They aspire to use readily available regolith  (or soil that is not from the Earth) on both the Moon and Mars to 3D print structures structurally sound enough for our astronauts. </a:t>
            </a:r>
            <a:r>
              <a:rPr lang="en-US" sz="2000" dirty="0" err="1"/>
              <a:t>Pylos</a:t>
            </a:r>
            <a:r>
              <a:rPr lang="en-US" sz="2000" dirty="0"/>
              <a:t>, a private company based out of Barcelona, Spain has also dabbled in using soil to erect clay-like structures.</a:t>
            </a:r>
          </a:p>
          <a:p>
            <a:pPr marL="0" indent="0">
              <a:buFont typeface="Arial"/>
              <a:buNone/>
            </a:pPr>
            <a:endParaRPr lang="en-US" sz="1600" dirty="0"/>
          </a:p>
        </p:txBody>
      </p:sp>
      <p:sp>
        <p:nvSpPr>
          <p:cNvPr id="15" name="Text Placeholder 10"/>
          <p:cNvSpPr txBox="1">
            <a:spLocks/>
          </p:cNvSpPr>
          <p:nvPr/>
        </p:nvSpPr>
        <p:spPr>
          <a:xfrm>
            <a:off x="718219" y="14952686"/>
            <a:ext cx="11936800" cy="2591850"/>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Possibilities that have not been done, or possibly even considered, concerning this technology include:</a:t>
            </a:r>
          </a:p>
          <a:p>
            <a:pPr lvl="0">
              <a:buFont typeface="+mj-lt"/>
              <a:buAutoNum type="arabicPeriod"/>
            </a:pPr>
            <a:r>
              <a:rPr lang="en-US" sz="2000" dirty="0"/>
              <a:t>Commercializing this technology for use by the general population,</a:t>
            </a:r>
          </a:p>
          <a:p>
            <a:pPr lvl="0">
              <a:buFont typeface="+mj-lt"/>
              <a:buAutoNum type="arabicPeriod"/>
            </a:pPr>
            <a:r>
              <a:rPr lang="en-US" sz="2000" dirty="0"/>
              <a:t>Mobilizing this technology for use in areas beyond the point of the product’s development, and</a:t>
            </a:r>
          </a:p>
          <a:p>
            <a:pPr lvl="0">
              <a:buFont typeface="+mj-lt"/>
              <a:buAutoNum type="arabicPeriod"/>
            </a:pPr>
            <a:r>
              <a:rPr lang="en-US" sz="2000" dirty="0"/>
              <a:t>Developing a system to combine this technology with the unique soil makeups found in all of the different communities where this could potentially be used.</a:t>
            </a:r>
          </a:p>
          <a:p>
            <a:pPr marL="0" indent="0">
              <a:buFont typeface="Arial"/>
              <a:buNone/>
            </a:pPr>
            <a:endParaRPr lang="en-US" sz="1600" dirty="0"/>
          </a:p>
        </p:txBody>
      </p:sp>
      <p:sp>
        <p:nvSpPr>
          <p:cNvPr id="16" name="Text Placeholder 10"/>
          <p:cNvSpPr txBox="1">
            <a:spLocks/>
          </p:cNvSpPr>
          <p:nvPr/>
        </p:nvSpPr>
        <p:spPr>
          <a:xfrm>
            <a:off x="720881" y="19020110"/>
            <a:ext cx="11936800" cy="2687366"/>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smtClean="0"/>
              <a:t>This </a:t>
            </a:r>
            <a:r>
              <a:rPr lang="en-US" sz="2000" dirty="0"/>
              <a:t>would be accomplished using means including:</a:t>
            </a:r>
          </a:p>
          <a:p>
            <a:pPr lvl="0"/>
            <a:r>
              <a:rPr lang="en-US" sz="2000" dirty="0"/>
              <a:t>Trucks large enough to facilitate the machinery that will be used throughout the fabrication process,</a:t>
            </a:r>
          </a:p>
          <a:p>
            <a:pPr lvl="0"/>
            <a:r>
              <a:rPr lang="en-US" sz="2000" dirty="0"/>
              <a:t>Self-loading concrete mixers to deploy in areas where building materials would need to be collected, and</a:t>
            </a:r>
          </a:p>
          <a:p>
            <a:pPr lvl="0"/>
            <a:r>
              <a:rPr lang="en-US" sz="2000" dirty="0"/>
              <a:t>Specialized testing equipment to assess the needs of each area to determine what composite materials would need to be brought and added to the local soil.</a:t>
            </a:r>
          </a:p>
          <a:p>
            <a:pPr marL="0" indent="0">
              <a:buFont typeface="Arial"/>
              <a:buNone/>
            </a:pPr>
            <a:endParaRPr lang="en-US" sz="1600" dirty="0"/>
          </a:p>
        </p:txBody>
      </p:sp>
      <p:sp>
        <p:nvSpPr>
          <p:cNvPr id="17" name="Text Placeholder 10"/>
          <p:cNvSpPr txBox="1">
            <a:spLocks/>
          </p:cNvSpPr>
          <p:nvPr/>
        </p:nvSpPr>
        <p:spPr>
          <a:xfrm>
            <a:off x="26008402" y="7014012"/>
            <a:ext cx="11936800" cy="1775479"/>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This technology, when developed, could be utilized in rural areas where structures are needed but costly. This could also be used in developed areas adversely affected by disaster situations, such as tornadoes, hurricanes, and fires, where quick shelter is needed and traditional building materials are not readily available.</a:t>
            </a:r>
          </a:p>
          <a:p>
            <a:pPr marL="0" indent="0">
              <a:buFont typeface="Arial"/>
              <a:buNone/>
            </a:pPr>
            <a:endParaRPr lang="en-US" sz="1600" dirty="0"/>
          </a:p>
        </p:txBody>
      </p:sp>
      <p:sp>
        <p:nvSpPr>
          <p:cNvPr id="18" name="Text Placeholder 10"/>
          <p:cNvSpPr txBox="1">
            <a:spLocks/>
          </p:cNvSpPr>
          <p:nvPr/>
        </p:nvSpPr>
        <p:spPr>
          <a:xfrm>
            <a:off x="26008402" y="10338706"/>
            <a:ext cx="11936800" cy="2722470"/>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1600" dirty="0"/>
              <a:t>As previously stated, this project’s aim is to eliminate the final hurdles that prevent this technology from being in the hands of people on our planet that could benefit from it the most. Aspects of this project that differ from the two conducted by NASA and IAAC discussed above include the addition of trucks that would be large enough to facilitate the machinery that will be used throughout the fabrication process. Some of the machinery that would be used throughout the fabrication process consists of:</a:t>
            </a:r>
          </a:p>
          <a:p>
            <a:pPr lvl="0"/>
            <a:r>
              <a:rPr lang="en-US" sz="1600" dirty="0"/>
              <a:t>A mobilized 3D printing arm, most likely on small, castor-like wheels, that can be moved easily to the site of construction,</a:t>
            </a:r>
          </a:p>
          <a:p>
            <a:pPr lvl="0"/>
            <a:r>
              <a:rPr lang="en-US" sz="1600" dirty="0"/>
              <a:t>A self-loading concrete mixer to deploy in areas where building materials would need to be collected, and</a:t>
            </a:r>
          </a:p>
          <a:p>
            <a:pPr lvl="0"/>
            <a:r>
              <a:rPr lang="en-US" sz="1600" dirty="0"/>
              <a:t>Specialized testing equipment to assess the needs of each area to determine what composite materials would need to be brought and added to the local soil.</a:t>
            </a:r>
          </a:p>
          <a:p>
            <a:pPr marL="0" indent="0">
              <a:buFont typeface="Arial"/>
              <a:buNone/>
            </a:pPr>
            <a:endParaRPr lang="en-US" sz="1600" dirty="0"/>
          </a:p>
        </p:txBody>
      </p:sp>
      <p:sp>
        <p:nvSpPr>
          <p:cNvPr id="19" name="Text Placeholder 10"/>
          <p:cNvSpPr txBox="1">
            <a:spLocks/>
          </p:cNvSpPr>
          <p:nvPr/>
        </p:nvSpPr>
        <p:spPr>
          <a:xfrm>
            <a:off x="26008402" y="19019752"/>
            <a:ext cx="11936800" cy="2097736"/>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What would need to be accomplished from this point into the future is combining NASA’s concepts of mobilizing the technology with </a:t>
            </a:r>
            <a:r>
              <a:rPr lang="en-US" sz="2000" dirty="0" err="1"/>
              <a:t>Pylos’s</a:t>
            </a:r>
            <a:r>
              <a:rPr lang="en-US" sz="2000" dirty="0"/>
              <a:t> advanced 3D printing of Earth based soil capabilities. The only downside to this would be that companies like </a:t>
            </a:r>
            <a:r>
              <a:rPr lang="en-US" sz="2000" dirty="0" err="1"/>
              <a:t>Pylos</a:t>
            </a:r>
            <a:r>
              <a:rPr lang="en-US" sz="2000" dirty="0"/>
              <a:t> do not have the funding to put money into the development of this technology like NASA does, even though it is one of their objectives for the future of their technology (IAAC).</a:t>
            </a:r>
          </a:p>
          <a:p>
            <a:pPr marL="0" indent="0">
              <a:buFont typeface="Arial"/>
              <a:buNone/>
            </a:pPr>
            <a:endParaRPr lang="en-US" sz="1600" dirty="0"/>
          </a:p>
        </p:txBody>
      </p:sp>
      <p:sp>
        <p:nvSpPr>
          <p:cNvPr id="20" name="Text Placeholder 10"/>
          <p:cNvSpPr txBox="1">
            <a:spLocks/>
          </p:cNvSpPr>
          <p:nvPr/>
        </p:nvSpPr>
        <p:spPr>
          <a:xfrm>
            <a:off x="38816045" y="7041451"/>
            <a:ext cx="11936800" cy="2592207"/>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What makes this project difficult to carry out is the chemistry aspect of the project, which involves the inclusion of binding agents to the soil. This is the aspect of the project that both NASA and </a:t>
            </a:r>
            <a:r>
              <a:rPr lang="en-US" sz="2000" dirty="0" err="1"/>
              <a:t>Pylos</a:t>
            </a:r>
            <a:r>
              <a:rPr lang="en-US" sz="2000" dirty="0"/>
              <a:t> are still conducting research on. In the research that I conducted on this topic, all of the 3</a:t>
            </a:r>
            <a:r>
              <a:rPr lang="en-US" sz="2000" baseline="30000" dirty="0"/>
              <a:t>rd</a:t>
            </a:r>
            <a:r>
              <a:rPr lang="en-US" sz="2000" dirty="0"/>
              <a:t> party companies that currently conduct soil composition analysis do so for agricultural applications (“Geotechnical Investigations,” “LaMotte Complete Electronic Soil Lab – 1985-04,” “Soil classification”). It is possible that, until a technology is developed that allows non-chemists to conduct analyses on the site of construction, those operating the mobile 3D printing unit can send soil samples to these agricultural companies. </a:t>
            </a:r>
            <a:endParaRPr lang="en-US" sz="1600" dirty="0"/>
          </a:p>
        </p:txBody>
      </p:sp>
      <p:sp>
        <p:nvSpPr>
          <p:cNvPr id="21" name="Text Placeholder 10"/>
          <p:cNvSpPr txBox="1">
            <a:spLocks/>
          </p:cNvSpPr>
          <p:nvPr/>
        </p:nvSpPr>
        <p:spPr>
          <a:xfrm>
            <a:off x="38816045" y="11085487"/>
            <a:ext cx="11936800" cy="1398748"/>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Concerning the appearance of what these habitats may look like, initially it is expected that these structures would not be especially aesthetically pleasing. It is more feasible that these initial buildings will look similar to the ones NASA has planned for their long duration extraterrestrial missions.</a:t>
            </a:r>
            <a:r>
              <a:rPr lang="en-US" sz="2000" dirty="0"/>
              <a:t> </a:t>
            </a:r>
            <a:endParaRPr lang="en-US" sz="1600" dirty="0"/>
          </a:p>
        </p:txBody>
      </p:sp>
      <p:sp>
        <p:nvSpPr>
          <p:cNvPr id="22" name="Text Placeholder 10"/>
          <p:cNvSpPr txBox="1">
            <a:spLocks/>
          </p:cNvSpPr>
          <p:nvPr/>
        </p:nvSpPr>
        <p:spPr>
          <a:xfrm>
            <a:off x="38816045" y="16907115"/>
            <a:ext cx="11936800" cy="2521305"/>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a:t>Having the ability to extrude structures using 3D printer-like technologies could prove to be very beneficial for people in need of quick, short-term shelter. This technology would be especially helpful if in-situ materials could be utilized, as opposed to the alternative, which would be to transport building materials to the building site. Commercializing and mobilizing this process would help a wide range of people. An item that was not directly discussed was the cost of the fabrication machinery, however this is difficult to estimate given the novelty of the technology. Costs aside, this technology has the potential to help a great number of people in need, and I hope that similar technologies are developed in the near future.</a:t>
            </a:r>
          </a:p>
        </p:txBody>
      </p:sp>
      <p:sp>
        <p:nvSpPr>
          <p:cNvPr id="23" name="Text Placeholder 10"/>
          <p:cNvSpPr>
            <a:spLocks noGrp="1"/>
          </p:cNvSpPr>
          <p:nvPr>
            <p:ph type="body" sz="quarter" idx="14"/>
          </p:nvPr>
        </p:nvSpPr>
        <p:spPr>
          <a:xfrm>
            <a:off x="718219" y="5985310"/>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INTRODUCTION &amp; PROBLEM STATEMENT</a:t>
            </a:r>
            <a:endParaRPr lang="en-US" sz="3600" dirty="0"/>
          </a:p>
          <a:p>
            <a:pPr marL="0" indent="0" algn="ctr">
              <a:buNone/>
            </a:pPr>
            <a:endParaRPr lang="en-US" sz="2800" dirty="0"/>
          </a:p>
        </p:txBody>
      </p:sp>
      <p:sp>
        <p:nvSpPr>
          <p:cNvPr id="24" name="Text Placeholder 10"/>
          <p:cNvSpPr>
            <a:spLocks noGrp="1"/>
          </p:cNvSpPr>
          <p:nvPr>
            <p:ph type="body" sz="quarter" idx="14"/>
          </p:nvPr>
        </p:nvSpPr>
        <p:spPr>
          <a:xfrm>
            <a:off x="718219" y="10207259"/>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SOLUTION</a:t>
            </a:r>
            <a:endParaRPr lang="en-US" sz="3600" dirty="0"/>
          </a:p>
          <a:p>
            <a:pPr marL="0" indent="0" algn="ctr">
              <a:buNone/>
            </a:pPr>
            <a:endParaRPr lang="en-US" sz="2800" dirty="0"/>
          </a:p>
        </p:txBody>
      </p:sp>
      <p:sp>
        <p:nvSpPr>
          <p:cNvPr id="25" name="Text Placeholder 10"/>
          <p:cNvSpPr>
            <a:spLocks noGrp="1"/>
          </p:cNvSpPr>
          <p:nvPr>
            <p:ph type="body" sz="quarter" idx="14"/>
          </p:nvPr>
        </p:nvSpPr>
        <p:spPr>
          <a:xfrm>
            <a:off x="718219" y="13896189"/>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POSSIBILITIES</a:t>
            </a:r>
            <a:endParaRPr lang="en-US" sz="3600" dirty="0"/>
          </a:p>
          <a:p>
            <a:pPr marL="0" indent="0" algn="ctr">
              <a:buNone/>
            </a:pPr>
            <a:endParaRPr lang="en-US" sz="2800" dirty="0"/>
          </a:p>
        </p:txBody>
      </p:sp>
      <p:sp>
        <p:nvSpPr>
          <p:cNvPr id="26" name="Text Placeholder 10"/>
          <p:cNvSpPr>
            <a:spLocks noGrp="1"/>
          </p:cNvSpPr>
          <p:nvPr>
            <p:ph type="body" sz="quarter" idx="14"/>
          </p:nvPr>
        </p:nvSpPr>
        <p:spPr>
          <a:xfrm>
            <a:off x="718219" y="17963613"/>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MEANS OF ACCOMPLISHING DESIRED OUTCOME</a:t>
            </a:r>
            <a:endParaRPr lang="en-US" sz="3600" dirty="0"/>
          </a:p>
          <a:p>
            <a:pPr marL="0" indent="0" algn="ctr">
              <a:buNone/>
            </a:pPr>
            <a:endParaRPr lang="en-US" sz="2800" dirty="0"/>
          </a:p>
        </p:txBody>
      </p:sp>
      <p:sp>
        <p:nvSpPr>
          <p:cNvPr id="27" name="Text Placeholder 10"/>
          <p:cNvSpPr>
            <a:spLocks noGrp="1"/>
          </p:cNvSpPr>
          <p:nvPr>
            <p:ph type="body" sz="quarter" idx="14"/>
          </p:nvPr>
        </p:nvSpPr>
        <p:spPr>
          <a:xfrm>
            <a:off x="26008402" y="6009577"/>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APPLICATIONS OF THIS TECHNOLOGY</a:t>
            </a:r>
            <a:endParaRPr lang="en-US" sz="3600" dirty="0"/>
          </a:p>
          <a:p>
            <a:pPr marL="0" indent="0" algn="ctr">
              <a:buNone/>
            </a:pPr>
            <a:endParaRPr lang="en-US" sz="2800" dirty="0"/>
          </a:p>
        </p:txBody>
      </p:sp>
      <p:sp>
        <p:nvSpPr>
          <p:cNvPr id="28" name="Text Placeholder 10"/>
          <p:cNvSpPr>
            <a:spLocks noGrp="1"/>
          </p:cNvSpPr>
          <p:nvPr>
            <p:ph type="body" sz="quarter" idx="14"/>
          </p:nvPr>
        </p:nvSpPr>
        <p:spPr>
          <a:xfrm>
            <a:off x="26008402" y="9282209"/>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REQUIRED MACHINERY</a:t>
            </a:r>
            <a:endParaRPr lang="en-US" sz="3600" dirty="0"/>
          </a:p>
          <a:p>
            <a:pPr marL="0" indent="0" algn="ctr">
              <a:buNone/>
            </a:pPr>
            <a:endParaRPr lang="en-US" sz="2800" dirty="0"/>
          </a:p>
        </p:txBody>
      </p:sp>
      <p:sp>
        <p:nvSpPr>
          <p:cNvPr id="29" name="Text Placeholder 10"/>
          <p:cNvSpPr>
            <a:spLocks noGrp="1"/>
          </p:cNvSpPr>
          <p:nvPr>
            <p:ph type="body" sz="quarter" idx="14"/>
          </p:nvPr>
        </p:nvSpPr>
        <p:spPr>
          <a:xfrm>
            <a:off x="26008402" y="17963255"/>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COMBINING TECHNOLOGIES</a:t>
            </a:r>
            <a:endParaRPr lang="en-US" sz="3600" dirty="0"/>
          </a:p>
          <a:p>
            <a:pPr marL="0" indent="0" algn="ctr">
              <a:buNone/>
            </a:pPr>
            <a:endParaRPr lang="en-US" sz="2800" dirty="0"/>
          </a:p>
        </p:txBody>
      </p:sp>
      <p:sp>
        <p:nvSpPr>
          <p:cNvPr id="30" name="Text Placeholder 10"/>
          <p:cNvSpPr>
            <a:spLocks noGrp="1"/>
          </p:cNvSpPr>
          <p:nvPr>
            <p:ph type="body" sz="quarter" idx="14"/>
          </p:nvPr>
        </p:nvSpPr>
        <p:spPr>
          <a:xfrm>
            <a:off x="38816045" y="5985311"/>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CONSIDERATIONS CONCERNING BINDING MATERIALS</a:t>
            </a:r>
            <a:endParaRPr lang="en-US" sz="3600" dirty="0"/>
          </a:p>
          <a:p>
            <a:pPr marL="0" indent="0" algn="ctr">
              <a:buNone/>
            </a:pPr>
            <a:endParaRPr lang="en-US" sz="2800" dirty="0"/>
          </a:p>
        </p:txBody>
      </p:sp>
      <p:sp>
        <p:nvSpPr>
          <p:cNvPr id="31" name="Text Placeholder 10"/>
          <p:cNvSpPr>
            <a:spLocks noGrp="1"/>
          </p:cNvSpPr>
          <p:nvPr>
            <p:ph type="body" sz="quarter" idx="14"/>
          </p:nvPr>
        </p:nvSpPr>
        <p:spPr>
          <a:xfrm>
            <a:off x="38816045" y="10099872"/>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APPEARANCE OF FINAL PRODUCT</a:t>
            </a:r>
            <a:endParaRPr lang="en-US" sz="3600" dirty="0"/>
          </a:p>
          <a:p>
            <a:pPr marL="0" indent="0" algn="ctr">
              <a:buNone/>
            </a:pPr>
            <a:endParaRPr lang="en-US" sz="2800" dirty="0"/>
          </a:p>
        </p:txBody>
      </p:sp>
      <p:sp>
        <p:nvSpPr>
          <p:cNvPr id="32" name="Text Placeholder 10"/>
          <p:cNvSpPr>
            <a:spLocks noGrp="1"/>
          </p:cNvSpPr>
          <p:nvPr>
            <p:ph type="body" sz="quarter" idx="14"/>
          </p:nvPr>
        </p:nvSpPr>
        <p:spPr>
          <a:xfrm>
            <a:off x="38816045" y="15850618"/>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FINAL REMARKS</a:t>
            </a:r>
            <a:endParaRPr lang="en-US" sz="3600" dirty="0"/>
          </a:p>
          <a:p>
            <a:pPr marL="0" indent="0" algn="ctr">
              <a:buNone/>
            </a:pPr>
            <a:endParaRPr lang="en-US" sz="2800" dirty="0"/>
          </a:p>
        </p:txBody>
      </p:sp>
      <p:sp>
        <p:nvSpPr>
          <p:cNvPr id="33" name="Text Placeholder 10"/>
          <p:cNvSpPr>
            <a:spLocks noGrp="1"/>
          </p:cNvSpPr>
          <p:nvPr>
            <p:ph type="body" sz="quarter" idx="14"/>
          </p:nvPr>
        </p:nvSpPr>
        <p:spPr>
          <a:xfrm>
            <a:off x="38816045" y="19857244"/>
            <a:ext cx="11936800" cy="1056497"/>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ctr">
              <a:buNone/>
            </a:pPr>
            <a:r>
              <a:rPr lang="en-US" sz="3600" dirty="0" smtClean="0"/>
              <a:t>WORKS CITED &amp; REFERENCED</a:t>
            </a:r>
            <a:endParaRPr lang="en-US" sz="3600" dirty="0"/>
          </a:p>
          <a:p>
            <a:pPr marL="0" indent="0" algn="ctr">
              <a:buNone/>
            </a:pPr>
            <a:endParaRPr lang="en-US" sz="2800" dirty="0"/>
          </a:p>
        </p:txBody>
      </p:sp>
      <p:sp>
        <p:nvSpPr>
          <p:cNvPr id="34" name="Text Placeholder 10"/>
          <p:cNvSpPr txBox="1">
            <a:spLocks/>
          </p:cNvSpPr>
          <p:nvPr/>
        </p:nvSpPr>
        <p:spPr>
          <a:xfrm>
            <a:off x="38816045" y="20913742"/>
            <a:ext cx="11936800" cy="721480"/>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418009" tIns="209004" rIns="418009" bIns="209004" rtlCol="0">
            <a:noAutofit/>
          </a:bodyPr>
          <a:lstStyle>
            <a:lvl1pPr marL="1567533" indent="-1567533" algn="l" defTabSz="2090044" rtl="0" eaLnBrk="1" latinLnBrk="0" hangingPunct="1">
              <a:spcBef>
                <a:spcPct val="20000"/>
              </a:spcBef>
              <a:buFont typeface="Arial"/>
              <a:buChar char="•"/>
              <a:defRPr sz="80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72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66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60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60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pPr marL="0" indent="0">
              <a:buNone/>
            </a:pPr>
            <a:r>
              <a:rPr lang="en-US" sz="2000" dirty="0" smtClean="0"/>
              <a:t>Available upon request</a:t>
            </a:r>
            <a:endParaRPr lang="en-US" sz="1600" dirty="0"/>
          </a:p>
        </p:txBody>
      </p:sp>
      <p:pic>
        <p:nvPicPr>
          <p:cNvPr id="6" name="Picture 5" descr="Slide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6521" y="6002430"/>
            <a:ext cx="11661435" cy="6559557"/>
          </a:xfrm>
          <a:prstGeom prst="rect">
            <a:avLst/>
          </a:prstGeom>
        </p:spPr>
      </p:pic>
      <p:pic>
        <p:nvPicPr>
          <p:cNvPr id="9" name="Picture 8" descr="proce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6149" y="13315829"/>
            <a:ext cx="7254042" cy="3971933"/>
          </a:xfrm>
          <a:prstGeom prst="rect">
            <a:avLst/>
          </a:prstGeom>
        </p:spPr>
      </p:pic>
      <p:pic>
        <p:nvPicPr>
          <p:cNvPr id="35" name="Picture 34" descr="20170002067 5.jpg"/>
          <p:cNvPicPr>
            <a:picLocks noChangeAspect="1"/>
          </p:cNvPicPr>
          <p:nvPr/>
        </p:nvPicPr>
        <p:blipFill rotWithShape="1">
          <a:blip r:embed="rId6">
            <a:extLst>
              <a:ext uri="{28A0092B-C50C-407E-A947-70E740481C1C}">
                <a14:useLocalDpi xmlns:a14="http://schemas.microsoft.com/office/drawing/2010/main" val="0"/>
              </a:ext>
            </a:extLst>
          </a:blip>
          <a:srcRect l="10318" t="17421" r="7997" b="9571"/>
          <a:stretch/>
        </p:blipFill>
        <p:spPr>
          <a:xfrm>
            <a:off x="39626008" y="12691844"/>
            <a:ext cx="4190968" cy="2809358"/>
          </a:xfrm>
          <a:prstGeom prst="rect">
            <a:avLst/>
          </a:prstGeom>
        </p:spPr>
      </p:pic>
      <p:sp>
        <p:nvSpPr>
          <p:cNvPr id="36" name="TextBox 35"/>
          <p:cNvSpPr txBox="1"/>
          <p:nvPr/>
        </p:nvSpPr>
        <p:spPr>
          <a:xfrm>
            <a:off x="13566521" y="12691844"/>
            <a:ext cx="7378943" cy="369332"/>
          </a:xfrm>
          <a:prstGeom prst="rect">
            <a:avLst/>
          </a:prstGeom>
          <a:noFill/>
        </p:spPr>
        <p:txBody>
          <a:bodyPr wrap="none" rtlCol="0">
            <a:spAutoFit/>
          </a:bodyPr>
          <a:lstStyle/>
          <a:p>
            <a:r>
              <a:rPr lang="en-US" sz="1800" dirty="0" smtClean="0"/>
              <a:t>Labeled visual of components of the proposed mobilized 3D-printing process</a:t>
            </a:r>
            <a:endParaRPr lang="en-US" sz="1800" dirty="0"/>
          </a:p>
        </p:txBody>
      </p:sp>
      <p:sp>
        <p:nvSpPr>
          <p:cNvPr id="37" name="TextBox 36"/>
          <p:cNvSpPr txBox="1"/>
          <p:nvPr/>
        </p:nvSpPr>
        <p:spPr>
          <a:xfrm>
            <a:off x="28386149" y="17421083"/>
            <a:ext cx="2456810" cy="369332"/>
          </a:xfrm>
          <a:prstGeom prst="rect">
            <a:avLst/>
          </a:prstGeom>
          <a:noFill/>
        </p:spPr>
        <p:txBody>
          <a:bodyPr wrap="none" rtlCol="0">
            <a:spAutoFit/>
          </a:bodyPr>
          <a:lstStyle/>
          <a:p>
            <a:r>
              <a:rPr lang="en-US" sz="1800" dirty="0" smtClean="0"/>
              <a:t>Example of process flow</a:t>
            </a:r>
            <a:endParaRPr lang="en-US" sz="1800" dirty="0"/>
          </a:p>
        </p:txBody>
      </p:sp>
      <p:sp>
        <p:nvSpPr>
          <p:cNvPr id="38" name="TextBox 37"/>
          <p:cNvSpPr txBox="1"/>
          <p:nvPr/>
        </p:nvSpPr>
        <p:spPr>
          <a:xfrm>
            <a:off x="44411024" y="13896188"/>
            <a:ext cx="4329740" cy="646331"/>
          </a:xfrm>
          <a:prstGeom prst="rect">
            <a:avLst/>
          </a:prstGeom>
          <a:noFill/>
        </p:spPr>
        <p:txBody>
          <a:bodyPr wrap="square" rtlCol="0">
            <a:spAutoFit/>
          </a:bodyPr>
          <a:lstStyle/>
          <a:p>
            <a:r>
              <a:rPr lang="en-US" sz="1800" dirty="0" smtClean="0"/>
              <a:t>NASA concept of extraterrestrial, mobilized 3D printing (Muller)</a:t>
            </a:r>
            <a:endParaRPr lang="en-US" sz="1800" dirty="0"/>
          </a:p>
        </p:txBody>
      </p:sp>
      <p:pic>
        <p:nvPicPr>
          <p:cNvPr id="39" name="Picture 38" descr="bb398x595.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22166" y="13705205"/>
            <a:ext cx="2446596" cy="3657600"/>
          </a:xfrm>
          <a:prstGeom prst="rect">
            <a:avLst/>
          </a:prstGeom>
        </p:spPr>
      </p:pic>
      <p:pic>
        <p:nvPicPr>
          <p:cNvPr id="40" name="Picture 39" descr="wwww1.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83934" y="13705205"/>
            <a:ext cx="2446596" cy="3657600"/>
          </a:xfrm>
          <a:prstGeom prst="rect">
            <a:avLst/>
          </a:prstGeom>
        </p:spPr>
      </p:pic>
      <p:pic>
        <p:nvPicPr>
          <p:cNvPr id="42" name="Picture 41" descr="img_3052.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87507" y="13705205"/>
            <a:ext cx="2440449" cy="3657600"/>
          </a:xfrm>
          <a:prstGeom prst="rect">
            <a:avLst/>
          </a:prstGeom>
        </p:spPr>
      </p:pic>
      <p:sp>
        <p:nvSpPr>
          <p:cNvPr id="43" name="TextBox 42"/>
          <p:cNvSpPr txBox="1"/>
          <p:nvPr/>
        </p:nvSpPr>
        <p:spPr>
          <a:xfrm>
            <a:off x="13566521" y="15039537"/>
            <a:ext cx="2725452" cy="1200329"/>
          </a:xfrm>
          <a:prstGeom prst="rect">
            <a:avLst/>
          </a:prstGeom>
          <a:noFill/>
        </p:spPr>
        <p:txBody>
          <a:bodyPr wrap="square" rtlCol="0">
            <a:spAutoFit/>
          </a:bodyPr>
          <a:lstStyle/>
          <a:p>
            <a:pPr algn="r"/>
            <a:r>
              <a:rPr lang="en-US" sz="1800" dirty="0" smtClean="0"/>
              <a:t>Current technological capabilities of </a:t>
            </a:r>
            <a:r>
              <a:rPr lang="en-US" sz="1800" dirty="0" err="1" smtClean="0"/>
              <a:t>Pylos</a:t>
            </a:r>
            <a:r>
              <a:rPr lang="en-US" sz="1800" dirty="0" smtClean="0"/>
              <a:t> in Barcelona, Spain </a:t>
            </a:r>
            <a:r>
              <a:rPr lang="en-US" sz="1800" dirty="0"/>
              <a:t>(Giannakopoulos)</a:t>
            </a:r>
            <a:r>
              <a:rPr lang="en-US" sz="1800" dirty="0"/>
              <a:t> </a:t>
            </a:r>
          </a:p>
        </p:txBody>
      </p:sp>
      <p:pic>
        <p:nvPicPr>
          <p:cNvPr id="44" name="Picture 43" descr="Macintosh HD:Users:tilerrose:Desktop:College Assignments:2017:Fall:Technical Presentations - Mr. Fitzgerald/Dr. Parker:regolith-abigale-harrison2.jpg"/>
          <p:cNvPicPr/>
          <p:nvPr/>
        </p:nvPicPr>
        <p:blipFill>
          <a:blip r:embed="rId10">
            <a:extLst>
              <a:ext uri="{28A0092B-C50C-407E-A947-70E740481C1C}">
                <a14:useLocalDpi xmlns:a14="http://schemas.microsoft.com/office/drawing/2010/main" val="0"/>
              </a:ext>
            </a:extLst>
          </a:blip>
          <a:srcRect/>
          <a:stretch>
            <a:fillRect/>
          </a:stretch>
        </p:blipFill>
        <p:spPr bwMode="auto">
          <a:xfrm>
            <a:off x="13586404" y="17963255"/>
            <a:ext cx="3097530" cy="3695700"/>
          </a:xfrm>
          <a:prstGeom prst="rect">
            <a:avLst/>
          </a:prstGeom>
          <a:noFill/>
          <a:ln>
            <a:noFill/>
          </a:ln>
        </p:spPr>
      </p:pic>
      <p:pic>
        <p:nvPicPr>
          <p:cNvPr id="45" name="Picture 44" descr="20170002067 6.jpg"/>
          <p:cNvPicPr>
            <a:picLocks noChangeAspect="1"/>
          </p:cNvPicPr>
          <p:nvPr/>
        </p:nvPicPr>
        <p:blipFill rotWithShape="1">
          <a:blip r:embed="rId11">
            <a:extLst>
              <a:ext uri="{28A0092B-C50C-407E-A947-70E740481C1C}">
                <a14:useLocalDpi xmlns:a14="http://schemas.microsoft.com/office/drawing/2010/main" val="0"/>
              </a:ext>
            </a:extLst>
          </a:blip>
          <a:srcRect t="14550" b="36286"/>
          <a:stretch/>
        </p:blipFill>
        <p:spPr>
          <a:xfrm>
            <a:off x="17019832" y="17963255"/>
            <a:ext cx="8208124" cy="3026576"/>
          </a:xfrm>
          <a:prstGeom prst="rect">
            <a:avLst/>
          </a:prstGeom>
        </p:spPr>
      </p:pic>
      <p:sp>
        <p:nvSpPr>
          <p:cNvPr id="46" name="TextBox 45"/>
          <p:cNvSpPr txBox="1"/>
          <p:nvPr/>
        </p:nvSpPr>
        <p:spPr>
          <a:xfrm>
            <a:off x="17019832" y="21265890"/>
            <a:ext cx="8678690" cy="369332"/>
          </a:xfrm>
          <a:prstGeom prst="rect">
            <a:avLst/>
          </a:prstGeom>
          <a:noFill/>
        </p:spPr>
        <p:txBody>
          <a:bodyPr wrap="none" rtlCol="0">
            <a:spAutoFit/>
          </a:bodyPr>
          <a:lstStyle/>
          <a:p>
            <a:r>
              <a:rPr lang="en-US" sz="1800" dirty="0" smtClean="0"/>
              <a:t>Current &amp; Proposed NASA mobilized regolith 3D printing technology </a:t>
            </a:r>
            <a:r>
              <a:rPr lang="en-US" sz="1800" dirty="0"/>
              <a:t>(</a:t>
            </a:r>
            <a:r>
              <a:rPr lang="en-US" sz="1800" dirty="0" err="1" smtClean="0"/>
              <a:t>Krassenstein</a:t>
            </a:r>
            <a:r>
              <a:rPr lang="en-US" sz="1800" dirty="0" smtClean="0"/>
              <a:t>, Muller) </a:t>
            </a:r>
            <a:endParaRPr lang="en-US" sz="1800" dirty="0"/>
          </a:p>
        </p:txBody>
      </p:sp>
    </p:spTree>
    <p:extLst>
      <p:ext uri="{BB962C8B-B14F-4D97-AF65-F5344CB8AC3E}">
        <p14:creationId xmlns:p14="http://schemas.microsoft.com/office/powerpoint/2010/main" val="11629009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12906</TotalTime>
  <Words>1104</Words>
  <Application>Microsoft Macintosh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3D Printing Livable Structures Using In-Situ Materials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Printing Livable Structures Using In-Situ Materials</dc:title>
  <dc:creator>Tiler Rose</dc:creator>
  <cp:lastModifiedBy>Tiler Rose</cp:lastModifiedBy>
  <cp:revision>11</cp:revision>
  <dcterms:created xsi:type="dcterms:W3CDTF">2017-10-27T20:51:06Z</dcterms:created>
  <dcterms:modified xsi:type="dcterms:W3CDTF">2017-12-03T23:56:01Z</dcterms:modified>
</cp:coreProperties>
</file>