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lear Sans Regular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00BAFF"/>
    <a:srgbClr val="2086AA"/>
    <a:srgbClr val="883C84"/>
    <a:srgbClr val="461B49"/>
    <a:srgbClr val="963488"/>
    <a:srgbClr val="2831A2"/>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94" autoAdjust="0"/>
    <p:restoredTop sz="73224" autoAdjust="0"/>
  </p:normalViewPr>
  <p:slideViewPr>
    <p:cSldViewPr>
      <p:cViewPr varScale="1">
        <p:scale>
          <a:sx n="36" d="100"/>
          <a:sy n="36" d="100"/>
        </p:scale>
        <p:origin x="69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08092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50131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62502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23893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114625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aseline="0" dirty="0" smtClean="0"/>
              <a:t> </a:t>
            </a:r>
            <a:endParaRPr lang="en-US" dirty="0"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81029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189735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37374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243181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638089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86897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aseline="0" dirty="0" smtClean="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352197" y="406153"/>
            <a:ext cx="10042534" cy="9474693"/>
            <a:chOff x="0" y="0"/>
            <a:chExt cx="13390046" cy="12632924"/>
          </a:xfrm>
          <a:noFill/>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a:grpFill/>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a:grpFill/>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a:grpFill/>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a:grpFill/>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a:grpFill/>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a:grpFill/>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a:grpFill/>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a:grpFill/>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a:grpFill/>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a:grpFill/>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a:grpFill/>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a:grpFill/>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a:grpFill/>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a:grpFill/>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a:grpFill/>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a:grpFill/>
          </p:spPr>
        </p:pic>
      </p:grpSp>
      <p:grpSp>
        <p:nvGrpSpPr>
          <p:cNvPr id="20" name="Group 20"/>
          <p:cNvGrpSpPr/>
          <p:nvPr/>
        </p:nvGrpSpPr>
        <p:grpSpPr>
          <a:xfrm>
            <a:off x="1090410" y="179070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5693866"/>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SOCIAL BUZZ TOP 5 CONTENT ANALYSIS</a:t>
            </a:r>
            <a:endParaRPr lang="en-US" sz="10533" spc="-105" dirty="0">
              <a:solidFill>
                <a:srgbClr val="FFFFFF"/>
              </a:solidFill>
              <a:latin typeface="Graphik Regular" panose="020B050303020206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15414" y="3633315"/>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00758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825130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55323" y="1209812"/>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xmlns="" id="{19A1BE45-8301-44C6-A0D0-F8FDA800622F}"/>
              </a:ext>
            </a:extLst>
          </p:cNvPr>
          <p:cNvSpPr txBox="1"/>
          <p:nvPr/>
        </p:nvSpPr>
        <p:spPr>
          <a:xfrm>
            <a:off x="11560812" y="2561025"/>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4" name="TextBox 15">
            <a:extLst>
              <a:ext uri="{FF2B5EF4-FFF2-40B4-BE49-F238E27FC236}">
                <a16:creationId xmlns:a16="http://schemas.microsoft.com/office/drawing/2014/main" xmlns="" id="{3A90234A-916B-4C29-ACF1-11F97E8C2563}"/>
              </a:ext>
            </a:extLst>
          </p:cNvPr>
          <p:cNvSpPr txBox="1"/>
          <p:nvPr/>
        </p:nvSpPr>
        <p:spPr>
          <a:xfrm>
            <a:off x="11085546" y="5770706"/>
            <a:ext cx="5868954" cy="2077492"/>
          </a:xfrm>
          <a:prstGeom prst="rect">
            <a:avLst/>
          </a:prstGeom>
        </p:spPr>
        <p:txBody>
          <a:bodyPr wrap="square" lIns="0" tIns="0" rIns="0" bIns="0" rtlCol="0" anchor="t">
            <a:spAutoFit/>
          </a:bodyPr>
          <a:lstStyle/>
          <a:p>
            <a:pPr>
              <a:lnSpc>
                <a:spcPts val="2660"/>
              </a:lnSpc>
            </a:pPr>
            <a:r>
              <a:rPr lang="en-US" sz="2800" spc="-19" dirty="0" smtClean="0">
                <a:solidFill>
                  <a:srgbClr val="000000"/>
                </a:solidFill>
                <a:latin typeface="Times New Roman" panose="02020603050405020304" pitchFamily="18" charset="0"/>
                <a:cs typeface="Times New Roman" panose="02020603050405020304" pitchFamily="18" charset="0"/>
              </a:rPr>
              <a:t>Its recommended to tailor each content strategy to leverage preferred format within each topics and also explore strategic partnership and collaboration within this distinct market segment.</a:t>
            </a:r>
          </a:p>
          <a:p>
            <a:pPr>
              <a:lnSpc>
                <a:spcPts val="2660"/>
              </a:lnSpc>
            </a:pPr>
            <a:endParaRPr lang="en-US" sz="2000" spc="-19" dirty="0">
              <a:solidFill>
                <a:srgbClr val="0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11050712" y="1505550"/>
            <a:ext cx="6346188" cy="144655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top 5 most popular content are Animals, </a:t>
            </a:r>
            <a:r>
              <a:rPr lang="en-US" sz="3200" dirty="0" smtClean="0">
                <a:latin typeface="Times New Roman" panose="02020603050405020304" pitchFamily="18" charset="0"/>
                <a:cs typeface="Times New Roman" panose="02020603050405020304" pitchFamily="18" charset="0"/>
              </a:rPr>
              <a:t>Science</a:t>
            </a:r>
            <a:r>
              <a:rPr lang="en-US" sz="2800" dirty="0" smtClean="0">
                <a:latin typeface="Times New Roman" panose="02020603050405020304" pitchFamily="18" charset="0"/>
                <a:cs typeface="Times New Roman" panose="02020603050405020304" pitchFamily="18" charset="0"/>
              </a:rPr>
              <a:t>, healthy easting technology and food.  </a:t>
            </a:r>
            <a:endParaRPr lang="en-US" sz="28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1085546" y="3011909"/>
            <a:ext cx="6325167"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Sentiment </a:t>
            </a:r>
            <a:r>
              <a:rPr lang="en-US" sz="2800" dirty="0">
                <a:latin typeface="Times New Roman" panose="02020603050405020304" pitchFamily="18" charset="0"/>
                <a:cs typeface="Times New Roman" panose="02020603050405020304" pitchFamily="18" charset="0"/>
              </a:rPr>
              <a:t>analysis indicates that content related to these topics generates positive reactions from audience and each content has its preferred </a:t>
            </a:r>
            <a:r>
              <a:rPr lang="en-US" sz="2800" dirty="0" smtClean="0">
                <a:latin typeface="Times New Roman" panose="02020603050405020304" pitchFamily="18" charset="0"/>
                <a:cs typeface="Times New Roman" panose="02020603050405020304" pitchFamily="18" charset="0"/>
              </a:rPr>
              <a:t>format.</a:t>
            </a:r>
            <a:endParaRPr lang="en-US" sz="2800" dirty="0">
              <a:latin typeface="Times New Roman" panose="02020603050405020304" pitchFamily="18" charset="0"/>
              <a:cs typeface="Times New Roman" panose="02020603050405020304" pitchFamily="18" charset="0"/>
            </a:endParaRPr>
          </a:p>
        </p:txBody>
      </p:sp>
      <p:pic>
        <p:nvPicPr>
          <p:cNvPr id="2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15414" y="5942309"/>
            <a:ext cx="942466" cy="279598"/>
          </a:xfrm>
          <a:prstGeom prst="rect">
            <a:avLst/>
          </a:prstGeom>
        </p:spPr>
      </p:pic>
      <p:sp>
        <p:nvSpPr>
          <p:cNvPr id="20" name="TextBox 19"/>
          <p:cNvSpPr txBox="1"/>
          <p:nvPr/>
        </p:nvSpPr>
        <p:spPr>
          <a:xfrm>
            <a:off x="11064525" y="7616751"/>
            <a:ext cx="6139671" cy="224676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Create an advertising budget to promote content related  to these popular categories, targeting demographics interested in animals, science, healthy eating, technology and food.</a:t>
            </a:r>
            <a:endParaRPr lang="en-US" sz="28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085546" y="4827791"/>
            <a:ext cx="5401957"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RECOMMENDATION</a:t>
            </a:r>
            <a:endParaRPr lang="en-US" sz="40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1085546" y="836756"/>
            <a:ext cx="3450588"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FINDINGS</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1120372" y="-1028700"/>
            <a:ext cx="3961548" cy="3840594"/>
          </a:xfrm>
          <a:prstGeom prst="ellipse">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421068" y="-1592561"/>
            <a:ext cx="3917001" cy="4135227"/>
          </a:xfrm>
          <a:prstGeom prst="ellipse">
            <a:avLst/>
          </a:prstGeom>
          <a:solidFill>
            <a:schemeClr val="bg1"/>
          </a:solidFill>
          <a:ln>
            <a:solidFill>
              <a:schemeClr val="bg1"/>
            </a:solidFill>
          </a:ln>
          <a:effectLst>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p:cNvSpPr txBox="1"/>
          <p:nvPr/>
        </p:nvSpPr>
        <p:spPr>
          <a:xfrm>
            <a:off x="457199" y="4768430"/>
            <a:ext cx="6513587" cy="1231106"/>
          </a:xfrm>
          <a:prstGeom prst="rect">
            <a:avLst/>
          </a:prstGeom>
        </p:spPr>
        <p:txBody>
          <a:bodyPr wrap="square" lIns="0" tIns="0" rIns="0" bIns="0" rtlCol="0" anchor="t">
            <a:spAutoFit/>
          </a:bodyPr>
          <a:lstStyle/>
          <a:p>
            <a:pPr>
              <a:lnSpc>
                <a:spcPts val="9600"/>
              </a:lnSpc>
            </a:pPr>
            <a:r>
              <a:rPr lang="en-US" sz="11500" spc="-80" dirty="0" smtClean="0">
                <a:solidFill>
                  <a:srgbClr val="000000"/>
                </a:solidFill>
                <a:latin typeface="Graphik Regular" panose="020B0503030202060203" pitchFamily="34" charset="0"/>
              </a:rPr>
              <a:t>CONCLUSION</a:t>
            </a:r>
            <a:endParaRPr lang="en-US" sz="9600" spc="-80" dirty="0">
              <a:solidFill>
                <a:srgbClr val="000000"/>
              </a:solidFill>
              <a:latin typeface="Graphik Regular" panose="020B050303020206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348338"/>
            <a:ext cx="9711338" cy="2017079"/>
            <a:chOff x="0" y="0"/>
            <a:chExt cx="12948451" cy="2689439"/>
          </a:xfrm>
        </p:grpSpPr>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sp>
        <p:nvSpPr>
          <p:cNvPr id="19" name="TextBox 18"/>
          <p:cNvSpPr txBox="1"/>
          <p:nvPr/>
        </p:nvSpPr>
        <p:spPr>
          <a:xfrm>
            <a:off x="10591800" y="2306319"/>
            <a:ext cx="7411434" cy="5078313"/>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In conclusion, leveraging the popularity and positive sentiment surrounding animals, science, healthy eating, technology, and food, along with tailored content formats and strategic partnerships will present a significant opportunity for the industry to  enhance engagement and drive growth on the platform.</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10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6224857"/>
            <a:chOff x="0" y="0"/>
            <a:chExt cx="11564591" cy="8299807"/>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6001641"/>
            </a:xfrm>
            <a:prstGeom prst="rect">
              <a:avLst/>
            </a:prstGeom>
          </p:spPr>
          <p:txBody>
            <a:bodyPr lIns="0" tIns="0" rIns="0" bIns="0" rtlCol="0" anchor="t">
              <a:spAutoFit/>
            </a:bodyPr>
            <a:lstStyle/>
            <a:p>
              <a:pPr>
                <a:lnSpc>
                  <a:spcPts val="2660"/>
                </a:lnSpc>
              </a:pPr>
              <a:r>
                <a:rPr lang="en-US" sz="4000" spc="-19" dirty="0">
                  <a:solidFill>
                    <a:srgbClr val="000000"/>
                  </a:solidFill>
                  <a:latin typeface="Times New Roman" panose="02020603050405020304" pitchFamily="18" charset="0"/>
                  <a:cs typeface="Times New Roman" panose="02020603050405020304" pitchFamily="18" charset="0"/>
                </a:rPr>
                <a:t>Project </a:t>
              </a:r>
              <a:r>
                <a:rPr lang="en-US" sz="4000" spc="-19" dirty="0" smtClean="0">
                  <a:solidFill>
                    <a:srgbClr val="000000"/>
                  </a:solidFill>
                  <a:latin typeface="Times New Roman" panose="02020603050405020304" pitchFamily="18" charset="0"/>
                  <a:cs typeface="Times New Roman" panose="02020603050405020304" pitchFamily="18" charset="0"/>
                </a:rPr>
                <a:t>recap</a:t>
              </a:r>
            </a:p>
            <a:p>
              <a:pPr>
                <a:lnSpc>
                  <a:spcPts val="2660"/>
                </a:lnSpc>
              </a:pPr>
              <a:endParaRPr lang="en-US" sz="40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smtClean="0">
                  <a:solidFill>
                    <a:srgbClr val="000000"/>
                  </a:solidFill>
                  <a:latin typeface="Times New Roman" panose="02020603050405020304" pitchFamily="18" charset="0"/>
                  <a:cs typeface="Times New Roman" panose="02020603050405020304" pitchFamily="18" charset="0"/>
                </a:rPr>
                <a:t>Problem</a:t>
              </a:r>
            </a:p>
            <a:p>
              <a:pPr>
                <a:lnSpc>
                  <a:spcPts val="2660"/>
                </a:lnSpc>
              </a:pPr>
              <a:endParaRPr lang="en-US" sz="40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a:solidFill>
                    <a:srgbClr val="000000"/>
                  </a:solidFill>
                  <a:latin typeface="Times New Roman" panose="02020603050405020304" pitchFamily="18" charset="0"/>
                  <a:cs typeface="Times New Roman" panose="02020603050405020304" pitchFamily="18" charset="0"/>
                </a:rPr>
                <a:t>The Analytics </a:t>
              </a:r>
              <a:r>
                <a:rPr lang="en-US" sz="4000" spc="-19" dirty="0" smtClean="0">
                  <a:solidFill>
                    <a:srgbClr val="000000"/>
                  </a:solidFill>
                  <a:latin typeface="Times New Roman" panose="02020603050405020304" pitchFamily="18" charset="0"/>
                  <a:cs typeface="Times New Roman" panose="02020603050405020304" pitchFamily="18" charset="0"/>
                </a:rPr>
                <a:t>team</a:t>
              </a:r>
            </a:p>
            <a:p>
              <a:pPr>
                <a:lnSpc>
                  <a:spcPts val="2660"/>
                </a:lnSpc>
              </a:pPr>
              <a:endParaRPr lang="en-US" sz="40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smtClean="0">
                  <a:solidFill>
                    <a:srgbClr val="000000"/>
                  </a:solidFill>
                  <a:latin typeface="Times New Roman" panose="02020603050405020304" pitchFamily="18" charset="0"/>
                  <a:cs typeface="Times New Roman" panose="02020603050405020304" pitchFamily="18" charset="0"/>
                </a:rPr>
                <a:t>Process</a:t>
              </a:r>
            </a:p>
            <a:p>
              <a:pPr>
                <a:lnSpc>
                  <a:spcPts val="2660"/>
                </a:lnSpc>
              </a:pPr>
              <a:endParaRPr lang="en-US" sz="40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smtClean="0">
                  <a:solidFill>
                    <a:srgbClr val="000000"/>
                  </a:solidFill>
                  <a:latin typeface="Times New Roman" panose="02020603050405020304" pitchFamily="18" charset="0"/>
                  <a:cs typeface="Times New Roman" panose="02020603050405020304" pitchFamily="18" charset="0"/>
                </a:rPr>
                <a:t>Insights</a:t>
              </a:r>
            </a:p>
            <a:p>
              <a:pPr>
                <a:lnSpc>
                  <a:spcPts val="2660"/>
                </a:lnSpc>
              </a:pPr>
              <a:endParaRPr lang="en-US" sz="40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smtClean="0">
                  <a:solidFill>
                    <a:srgbClr val="000000"/>
                  </a:solidFill>
                  <a:latin typeface="Times New Roman" panose="02020603050405020304" pitchFamily="18" charset="0"/>
                  <a:cs typeface="Times New Roman" panose="02020603050405020304" pitchFamily="18" charset="0"/>
                </a:rPr>
                <a:t>Summary</a:t>
              </a:r>
            </a:p>
            <a:p>
              <a:pPr>
                <a:lnSpc>
                  <a:spcPts val="2660"/>
                </a:lnSpc>
              </a:pPr>
              <a:endParaRPr lang="en-US" sz="4000" spc="-19" dirty="0" smtClean="0">
                <a:solidFill>
                  <a:srgbClr val="000000"/>
                </a:solidFill>
                <a:latin typeface="Times New Roman" panose="02020603050405020304" pitchFamily="18" charset="0"/>
                <a:cs typeface="Times New Roman" panose="02020603050405020304" pitchFamily="18" charset="0"/>
              </a:endParaRPr>
            </a:p>
            <a:p>
              <a:pPr>
                <a:lnSpc>
                  <a:spcPts val="2660"/>
                </a:lnSpc>
              </a:pPr>
              <a:r>
                <a:rPr lang="en-US" sz="4000" spc="-19" dirty="0" smtClean="0">
                  <a:solidFill>
                    <a:srgbClr val="000000"/>
                  </a:solidFill>
                  <a:latin typeface="Times New Roman" panose="02020603050405020304" pitchFamily="18" charset="0"/>
                  <a:cs typeface="Times New Roman" panose="02020603050405020304" pitchFamily="18" charset="0"/>
                </a:rPr>
                <a:t>Conclusion</a:t>
              </a:r>
              <a:endParaRPr lang="en-US" sz="1900" spc="-19" dirty="0">
                <a:solidFill>
                  <a:srgbClr val="000000"/>
                </a:solidFill>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126900" y="271579"/>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6348327" y="2005583"/>
            <a:ext cx="11342283" cy="6275832"/>
          </a:xfrm>
          <a:prstGeom prst="rect">
            <a:avLst/>
          </a:prstGeom>
          <a:solidFill>
            <a:schemeClr val="bg1"/>
          </a:solidFill>
        </p:spPr>
        <p:txBody>
          <a:bodyPr/>
          <a:lstStyle/>
          <a:p>
            <a:r>
              <a:rPr lang="en-US" dirty="0" smtClean="0"/>
              <a:t>s</a:t>
            </a:r>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543356" y="2296566"/>
            <a:ext cx="8950601" cy="5693866"/>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Social Buzz is a social media industry that focuses on content creation and has reached over 500 million active users each month. Due to their rapid growth and digital nature of their core product, data maintenance and management are very expensive and there’s a need to adapt quickly to its global scale</a:t>
            </a:r>
            <a:r>
              <a:rPr lang="en-US" sz="2800" dirty="0" smtClean="0">
                <a:latin typeface="Times New Roman" panose="02020603050405020304" pitchFamily="18" charset="0"/>
                <a:cs typeface="Times New Roman" panose="02020603050405020304" pitchFamily="18" charset="0"/>
              </a:rPr>
              <a:t>.</a:t>
            </a:r>
          </a:p>
          <a:p>
            <a:pPr lvl="0"/>
            <a:r>
              <a:rPr lang="en-US" sz="2800" dirty="0" smtClean="0">
                <a:latin typeface="Times New Roman" panose="02020603050405020304" pitchFamily="18" charset="0"/>
                <a:cs typeface="Times New Roman" panose="02020603050405020304" pitchFamily="18" charset="0"/>
              </a:rPr>
              <a:t> </a:t>
            </a:r>
          </a:p>
          <a:p>
            <a:pPr lvl="0"/>
            <a:r>
              <a:rPr lang="en-US" sz="2800" dirty="0" smtClean="0">
                <a:latin typeface="Times New Roman" panose="02020603050405020304" pitchFamily="18" charset="0"/>
                <a:cs typeface="Times New Roman" panose="02020603050405020304" pitchFamily="18" charset="0"/>
              </a:rPr>
              <a:t>Hence, Accenture </a:t>
            </a:r>
            <a:r>
              <a:rPr lang="en-US" sz="2800" dirty="0">
                <a:latin typeface="Times New Roman" panose="02020603050405020304" pitchFamily="18" charset="0"/>
                <a:cs typeface="Times New Roman" panose="02020603050405020304" pitchFamily="18" charset="0"/>
              </a:rPr>
              <a:t>has begun a 3 month POC focusing on these tasks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171450" lvl="0" indent="-1714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An audit of Social Buzz’s big data practice</a:t>
            </a:r>
          </a:p>
          <a:p>
            <a:pPr marL="171450" lvl="0" indent="-1714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Recommendations for a successful IPO</a:t>
            </a:r>
          </a:p>
          <a:p>
            <a:pPr marL="171450" lvl="0" indent="-1714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Analysis to find Social Buzz’s top 5 most popular content </a:t>
            </a:r>
            <a:r>
              <a:rPr lang="en-US" sz="2800" dirty="0" smtClean="0">
                <a:latin typeface="Times New Roman" panose="02020603050405020304" pitchFamily="18" charset="0"/>
                <a:cs typeface="Times New Roman" panose="02020603050405020304" pitchFamily="18" charset="0"/>
              </a:rPr>
              <a:t>categories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414443" y="4993655"/>
            <a:ext cx="7243116" cy="4401205"/>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Understand preference among </a:t>
            </a:r>
            <a:r>
              <a:rPr lang="en-US" sz="2800" u="sng" dirty="0" smtClean="0">
                <a:solidFill>
                  <a:schemeClr val="bg1"/>
                </a:solidFill>
                <a:latin typeface="Times New Roman" panose="02020603050405020304" pitchFamily="18" charset="0"/>
                <a:cs typeface="Times New Roman" panose="02020603050405020304" pitchFamily="18" charset="0"/>
              </a:rPr>
              <a:t>500million </a:t>
            </a:r>
            <a:r>
              <a:rPr lang="en-US" sz="2800" dirty="0" smtClean="0">
                <a:solidFill>
                  <a:schemeClr val="bg1"/>
                </a:solidFill>
                <a:latin typeface="Times New Roman" panose="02020603050405020304" pitchFamily="18" charset="0"/>
                <a:cs typeface="Times New Roman" panose="02020603050405020304" pitchFamily="18" charset="0"/>
              </a:rPr>
              <a:t>active users</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smtClean="0">
                <a:solidFill>
                  <a:schemeClr val="bg1"/>
                </a:solidFill>
                <a:latin typeface="Times New Roman" panose="02020603050405020304" pitchFamily="18" charset="0"/>
                <a:cs typeface="Times New Roman" panose="02020603050405020304" pitchFamily="18" charset="0"/>
              </a:rPr>
              <a:t>Analyze:</a:t>
            </a:r>
          </a:p>
          <a:p>
            <a:r>
              <a:rPr lang="en-US" sz="2800" u="sng" dirty="0" smtClean="0">
                <a:solidFill>
                  <a:schemeClr val="bg1"/>
                </a:solidFill>
                <a:latin typeface="Times New Roman" panose="02020603050405020304" pitchFamily="18" charset="0"/>
                <a:cs typeface="Times New Roman" panose="02020603050405020304" pitchFamily="18" charset="0"/>
              </a:rPr>
              <a:t>100,000</a:t>
            </a:r>
            <a:r>
              <a:rPr lang="en-US" sz="2800" dirty="0" smtClean="0">
                <a:solidFill>
                  <a:schemeClr val="bg1"/>
                </a:solidFill>
                <a:latin typeface="Times New Roman" panose="02020603050405020304" pitchFamily="18" charset="0"/>
                <a:cs typeface="Times New Roman" panose="02020603050405020304" pitchFamily="18" charset="0"/>
              </a:rPr>
              <a:t> post per day</a:t>
            </a:r>
          </a:p>
          <a:p>
            <a:r>
              <a:rPr lang="en-US" sz="2800" u="sng" dirty="0">
                <a:solidFill>
                  <a:schemeClr val="bg1"/>
                </a:solidFill>
                <a:latin typeface="Times New Roman" panose="02020603050405020304" pitchFamily="18" charset="0"/>
                <a:cs typeface="Times New Roman" panose="02020603050405020304" pitchFamily="18" charset="0"/>
              </a:rPr>
              <a:t>9,215,000</a:t>
            </a:r>
            <a:r>
              <a:rPr lang="en-US" sz="2800" dirty="0">
                <a:solidFill>
                  <a:schemeClr val="bg1"/>
                </a:solidFill>
                <a:latin typeface="Times New Roman" panose="02020603050405020304" pitchFamily="18" charset="0"/>
                <a:cs typeface="Times New Roman" panose="02020603050405020304" pitchFamily="18" charset="0"/>
              </a:rPr>
              <a:t> content quarterly</a:t>
            </a:r>
          </a:p>
          <a:p>
            <a:r>
              <a:rPr lang="en-US" sz="2800" u="sng" dirty="0">
                <a:solidFill>
                  <a:schemeClr val="bg1"/>
                </a:solidFill>
                <a:latin typeface="Times New Roman" panose="02020603050405020304" pitchFamily="18" charset="0"/>
                <a:cs typeface="Times New Roman" panose="02020603050405020304" pitchFamily="18" charset="0"/>
              </a:rPr>
              <a:t>36,500,000</a:t>
            </a:r>
            <a:r>
              <a:rPr lang="en-US" sz="2800" dirty="0">
                <a:solidFill>
                  <a:schemeClr val="bg1"/>
                </a:solidFill>
                <a:latin typeface="Times New Roman" panose="02020603050405020304" pitchFamily="18" charset="0"/>
                <a:cs typeface="Times New Roman" panose="02020603050405020304" pitchFamily="18" charset="0"/>
              </a:rPr>
              <a:t>  content per </a:t>
            </a:r>
            <a:r>
              <a:rPr lang="en-US" sz="2800" dirty="0" smtClean="0">
                <a:solidFill>
                  <a:schemeClr val="bg1"/>
                </a:solidFill>
                <a:latin typeface="Times New Roman" panose="02020603050405020304" pitchFamily="18" charset="0"/>
                <a:cs typeface="Times New Roman" panose="02020603050405020304" pitchFamily="18" charset="0"/>
              </a:rPr>
              <a:t>year</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u="sng" dirty="0" smtClean="0">
                <a:solidFill>
                  <a:schemeClr val="bg1"/>
                </a:solidFill>
                <a:latin typeface="Times New Roman" panose="02020603050405020304" pitchFamily="18" charset="0"/>
                <a:cs typeface="Times New Roman" panose="02020603050405020304" pitchFamily="18" charset="0"/>
              </a:rPr>
              <a:t>Analysis to highlight Social Buzz’s top 5 categories with the largest aggregate popularity</a:t>
            </a:r>
            <a:endParaRPr lang="en-US" sz="2800"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392685" y="1083054"/>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070964" y="1584228"/>
            <a:ext cx="3683636" cy="120032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Andrew Fleming</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Chief Technical Architect</a:t>
            </a:r>
            <a:endParaRPr lang="en-US" sz="24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4070964" y="4485960"/>
            <a:ext cx="3219106" cy="120032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Marcus Rompton</a:t>
            </a:r>
          </a:p>
          <a:p>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Senior Principle</a:t>
            </a:r>
            <a:endParaRPr lang="en-US" sz="2400" b="1" dirty="0">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rotWithShape="1">
          <a:blip r:embed="rId7" cstate="print">
            <a:extLst>
              <a:ext uri="{28A0092B-C50C-407E-A947-70E740481C1C}">
                <a14:useLocalDpi xmlns:a14="http://schemas.microsoft.com/office/drawing/2010/main" val="0"/>
              </a:ext>
            </a:extLst>
          </a:blip>
          <a:srcRect t="7444" b="7444"/>
          <a:stretch/>
        </p:blipFill>
        <p:spPr>
          <a:xfrm>
            <a:off x="11247018" y="6790642"/>
            <a:ext cx="2287051" cy="2243351"/>
          </a:xfrm>
          <a:prstGeom prst="ellipse">
            <a:avLst/>
          </a:prstGeom>
          <a:ln w="57150">
            <a:solidFill>
              <a:srgbClr val="0070C0"/>
            </a:solidFill>
          </a:ln>
        </p:spPr>
      </p:pic>
      <p:sp>
        <p:nvSpPr>
          <p:cNvPr id="37" name="TextBox 36"/>
          <p:cNvSpPr txBox="1"/>
          <p:nvPr/>
        </p:nvSpPr>
        <p:spPr>
          <a:xfrm>
            <a:off x="14070964" y="7387692"/>
            <a:ext cx="2862667" cy="120032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Tiletile Toheebat</a:t>
            </a:r>
          </a:p>
          <a:p>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Data Analyst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753959" y="1489456"/>
            <a:ext cx="6256976"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Data  Collection and Understanding</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5613717" y="3049799"/>
            <a:ext cx="4269404"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Data  Cleaning</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7626237" y="4640804"/>
            <a:ext cx="4269404"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Data  Modelling</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9298317" y="6279793"/>
            <a:ext cx="4269404"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Data  Analysis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11064617" y="8132639"/>
            <a:ext cx="4269404"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Uncover Insights</a:t>
            </a:r>
            <a:endParaRPr lang="en-US"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933223" y="571500"/>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766964394"/>
              </p:ext>
            </p:extLst>
          </p:nvPr>
        </p:nvGraphicFramePr>
        <p:xfrm>
          <a:off x="10606351" y="179614"/>
          <a:ext cx="7197193" cy="6139122"/>
        </p:xfrm>
        <a:graphic>
          <a:graphicData uri="http://schemas.openxmlformats.org/drawingml/2006/table">
            <a:tbl>
              <a:tblPr firstRow="1" lastRow="1">
                <a:tableStyleId>{775DCB02-9BB8-47FD-8907-85C794F793BA}</a:tableStyleId>
              </a:tblPr>
              <a:tblGrid>
                <a:gridCol w="2964895"/>
                <a:gridCol w="4232298"/>
              </a:tblGrid>
              <a:tr h="331289">
                <a:tc>
                  <a:txBody>
                    <a:bodyPr/>
                    <a:lstStyle/>
                    <a:p>
                      <a:pPr algn="l" fontAlgn="b"/>
                      <a:r>
                        <a:rPr lang="en-US" sz="2000" u="none" strike="noStrike" dirty="0">
                          <a:effectLst/>
                        </a:rPr>
                        <a:t>Content Category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2000" u="none" strike="noStrike" dirty="0">
                          <a:effectLst/>
                        </a:rPr>
                        <a:t>Number of Reaction</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b="1" u="none" strike="noStrike" dirty="0">
                          <a:effectLst/>
                        </a:rPr>
                        <a:t>Animals</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b="1" u="none" strike="noStrike" dirty="0">
                          <a:effectLst/>
                        </a:rPr>
                        <a:t>74965</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b="1" u="none" strike="noStrike" dirty="0">
                          <a:effectLst/>
                        </a:rPr>
                        <a:t>science</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b="1" u="none" strike="noStrike" dirty="0">
                          <a:effectLst/>
                        </a:rPr>
                        <a:t>71168</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b="1" u="none" strike="noStrike" dirty="0">
                          <a:effectLst/>
                        </a:rPr>
                        <a:t>healthy eating</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b="1" u="none" strike="noStrike" dirty="0">
                          <a:effectLst/>
                        </a:rPr>
                        <a:t>69339</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b="1" u="none" strike="noStrike" dirty="0">
                          <a:effectLst/>
                        </a:rPr>
                        <a:t>technology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b="1" u="none" strike="noStrike" dirty="0">
                          <a:effectLst/>
                        </a:rPr>
                        <a:t>68738</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1289">
                <a:tc>
                  <a:txBody>
                    <a:bodyPr/>
                    <a:lstStyle/>
                    <a:p>
                      <a:pPr algn="l" fontAlgn="b"/>
                      <a:r>
                        <a:rPr lang="en-US" sz="2000" b="1" u="none" strike="noStrike" dirty="0">
                          <a:effectLst/>
                        </a:rPr>
                        <a:t>food</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b="1" u="none" strike="noStrike" dirty="0">
                          <a:effectLst/>
                        </a:rPr>
                        <a:t>66676</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culture</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66579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dirty="0">
                          <a:effectLst/>
                        </a:rPr>
                        <a:t>travel</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64880</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cooking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64756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dirty="0">
                          <a:effectLst/>
                        </a:rPr>
                        <a:t>soccer</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dirty="0">
                          <a:effectLst/>
                        </a:rPr>
                        <a:t>57783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dirty="0">
                          <a:effectLst/>
                        </a:rPr>
                        <a:t>education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57436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fitness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55323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Studying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54269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dogs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dirty="0">
                          <a:effectLst/>
                        </a:rPr>
                        <a:t>52511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tennis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50339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veganism</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49619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public speaking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a:effectLst/>
                        </a:rPr>
                        <a:t>49264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42284">
                <a:tc>
                  <a:txBody>
                    <a:bodyPr/>
                    <a:lstStyle/>
                    <a:p>
                      <a:pPr algn="l" fontAlgn="b"/>
                      <a:r>
                        <a:rPr lang="en-US" sz="2000" u="none" strike="noStrike">
                          <a:effectLst/>
                        </a:rPr>
                        <a:t>Grand Total</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2000" u="none" strike="noStrike" dirty="0">
                          <a:effectLst/>
                        </a:rPr>
                        <a:t>973645</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
        <p:nvSpPr>
          <p:cNvPr id="16" name="TextBox 15"/>
          <p:cNvSpPr txBox="1"/>
          <p:nvPr/>
        </p:nvSpPr>
        <p:spPr>
          <a:xfrm>
            <a:off x="911039" y="1976677"/>
            <a:ext cx="9268728" cy="4524315"/>
          </a:xfrm>
          <a:prstGeom prst="rect">
            <a:avLst/>
          </a:prstGeom>
          <a:noFill/>
        </p:spPr>
        <p:txBody>
          <a:bodyPr wrap="square" rtlCol="0">
            <a:spAutoFit/>
          </a:bodyPr>
          <a:lstStyle/>
          <a:p>
            <a:pPr lvl="0"/>
            <a:r>
              <a:rPr lang="en-US" sz="3200" dirty="0">
                <a:latin typeface="Times New Roman" panose="02020603050405020304" pitchFamily="18" charset="0"/>
                <a:cs typeface="Times New Roman" panose="02020603050405020304" pitchFamily="18" charset="0"/>
              </a:rPr>
              <a:t>In this Analysis, there are </a:t>
            </a:r>
            <a:r>
              <a:rPr lang="en-US" sz="3200" b="1" dirty="0">
                <a:latin typeface="Times New Roman" panose="02020603050405020304" pitchFamily="18" charset="0"/>
                <a:cs typeface="Times New Roman" panose="02020603050405020304" pitchFamily="18" charset="0"/>
              </a:rPr>
              <a:t>16</a:t>
            </a:r>
            <a:r>
              <a:rPr lang="en-US" sz="3200" dirty="0">
                <a:latin typeface="Times New Roman" panose="02020603050405020304" pitchFamily="18" charset="0"/>
                <a:cs typeface="Times New Roman" panose="02020603050405020304" pitchFamily="18" charset="0"/>
              </a:rPr>
              <a:t> Unique Content categories, </a:t>
            </a:r>
            <a:r>
              <a:rPr lang="en-US" sz="3200" b="1" dirty="0">
                <a:latin typeface="Times New Roman" panose="02020603050405020304" pitchFamily="18" charset="0"/>
                <a:cs typeface="Times New Roman" panose="02020603050405020304" pitchFamily="18" charset="0"/>
              </a:rPr>
              <a:t>4</a:t>
            </a:r>
            <a:r>
              <a:rPr lang="en-US" sz="3200" dirty="0">
                <a:latin typeface="Times New Roman" panose="02020603050405020304" pitchFamily="18" charset="0"/>
                <a:cs typeface="Times New Roman" panose="02020603050405020304" pitchFamily="18" charset="0"/>
              </a:rPr>
              <a:t> Content type, </a:t>
            </a:r>
            <a:r>
              <a:rPr lang="en-US" sz="3200" b="1" dirty="0">
                <a:latin typeface="Times New Roman" panose="02020603050405020304" pitchFamily="18" charset="0"/>
                <a:cs typeface="Times New Roman" panose="02020603050405020304" pitchFamily="18" charset="0"/>
              </a:rPr>
              <a:t>15</a:t>
            </a:r>
            <a:r>
              <a:rPr lang="en-US" sz="3200" dirty="0">
                <a:latin typeface="Times New Roman" panose="02020603050405020304" pitchFamily="18" charset="0"/>
                <a:cs typeface="Times New Roman" panose="02020603050405020304" pitchFamily="18" charset="0"/>
              </a:rPr>
              <a:t> reactions and </a:t>
            </a:r>
            <a:r>
              <a:rPr lang="en-US" sz="3200" b="1"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 Sentiments. </a:t>
            </a:r>
          </a:p>
          <a:p>
            <a:pPr lvl="0"/>
            <a:endParaRPr lang="en-US" sz="3200" dirty="0">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Each categories of content has their reaction score and the sum of the reaction equals </a:t>
            </a:r>
            <a:r>
              <a:rPr lang="en-US" sz="3200" b="1" dirty="0">
                <a:latin typeface="Times New Roman" panose="02020603050405020304" pitchFamily="18" charset="0"/>
                <a:cs typeface="Times New Roman" panose="02020603050405020304" pitchFamily="18" charset="0"/>
              </a:rPr>
              <a:t>973,645</a:t>
            </a:r>
            <a:r>
              <a:rPr lang="en-US" sz="3200" dirty="0">
                <a:latin typeface="Times New Roman" panose="02020603050405020304" pitchFamily="18" charset="0"/>
                <a:cs typeface="Times New Roman" panose="02020603050405020304" pitchFamily="18" charset="0"/>
              </a:rPr>
              <a:t> reactions with </a:t>
            </a:r>
            <a:r>
              <a:rPr lang="en-US" sz="3200" u="sng" dirty="0">
                <a:latin typeface="Times New Roman" panose="02020603050405020304" pitchFamily="18" charset="0"/>
                <a:cs typeface="Times New Roman" panose="02020603050405020304" pitchFamily="18" charset="0"/>
              </a:rPr>
              <a:t>Animals</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Science</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Healthy eating</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Technology</a:t>
            </a:r>
            <a:r>
              <a:rPr lang="en-US" sz="3200" dirty="0">
                <a:latin typeface="Times New Roman" panose="02020603050405020304" pitchFamily="18" charset="0"/>
                <a:cs typeface="Times New Roman" panose="02020603050405020304" pitchFamily="18" charset="0"/>
              </a:rPr>
              <a:t> and </a:t>
            </a:r>
            <a:r>
              <a:rPr lang="en-US" sz="3200" u="sng" dirty="0">
                <a:latin typeface="Times New Roman" panose="02020603050405020304" pitchFamily="18" charset="0"/>
                <a:cs typeface="Times New Roman" panose="02020603050405020304" pitchFamily="18" charset="0"/>
              </a:rPr>
              <a:t>Food</a:t>
            </a:r>
            <a:r>
              <a:rPr lang="en-US" sz="3200" dirty="0">
                <a:latin typeface="Times New Roman" panose="02020603050405020304" pitchFamily="18" charset="0"/>
                <a:cs typeface="Times New Roman" panose="02020603050405020304" pitchFamily="18" charset="0"/>
              </a:rPr>
              <a:t> as the Top 5 categories of content with the largest aggregate popularity.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31" name="TextBox 30"/>
          <p:cNvSpPr txBox="1"/>
          <p:nvPr/>
        </p:nvSpPr>
        <p:spPr>
          <a:xfrm>
            <a:off x="3720023" y="8000523"/>
            <a:ext cx="1456797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month </a:t>
            </a:r>
            <a:r>
              <a:rPr lang="en-US" sz="2800" dirty="0" smtClean="0">
                <a:latin typeface="Times New Roman" panose="02020603050405020304" pitchFamily="18" charset="0"/>
                <a:cs typeface="Times New Roman" panose="02020603050405020304" pitchFamily="18" charset="0"/>
              </a:rPr>
              <a:t>with the </a:t>
            </a:r>
            <a:r>
              <a:rPr lang="en-US" sz="2800" dirty="0">
                <a:latin typeface="Times New Roman" panose="02020603050405020304" pitchFamily="18" charset="0"/>
                <a:cs typeface="Times New Roman" panose="02020603050405020304" pitchFamily="18" charset="0"/>
              </a:rPr>
              <a:t>highest post is </a:t>
            </a:r>
            <a:r>
              <a:rPr lang="en-US" sz="2800" dirty="0" smtClean="0">
                <a:latin typeface="Times New Roman" panose="02020603050405020304" pitchFamily="18" charset="0"/>
                <a:cs typeface="Times New Roman" panose="02020603050405020304" pitchFamily="18" charset="0"/>
              </a:rPr>
              <a:t>May </a:t>
            </a:r>
            <a:r>
              <a:rPr lang="en-US" sz="2800" dirty="0">
                <a:latin typeface="Times New Roman" panose="02020603050405020304" pitchFamily="18" charset="0"/>
                <a:cs typeface="Times New Roman" panose="02020603050405020304" pitchFamily="18" charset="0"/>
              </a:rPr>
              <a:t>with </a:t>
            </a:r>
            <a:r>
              <a:rPr lang="en-US" sz="2800" b="1" u="sng" dirty="0" smtClean="0">
                <a:latin typeface="Times New Roman" panose="02020603050405020304" pitchFamily="18" charset="0"/>
                <a:cs typeface="Times New Roman" panose="02020603050405020304" pitchFamily="18" charset="0"/>
              </a:rPr>
              <a:t>86,293</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reactions in which </a:t>
            </a:r>
            <a:r>
              <a:rPr lang="en-US" sz="2800" b="1" u="sng" dirty="0" smtClean="0">
                <a:latin typeface="Times New Roman" panose="02020603050405020304" pitchFamily="18" charset="0"/>
                <a:cs typeface="Times New Roman" panose="02020603050405020304" pitchFamily="18" charset="0"/>
              </a:rPr>
              <a:t>73,191</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reactions are positive, </a:t>
            </a:r>
            <a:r>
              <a:rPr lang="en-US" sz="2800" b="1" u="sng" dirty="0" smtClean="0">
                <a:latin typeface="Times New Roman" panose="02020603050405020304" pitchFamily="18" charset="0"/>
                <a:cs typeface="Times New Roman" panose="02020603050405020304" pitchFamily="18" charset="0"/>
              </a:rPr>
              <a:t>7,840</a:t>
            </a:r>
            <a:r>
              <a:rPr lang="en-US" sz="2800" dirty="0" smtClean="0">
                <a:latin typeface="Times New Roman" panose="02020603050405020304" pitchFamily="18" charset="0"/>
                <a:cs typeface="Times New Roman" panose="02020603050405020304" pitchFamily="18" charset="0"/>
              </a:rPr>
              <a:t> neutral </a:t>
            </a:r>
            <a:r>
              <a:rPr lang="en-US" sz="2800" dirty="0">
                <a:latin typeface="Times New Roman" panose="02020603050405020304" pitchFamily="18" charset="0"/>
                <a:cs typeface="Times New Roman" panose="02020603050405020304" pitchFamily="18" charset="0"/>
              </a:rPr>
              <a:t>reactions </a:t>
            </a:r>
            <a:r>
              <a:rPr lang="en-US" sz="2800" dirty="0" smtClean="0">
                <a:latin typeface="Times New Roman" panose="02020603050405020304" pitchFamily="18" charset="0"/>
                <a:cs typeface="Times New Roman" panose="02020603050405020304" pitchFamily="18" charset="0"/>
              </a:rPr>
              <a:t>and </a:t>
            </a:r>
            <a:r>
              <a:rPr lang="en-US" sz="2800" b="1" u="sng" dirty="0" smtClean="0">
                <a:latin typeface="Times New Roman" panose="02020603050405020304" pitchFamily="18" charset="0"/>
                <a:cs typeface="Times New Roman" panose="02020603050405020304" pitchFamily="18" charset="0"/>
              </a:rPr>
              <a:t>5,262 </a:t>
            </a:r>
            <a:r>
              <a:rPr lang="en-US" sz="2800" dirty="0" smtClean="0">
                <a:latin typeface="Times New Roman" panose="02020603050405020304" pitchFamily="18" charset="0"/>
                <a:cs typeface="Times New Roman" panose="02020603050405020304" pitchFamily="18" charset="0"/>
              </a:rPr>
              <a:t>negative reactions.</a:t>
            </a:r>
            <a:endParaRPr lang="en-US" sz="2800" dirty="0">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rotWithShape="1">
          <a:blip r:embed="rId7">
            <a:extLst>
              <a:ext uri="{28A0092B-C50C-407E-A947-70E740481C1C}">
                <a14:useLocalDpi xmlns:a14="http://schemas.microsoft.com/office/drawing/2010/main" val="0"/>
              </a:ext>
            </a:extLst>
          </a:blip>
          <a:srcRect l="19981" t="39076" r="30019" b="7025"/>
          <a:stretch/>
        </p:blipFill>
        <p:spPr>
          <a:xfrm>
            <a:off x="2724116" y="1306840"/>
            <a:ext cx="15563884" cy="63947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7" name="TextBox 26"/>
          <p:cNvSpPr txBox="1"/>
          <p:nvPr/>
        </p:nvSpPr>
        <p:spPr>
          <a:xfrm>
            <a:off x="3069359" y="4687725"/>
            <a:ext cx="14065946" cy="4247317"/>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the top 5 </a:t>
            </a:r>
            <a:r>
              <a:rPr lang="en-US" sz="2800" dirty="0" smtClean="0">
                <a:latin typeface="Times New Roman" panose="02020603050405020304" pitchFamily="18" charset="0"/>
                <a:cs typeface="Times New Roman" panose="02020603050405020304" pitchFamily="18" charset="0"/>
              </a:rPr>
              <a:t>category, Photo content </a:t>
            </a:r>
            <a:r>
              <a:rPr lang="en-US" sz="2800" dirty="0">
                <a:latin typeface="Times New Roman" panose="02020603050405020304" pitchFamily="18" charset="0"/>
                <a:cs typeface="Times New Roman" panose="02020603050405020304" pitchFamily="18" charset="0"/>
              </a:rPr>
              <a:t>has the highest reaction score of </a:t>
            </a:r>
            <a:r>
              <a:rPr lang="en-US" sz="2800" dirty="0" smtClean="0">
                <a:latin typeface="Times New Roman" panose="02020603050405020304" pitchFamily="18" charset="0"/>
                <a:cs typeface="Times New Roman" panose="02020603050405020304" pitchFamily="18" charset="0"/>
              </a:rPr>
              <a:t>262,838 </a:t>
            </a:r>
            <a:r>
              <a:rPr lang="en-US" sz="2800" dirty="0">
                <a:latin typeface="Times New Roman" panose="02020603050405020304" pitchFamily="18" charset="0"/>
                <a:cs typeface="Times New Roman" panose="02020603050405020304" pitchFamily="18" charset="0"/>
              </a:rPr>
              <a:t>while </a:t>
            </a:r>
            <a:r>
              <a:rPr lang="en-US" sz="2800" dirty="0" smtClean="0">
                <a:latin typeface="Times New Roman" panose="02020603050405020304" pitchFamily="18" charset="0"/>
                <a:cs typeface="Times New Roman" panose="02020603050405020304" pitchFamily="18" charset="0"/>
              </a:rPr>
              <a:t>Audio </a:t>
            </a:r>
            <a:r>
              <a:rPr lang="en-US" sz="2800" dirty="0">
                <a:latin typeface="Times New Roman" panose="02020603050405020304" pitchFamily="18" charset="0"/>
                <a:cs typeface="Times New Roman" panose="02020603050405020304" pitchFamily="18" charset="0"/>
              </a:rPr>
              <a:t>has least score of </a:t>
            </a:r>
            <a:r>
              <a:rPr lang="en-US" sz="2800" dirty="0" smtClean="0">
                <a:latin typeface="Times New Roman" panose="02020603050405020304" pitchFamily="18" charset="0"/>
                <a:cs typeface="Times New Roman" panose="02020603050405020304" pitchFamily="18" charset="0"/>
              </a:rPr>
              <a:t>226,127.</a:t>
            </a:r>
          </a:p>
          <a:p>
            <a:endParaRPr lang="en-US" sz="28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Animal post in picture format </a:t>
            </a:r>
            <a:r>
              <a:rPr lang="en-US" sz="2800" dirty="0" smtClean="0">
                <a:latin typeface="Times New Roman" panose="02020603050405020304" pitchFamily="18" charset="0"/>
                <a:cs typeface="Times New Roman" panose="02020603050405020304" pitchFamily="18" charset="0"/>
              </a:rPr>
              <a:t>receives more popularity than </a:t>
            </a:r>
            <a:r>
              <a:rPr lang="en-US" sz="2800" dirty="0">
                <a:latin typeface="Times New Roman" panose="02020603050405020304" pitchFamily="18" charset="0"/>
                <a:cs typeface="Times New Roman" panose="02020603050405020304" pitchFamily="18" charset="0"/>
              </a:rPr>
              <a:t>other content </a:t>
            </a:r>
            <a:r>
              <a:rPr lang="en-US" sz="2800" dirty="0" smtClean="0">
                <a:latin typeface="Times New Roman" panose="02020603050405020304" pitchFamily="18" charset="0"/>
                <a:cs typeface="Times New Roman" panose="02020603050405020304" pitchFamily="18" charset="0"/>
              </a:rPr>
              <a:t>format.</a:t>
            </a:r>
            <a:endParaRPr lang="en-US" sz="28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Post about technology and healthy eating in audio form gains more audience than other format.</a:t>
            </a:r>
          </a:p>
          <a:p>
            <a:pPr marL="457200" lvl="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Science and food related content in video format receives more engagement than others</a:t>
            </a:r>
            <a:r>
              <a:rPr lang="en-US" sz="2800" dirty="0" smtClean="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GIF content type is more prominent with technology related post.</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28" name="Picture 27"/>
          <p:cNvPicPr>
            <a:picLocks noChangeAspect="1"/>
          </p:cNvPicPr>
          <p:nvPr/>
        </p:nvPicPr>
        <p:blipFill rotWithShape="1">
          <a:blip r:embed="rId7">
            <a:extLst>
              <a:ext uri="{28A0092B-C50C-407E-A947-70E740481C1C}">
                <a14:useLocalDpi xmlns:a14="http://schemas.microsoft.com/office/drawing/2010/main" val="0"/>
              </a:ext>
            </a:extLst>
          </a:blip>
          <a:srcRect l="13676" t="47161" r="45299" b="11068"/>
          <a:stretch/>
        </p:blipFill>
        <p:spPr>
          <a:xfrm>
            <a:off x="2893633" y="976001"/>
            <a:ext cx="7075579" cy="3891307"/>
          </a:xfrm>
          <a:prstGeom prst="rect">
            <a:avLst/>
          </a:prstGeom>
        </p:spPr>
      </p:pic>
      <p:pic>
        <p:nvPicPr>
          <p:cNvPr id="30" name="Picture 29"/>
          <p:cNvPicPr>
            <a:picLocks noChangeAspect="1"/>
          </p:cNvPicPr>
          <p:nvPr/>
        </p:nvPicPr>
        <p:blipFill rotWithShape="1">
          <a:blip r:embed="rId8">
            <a:extLst>
              <a:ext uri="{28A0092B-C50C-407E-A947-70E740481C1C}">
                <a14:useLocalDpi xmlns:a14="http://schemas.microsoft.com/office/drawing/2010/main" val="0"/>
              </a:ext>
            </a:extLst>
          </a:blip>
          <a:srcRect l="27945" t="48712" r="42645" b="17165"/>
          <a:stretch/>
        </p:blipFill>
        <p:spPr>
          <a:xfrm>
            <a:off x="10001188" y="976000"/>
            <a:ext cx="6919526" cy="3891307"/>
          </a:xfrm>
          <a:prstGeom prst="rect">
            <a:avLst/>
          </a:prstGeom>
        </p:spPr>
      </p:pic>
    </p:spTree>
    <p:extLst>
      <p:ext uri="{BB962C8B-B14F-4D97-AF65-F5344CB8AC3E}">
        <p14:creationId xmlns:p14="http://schemas.microsoft.com/office/powerpoint/2010/main" val="2453851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568</Words>
  <Application>Microsoft Office PowerPoint</Application>
  <PresentationFormat>Custom</PresentationFormat>
  <Paragraphs>155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Clear Sans Regular Bold</vt:lpstr>
      <vt:lpstr>Times New Roman</vt:lpstr>
      <vt:lpstr>Graphik Regular</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54</cp:revision>
  <dcterms:created xsi:type="dcterms:W3CDTF">2006-08-16T00:00:00Z</dcterms:created>
  <dcterms:modified xsi:type="dcterms:W3CDTF">2024-02-23T20:57:32Z</dcterms:modified>
  <dc:identifier>DAEhDyfaYKE</dc:identifier>
</cp:coreProperties>
</file>