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Montserrat Ligh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Light-regular.fntdata"/><Relationship Id="rId25" Type="http://schemas.openxmlformats.org/officeDocument/2006/relationships/font" Target="fonts/Montserrat-boldItalic.fntdata"/><Relationship Id="rId28" Type="http://schemas.openxmlformats.org/officeDocument/2006/relationships/font" Target="fonts/MontserratLight-italic.fntdata"/><Relationship Id="rId27" Type="http://schemas.openxmlformats.org/officeDocument/2006/relationships/font" Target="fonts/Montserrat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Light-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ffd9b1fa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ffd9b1fa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000480e7ae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000480e7ae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000480e7a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000480e7a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0267f3b6ce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0267f3b6ce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0267f3b6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0267f3b6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0267f3b6c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0267f3b6c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0267f3b6c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0267f3b6c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0267f3b6c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0267f3b6c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fd9b1fac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fd9b1fac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fd9b1fac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fd9b1fa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0267f3b6ce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0267f3b6c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ffd9b1fac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ffd9b1fac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Data Overview:</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dataset includes key variables such as: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Math, English, and Computer Scores</a:t>
            </a:r>
            <a:r>
              <a:rPr lang="en">
                <a:solidFill>
                  <a:schemeClr val="dk1"/>
                </a:solidFill>
              </a:rPr>
              <a:t>: Reflecting student performance across subjects.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Attendance Score</a:t>
            </a:r>
            <a:r>
              <a:rPr lang="en">
                <a:solidFill>
                  <a:schemeClr val="dk1"/>
                </a:solidFill>
              </a:rPr>
              <a:t>: Capturing student presence, which is a critical factor in performance.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Total and Average Scores</a:t>
            </a:r>
            <a:r>
              <a:rPr lang="en">
                <a:solidFill>
                  <a:schemeClr val="dk1"/>
                </a:solidFill>
              </a:rPr>
              <a:t>: Aggregating performance across all subjects.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Grade</a:t>
            </a:r>
            <a:r>
              <a:rPr lang="en">
                <a:solidFill>
                  <a:schemeClr val="dk1"/>
                </a:solidFill>
              </a:rPr>
              <a:t>: Assigned based on average scores (A, B, C, D, F)</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ffd9b1fac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ffd9b1fac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000480e7a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000480e7a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000480e7a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000480e7a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000480e7ae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000480e7a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9.png"/><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s://doi.org/10.1177/00380407231191541" TargetMode="External"/><Relationship Id="rId4" Type="http://schemas.openxmlformats.org/officeDocument/2006/relationships/hyperlink" Target="https://doi.org/10.1177/00380407231191541" TargetMode="External"/><Relationship Id="rId5" Type="http://schemas.openxmlformats.org/officeDocument/2006/relationships/hyperlink" Target="https://www.researchgate.net/publication/367360842" TargetMode="External"/><Relationship Id="rId6" Type="http://schemas.openxmlformats.org/officeDocument/2006/relationships/hyperlink" Target="https://www.researchgate.net/publication/367360842" TargetMode="External"/><Relationship Id="rId7" Type="http://schemas.openxmlformats.org/officeDocument/2006/relationships/hyperlink" Target="https://www.kaggle.com/datasets/dinachanthan/student-exam-dataset-with-issues" TargetMode="External"/><Relationship Id="rId8" Type="http://schemas.openxmlformats.org/officeDocument/2006/relationships/hyperlink" Target="https://www.kaggle.com/datasets/dinachanthan/student-exam-dataset-with-issu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2.jpg"/><Relationship Id="rId4" Type="http://schemas.openxmlformats.org/officeDocument/2006/relationships/image" Target="../media/image30.png"/><Relationship Id="rId5"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0.png"/><Relationship Id="rId11" Type="http://schemas.openxmlformats.org/officeDocument/2006/relationships/image" Target="../media/image14.png"/><Relationship Id="rId10" Type="http://schemas.openxmlformats.org/officeDocument/2006/relationships/image" Target="../media/image31.png"/><Relationship Id="rId9"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9.png"/><Relationship Id="rId8"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7.png"/><Relationship Id="rId4" Type="http://schemas.openxmlformats.org/officeDocument/2006/relationships/image" Target="../media/image26.png"/><Relationship Id="rId5"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25.png"/><Relationship Id="rId5"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sp>
        <p:nvSpPr>
          <p:cNvPr id="54" name="Google Shape;54;p13"/>
          <p:cNvSpPr/>
          <p:nvPr/>
        </p:nvSpPr>
        <p:spPr>
          <a:xfrm>
            <a:off x="3556675" y="50"/>
            <a:ext cx="5587500" cy="5143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5" name="Google Shape;55;p13" title="HD wallpaper: Person Holding Black Pen Writing on White Notebook ..."/>
          <p:cNvPicPr preferRelativeResize="0"/>
          <p:nvPr/>
        </p:nvPicPr>
        <p:blipFill>
          <a:blip r:embed="rId3">
            <a:alphaModFix/>
          </a:blip>
          <a:stretch>
            <a:fillRect/>
          </a:stretch>
        </p:blipFill>
        <p:spPr>
          <a:xfrm>
            <a:off x="0" y="0"/>
            <a:ext cx="3707149" cy="5143499"/>
          </a:xfrm>
          <a:prstGeom prst="rect">
            <a:avLst/>
          </a:prstGeom>
          <a:solidFill>
            <a:schemeClr val="lt1"/>
          </a:solidFill>
          <a:ln>
            <a:noFill/>
          </a:ln>
        </p:spPr>
      </p:pic>
      <p:pic>
        <p:nvPicPr>
          <p:cNvPr id="56" name="Google Shape;56;p13"/>
          <p:cNvPicPr preferRelativeResize="0"/>
          <p:nvPr/>
        </p:nvPicPr>
        <p:blipFill rotWithShape="1">
          <a:blip r:embed="rId4">
            <a:alphaModFix amt="17000"/>
          </a:blip>
          <a:srcRect b="0" l="14743" r="14750" t="0"/>
          <a:stretch/>
        </p:blipFill>
        <p:spPr>
          <a:xfrm>
            <a:off x="3707150" y="50"/>
            <a:ext cx="5436850" cy="5143499"/>
          </a:xfrm>
          <a:prstGeom prst="rect">
            <a:avLst/>
          </a:prstGeom>
          <a:solidFill>
            <a:schemeClr val="lt1"/>
          </a:solidFill>
          <a:ln>
            <a:noFill/>
          </a:ln>
        </p:spPr>
      </p:pic>
      <p:sp>
        <p:nvSpPr>
          <p:cNvPr id="57" name="Google Shape;57;p13"/>
          <p:cNvSpPr txBox="1"/>
          <p:nvPr/>
        </p:nvSpPr>
        <p:spPr>
          <a:xfrm>
            <a:off x="5618275" y="3611425"/>
            <a:ext cx="3339900" cy="41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700">
                <a:solidFill>
                  <a:schemeClr val="dk1"/>
                </a:solidFill>
                <a:latin typeface="Montserrat"/>
                <a:ea typeface="Montserrat"/>
                <a:cs typeface="Montserrat"/>
                <a:sym typeface="Montserrat"/>
              </a:rPr>
              <a:t>Toheebat Yewande Tiletile</a:t>
            </a:r>
            <a:endParaRPr b="1" i="1" sz="1700">
              <a:solidFill>
                <a:schemeClr val="dk1"/>
              </a:solidFill>
              <a:latin typeface="Montserrat"/>
              <a:ea typeface="Montserrat"/>
              <a:cs typeface="Montserrat"/>
              <a:sym typeface="Montserrat"/>
            </a:endParaRPr>
          </a:p>
        </p:txBody>
      </p:sp>
      <p:sp>
        <p:nvSpPr>
          <p:cNvPr id="58" name="Google Shape;58;p13"/>
          <p:cNvSpPr txBox="1"/>
          <p:nvPr/>
        </p:nvSpPr>
        <p:spPr>
          <a:xfrm>
            <a:off x="5893975" y="4021825"/>
            <a:ext cx="3064200" cy="41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500">
                <a:solidFill>
                  <a:schemeClr val="dk1"/>
                </a:solidFill>
                <a:latin typeface="Montserrat Light"/>
                <a:ea typeface="Montserrat Light"/>
                <a:cs typeface="Montserrat Light"/>
                <a:sym typeface="Montserrat Light"/>
              </a:rPr>
              <a:t>Data Science Enthusiast</a:t>
            </a:r>
            <a:endParaRPr i="1" sz="1500">
              <a:solidFill>
                <a:schemeClr val="dk1"/>
              </a:solidFill>
              <a:latin typeface="Montserrat Light"/>
              <a:ea typeface="Montserrat Light"/>
              <a:cs typeface="Montserrat Light"/>
              <a:sym typeface="Montserrat Light"/>
            </a:endParaRPr>
          </a:p>
        </p:txBody>
      </p:sp>
      <p:cxnSp>
        <p:nvCxnSpPr>
          <p:cNvPr id="59" name="Google Shape;59;p13"/>
          <p:cNvCxnSpPr/>
          <p:nvPr/>
        </p:nvCxnSpPr>
        <p:spPr>
          <a:xfrm rot="10800000">
            <a:off x="6308275" y="4021825"/>
            <a:ext cx="2235600" cy="0"/>
          </a:xfrm>
          <a:prstGeom prst="straightConnector1">
            <a:avLst/>
          </a:prstGeom>
          <a:noFill/>
          <a:ln cap="flat" cmpd="sng" w="9525">
            <a:solidFill>
              <a:schemeClr val="dk1"/>
            </a:solidFill>
            <a:prstDash val="solid"/>
            <a:round/>
            <a:headEnd len="med" w="med" type="diamond"/>
            <a:tailEnd len="med" w="med" type="diamond"/>
          </a:ln>
        </p:spPr>
      </p:cxnSp>
      <p:sp>
        <p:nvSpPr>
          <p:cNvPr id="60" name="Google Shape;60;p13"/>
          <p:cNvSpPr txBox="1"/>
          <p:nvPr/>
        </p:nvSpPr>
        <p:spPr>
          <a:xfrm>
            <a:off x="3539275" y="183675"/>
            <a:ext cx="5587500" cy="21204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1200"/>
              </a:spcBef>
              <a:spcAft>
                <a:spcPts val="1200"/>
              </a:spcAft>
              <a:buNone/>
            </a:pPr>
            <a:r>
              <a:rPr b="1" lang="en" sz="2900">
                <a:solidFill>
                  <a:schemeClr val="dk1"/>
                </a:solidFill>
                <a:latin typeface="Montserrat"/>
                <a:ea typeface="Montserrat"/>
                <a:cs typeface="Montserrat"/>
                <a:sym typeface="Montserrat"/>
              </a:rPr>
              <a:t>STUDENT EXAM PERFORMANCE ANALYSIS &amp; GRADE PREDICTION</a:t>
            </a:r>
            <a:endParaRPr b="1" sz="3600">
              <a:solidFill>
                <a:schemeClr val="dk1"/>
              </a:solidFill>
              <a:latin typeface="Montserrat"/>
              <a:ea typeface="Montserrat"/>
              <a:cs typeface="Montserrat"/>
              <a:sym typeface="Montserrat"/>
            </a:endParaRPr>
          </a:p>
        </p:txBody>
      </p:sp>
      <p:sp>
        <p:nvSpPr>
          <p:cNvPr id="61" name="Google Shape;61;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2"/>
          <p:cNvSpPr/>
          <p:nvPr/>
        </p:nvSpPr>
        <p:spPr>
          <a:xfrm rot="-5400000">
            <a:off x="6341100" y="2333850"/>
            <a:ext cx="5130000" cy="4758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7" name="Google Shape;267;p22"/>
          <p:cNvSpPr txBox="1"/>
          <p:nvPr/>
        </p:nvSpPr>
        <p:spPr>
          <a:xfrm>
            <a:off x="131525" y="76200"/>
            <a:ext cx="5078700" cy="384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400"/>
              </a:spcBef>
              <a:spcAft>
                <a:spcPts val="400"/>
              </a:spcAft>
              <a:buNone/>
            </a:pPr>
            <a:r>
              <a:rPr b="1" lang="en" sz="2800">
                <a:solidFill>
                  <a:schemeClr val="dk1"/>
                </a:solidFill>
              </a:rPr>
              <a:t>PREDICTIVE MODELLING</a:t>
            </a:r>
            <a:endParaRPr sz="4300"/>
          </a:p>
        </p:txBody>
      </p:sp>
      <p:sp>
        <p:nvSpPr>
          <p:cNvPr id="268" name="Google Shape;268;p22"/>
          <p:cNvSpPr txBox="1"/>
          <p:nvPr/>
        </p:nvSpPr>
        <p:spPr>
          <a:xfrm>
            <a:off x="377750" y="3310450"/>
            <a:ext cx="6215700" cy="12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dk1"/>
                </a:solidFill>
              </a:rPr>
              <a:t>Model:</a:t>
            </a:r>
            <a:r>
              <a:rPr lang="en">
                <a:solidFill>
                  <a:schemeClr val="dk1"/>
                </a:solidFill>
              </a:rPr>
              <a:t> Random Forest Classifier</a:t>
            </a:r>
            <a:br>
              <a:rPr lang="en">
                <a:solidFill>
                  <a:schemeClr val="dk1"/>
                </a:solidFill>
              </a:rPr>
            </a:br>
            <a:r>
              <a:rPr b="1" lang="en">
                <a:solidFill>
                  <a:schemeClr val="dk1"/>
                </a:solidFill>
              </a:rPr>
              <a:t>Performance:</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
                <a:solidFill>
                  <a:schemeClr val="dk1"/>
                </a:solidFill>
              </a:rPr>
              <a:t>Accuracy:</a:t>
            </a:r>
            <a:r>
              <a:rPr lang="en">
                <a:solidFill>
                  <a:schemeClr val="dk1"/>
                </a:solidFill>
              </a:rPr>
              <a:t> 97%</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Challenges:</a:t>
            </a:r>
            <a:r>
              <a:rPr lang="en">
                <a:solidFill>
                  <a:schemeClr val="dk1"/>
                </a:solidFill>
              </a:rPr>
              <a:t> Lower precision and recall for grades A and B.</a:t>
            </a:r>
            <a:endParaRPr/>
          </a:p>
        </p:txBody>
      </p:sp>
      <p:pic>
        <p:nvPicPr>
          <p:cNvPr id="269" name="Google Shape;269;p22"/>
          <p:cNvPicPr preferRelativeResize="0"/>
          <p:nvPr/>
        </p:nvPicPr>
        <p:blipFill>
          <a:blip r:embed="rId3">
            <a:alphaModFix/>
          </a:blip>
          <a:stretch>
            <a:fillRect/>
          </a:stretch>
        </p:blipFill>
        <p:spPr>
          <a:xfrm>
            <a:off x="457200" y="537300"/>
            <a:ext cx="7836450" cy="2763125"/>
          </a:xfrm>
          <a:prstGeom prst="rect">
            <a:avLst/>
          </a:prstGeom>
          <a:noFill/>
          <a:ln>
            <a:noFill/>
          </a:ln>
        </p:spPr>
      </p:pic>
      <p:sp>
        <p:nvSpPr>
          <p:cNvPr id="270" name="Google Shape;270;p22"/>
          <p:cNvSpPr/>
          <p:nvPr/>
        </p:nvSpPr>
        <p:spPr>
          <a:xfrm rot="5400000">
            <a:off x="7790225" y="4338000"/>
            <a:ext cx="988500" cy="774900"/>
          </a:xfrm>
          <a:prstGeom prst="triangle">
            <a:avLst>
              <a:gd fmla="val 50000" name="adj"/>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1" name="Google Shape;271;p22"/>
          <p:cNvSpPr/>
          <p:nvPr/>
        </p:nvSpPr>
        <p:spPr>
          <a:xfrm rot="-5400000">
            <a:off x="7790225" y="4790950"/>
            <a:ext cx="988500" cy="774900"/>
          </a:xfrm>
          <a:prstGeom prst="triangle">
            <a:avLst>
              <a:gd fmla="val 50000" name="adj"/>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2" name="Google Shape;272;p22"/>
          <p:cNvSpPr/>
          <p:nvPr/>
        </p:nvSpPr>
        <p:spPr>
          <a:xfrm rot="-2000318">
            <a:off x="7906239" y="4925220"/>
            <a:ext cx="908866" cy="220082"/>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3" name="Google Shape;27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7" name="Shape 277"/>
        <p:cNvGrpSpPr/>
        <p:nvPr/>
      </p:nvGrpSpPr>
      <p:grpSpPr>
        <a:xfrm>
          <a:off x="0" y="0"/>
          <a:ext cx="0" cy="0"/>
          <a:chOff x="0" y="0"/>
          <a:chExt cx="0" cy="0"/>
        </a:xfrm>
      </p:grpSpPr>
      <p:sp>
        <p:nvSpPr>
          <p:cNvPr id="278" name="Google Shape;278;p23"/>
          <p:cNvSpPr/>
          <p:nvPr/>
        </p:nvSpPr>
        <p:spPr>
          <a:xfrm>
            <a:off x="0" y="0"/>
            <a:ext cx="3175800" cy="5157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3"/>
          <p:cNvSpPr txBox="1"/>
          <p:nvPr/>
        </p:nvSpPr>
        <p:spPr>
          <a:xfrm>
            <a:off x="78900" y="297000"/>
            <a:ext cx="2893500" cy="5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800">
                <a:solidFill>
                  <a:schemeClr val="dk1"/>
                </a:solidFill>
              </a:rPr>
              <a:t>CONCLUSIONS</a:t>
            </a:r>
            <a:endParaRPr sz="2400">
              <a:solidFill>
                <a:schemeClr val="dk1"/>
              </a:solidFill>
            </a:endParaRPr>
          </a:p>
        </p:txBody>
      </p:sp>
      <p:grpSp>
        <p:nvGrpSpPr>
          <p:cNvPr id="280" name="Google Shape;280;p23"/>
          <p:cNvGrpSpPr/>
          <p:nvPr/>
        </p:nvGrpSpPr>
        <p:grpSpPr>
          <a:xfrm>
            <a:off x="2822833" y="186211"/>
            <a:ext cx="657308" cy="648011"/>
            <a:chOff x="3229859" y="823489"/>
            <a:chExt cx="797220" cy="702070"/>
          </a:xfrm>
        </p:grpSpPr>
        <p:grpSp>
          <p:nvGrpSpPr>
            <p:cNvPr id="281" name="Google Shape;281;p23"/>
            <p:cNvGrpSpPr/>
            <p:nvPr/>
          </p:nvGrpSpPr>
          <p:grpSpPr>
            <a:xfrm>
              <a:off x="3229859" y="823489"/>
              <a:ext cx="797220" cy="702070"/>
              <a:chOff x="3347400" y="823500"/>
              <a:chExt cx="1139700" cy="985500"/>
            </a:xfrm>
          </p:grpSpPr>
          <p:sp>
            <p:nvSpPr>
              <p:cNvPr id="282" name="Google Shape;282;p23"/>
              <p:cNvSpPr/>
              <p:nvPr/>
            </p:nvSpPr>
            <p:spPr>
              <a:xfrm>
                <a:off x="3465000" y="823500"/>
                <a:ext cx="1022100" cy="985500"/>
              </a:xfrm>
              <a:prstGeom prst="diamond">
                <a:avLst/>
              </a:prstGeom>
              <a:solidFill>
                <a:srgbClr val="FFD966"/>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3" name="Google Shape;283;p23"/>
              <p:cNvSpPr/>
              <p:nvPr/>
            </p:nvSpPr>
            <p:spPr>
              <a:xfrm>
                <a:off x="3347400" y="823500"/>
                <a:ext cx="1022100" cy="985500"/>
              </a:xfrm>
              <a:prstGeom prst="diamond">
                <a:avLst/>
              </a:prstGeom>
              <a:solidFill>
                <a:srgbClr val="6AA84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id="284" name="Google Shape;284;p23" title="File:Diploma (50349) - The Noun Project.svg - Wikimedia Commons"/>
            <p:cNvPicPr preferRelativeResize="0"/>
            <p:nvPr/>
          </p:nvPicPr>
          <p:blipFill>
            <a:blip r:embed="rId3">
              <a:alphaModFix/>
            </a:blip>
            <a:stretch>
              <a:fillRect/>
            </a:stretch>
          </p:blipFill>
          <p:spPr>
            <a:xfrm>
              <a:off x="3418500" y="989500"/>
              <a:ext cx="334500" cy="334500"/>
            </a:xfrm>
            <a:prstGeom prst="rect">
              <a:avLst/>
            </a:prstGeom>
            <a:noFill/>
            <a:ln>
              <a:noFill/>
            </a:ln>
          </p:spPr>
        </p:pic>
      </p:grpSp>
      <p:sp>
        <p:nvSpPr>
          <p:cNvPr id="285" name="Google Shape;285;p23"/>
          <p:cNvSpPr txBox="1"/>
          <p:nvPr/>
        </p:nvSpPr>
        <p:spPr>
          <a:xfrm>
            <a:off x="3416725" y="2001775"/>
            <a:ext cx="55068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solidFill>
                  <a:schemeClr val="dk1"/>
                </a:solidFill>
              </a:rPr>
              <a:t>Performance trends vary with age, particularly noting a decline in scores for older students, which calls for targeted engagement strategies.</a:t>
            </a:r>
            <a:endParaRPr/>
          </a:p>
        </p:txBody>
      </p:sp>
      <p:sp>
        <p:nvSpPr>
          <p:cNvPr id="286" name="Google Shape;286;p23"/>
          <p:cNvSpPr txBox="1"/>
          <p:nvPr/>
        </p:nvSpPr>
        <p:spPr>
          <a:xfrm>
            <a:off x="3487225" y="3988838"/>
            <a:ext cx="5213400" cy="83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For deeper insights, future analyses could explore factors like parental involvement and extracurricular activities. Expanding the dataset would also improve the reliability of findings.</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pic>
        <p:nvPicPr>
          <p:cNvPr id="287" name="Google Shape;287;p23" title="File:Light Bulb or Idea Flat Icon Vector.svg - Wikimedia Commons"/>
          <p:cNvPicPr preferRelativeResize="0"/>
          <p:nvPr/>
        </p:nvPicPr>
        <p:blipFill rotWithShape="1">
          <a:blip r:embed="rId4">
            <a:alphaModFix/>
          </a:blip>
          <a:srcRect b="19739" l="0" r="0" t="-19740"/>
          <a:stretch/>
        </p:blipFill>
        <p:spPr>
          <a:xfrm>
            <a:off x="739525" y="2363750"/>
            <a:ext cx="1936850" cy="2314286"/>
          </a:xfrm>
          <a:prstGeom prst="rect">
            <a:avLst/>
          </a:prstGeom>
          <a:noFill/>
          <a:ln>
            <a:noFill/>
          </a:ln>
        </p:spPr>
      </p:pic>
      <p:sp>
        <p:nvSpPr>
          <p:cNvPr id="288" name="Google Shape;28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9" name="Google Shape;289;p23"/>
          <p:cNvSpPr txBox="1"/>
          <p:nvPr/>
        </p:nvSpPr>
        <p:spPr>
          <a:xfrm>
            <a:off x="3397150" y="79200"/>
            <a:ext cx="5700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There is significant variability in performance within classes, indicating that tailored interventions may be necessary to support students based on their individual needs</a:t>
            </a:r>
            <a:endParaRPr/>
          </a:p>
        </p:txBody>
      </p:sp>
      <p:grpSp>
        <p:nvGrpSpPr>
          <p:cNvPr id="290" name="Google Shape;290;p23"/>
          <p:cNvGrpSpPr/>
          <p:nvPr/>
        </p:nvGrpSpPr>
        <p:grpSpPr>
          <a:xfrm>
            <a:off x="2822833" y="1169536"/>
            <a:ext cx="657308" cy="648011"/>
            <a:chOff x="3229859" y="823489"/>
            <a:chExt cx="797220" cy="702070"/>
          </a:xfrm>
        </p:grpSpPr>
        <p:grpSp>
          <p:nvGrpSpPr>
            <p:cNvPr id="291" name="Google Shape;291;p23"/>
            <p:cNvGrpSpPr/>
            <p:nvPr/>
          </p:nvGrpSpPr>
          <p:grpSpPr>
            <a:xfrm>
              <a:off x="3229859" y="823489"/>
              <a:ext cx="797220" cy="702070"/>
              <a:chOff x="3347400" y="823500"/>
              <a:chExt cx="1139700" cy="985500"/>
            </a:xfrm>
          </p:grpSpPr>
          <p:sp>
            <p:nvSpPr>
              <p:cNvPr id="292" name="Google Shape;292;p23"/>
              <p:cNvSpPr/>
              <p:nvPr/>
            </p:nvSpPr>
            <p:spPr>
              <a:xfrm>
                <a:off x="3465000" y="823500"/>
                <a:ext cx="1022100" cy="985500"/>
              </a:xfrm>
              <a:prstGeom prst="diamond">
                <a:avLst/>
              </a:prstGeom>
              <a:solidFill>
                <a:srgbClr val="FFD966"/>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3" name="Google Shape;293;p23"/>
              <p:cNvSpPr/>
              <p:nvPr/>
            </p:nvSpPr>
            <p:spPr>
              <a:xfrm>
                <a:off x="3347400" y="823500"/>
                <a:ext cx="1022100" cy="985500"/>
              </a:xfrm>
              <a:prstGeom prst="diamond">
                <a:avLst/>
              </a:prstGeom>
              <a:solidFill>
                <a:srgbClr val="6AA84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id="294" name="Google Shape;294;p23" title="File:Diploma (50349) - The Noun Project.svg - Wikimedia Commons"/>
            <p:cNvPicPr preferRelativeResize="0"/>
            <p:nvPr/>
          </p:nvPicPr>
          <p:blipFill>
            <a:blip r:embed="rId3">
              <a:alphaModFix/>
            </a:blip>
            <a:stretch>
              <a:fillRect/>
            </a:stretch>
          </p:blipFill>
          <p:spPr>
            <a:xfrm>
              <a:off x="3418500" y="989500"/>
              <a:ext cx="334500" cy="334500"/>
            </a:xfrm>
            <a:prstGeom prst="rect">
              <a:avLst/>
            </a:prstGeom>
            <a:noFill/>
            <a:ln>
              <a:noFill/>
            </a:ln>
          </p:spPr>
        </p:pic>
      </p:grpSp>
      <p:grpSp>
        <p:nvGrpSpPr>
          <p:cNvPr id="295" name="Google Shape;295;p23"/>
          <p:cNvGrpSpPr/>
          <p:nvPr/>
        </p:nvGrpSpPr>
        <p:grpSpPr>
          <a:xfrm>
            <a:off x="2822833" y="2160136"/>
            <a:ext cx="657308" cy="648011"/>
            <a:chOff x="3229859" y="823489"/>
            <a:chExt cx="797220" cy="702070"/>
          </a:xfrm>
        </p:grpSpPr>
        <p:grpSp>
          <p:nvGrpSpPr>
            <p:cNvPr id="296" name="Google Shape;296;p23"/>
            <p:cNvGrpSpPr/>
            <p:nvPr/>
          </p:nvGrpSpPr>
          <p:grpSpPr>
            <a:xfrm>
              <a:off x="3229859" y="823489"/>
              <a:ext cx="797220" cy="702070"/>
              <a:chOff x="3347400" y="823500"/>
              <a:chExt cx="1139700" cy="985500"/>
            </a:xfrm>
          </p:grpSpPr>
          <p:sp>
            <p:nvSpPr>
              <p:cNvPr id="297" name="Google Shape;297;p23"/>
              <p:cNvSpPr/>
              <p:nvPr/>
            </p:nvSpPr>
            <p:spPr>
              <a:xfrm>
                <a:off x="3465000" y="823500"/>
                <a:ext cx="1022100" cy="985500"/>
              </a:xfrm>
              <a:prstGeom prst="diamond">
                <a:avLst/>
              </a:prstGeom>
              <a:solidFill>
                <a:srgbClr val="FFD966"/>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8" name="Google Shape;298;p23"/>
              <p:cNvSpPr/>
              <p:nvPr/>
            </p:nvSpPr>
            <p:spPr>
              <a:xfrm>
                <a:off x="3347400" y="823500"/>
                <a:ext cx="1022100" cy="985500"/>
              </a:xfrm>
              <a:prstGeom prst="diamond">
                <a:avLst/>
              </a:prstGeom>
              <a:solidFill>
                <a:srgbClr val="6AA84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id="299" name="Google Shape;299;p23" title="File:Diploma (50349) - The Noun Project.svg - Wikimedia Commons"/>
            <p:cNvPicPr preferRelativeResize="0"/>
            <p:nvPr/>
          </p:nvPicPr>
          <p:blipFill>
            <a:blip r:embed="rId3">
              <a:alphaModFix/>
            </a:blip>
            <a:stretch>
              <a:fillRect/>
            </a:stretch>
          </p:blipFill>
          <p:spPr>
            <a:xfrm>
              <a:off x="3418500" y="989500"/>
              <a:ext cx="334500" cy="334500"/>
            </a:xfrm>
            <a:prstGeom prst="rect">
              <a:avLst/>
            </a:prstGeom>
            <a:noFill/>
            <a:ln>
              <a:noFill/>
            </a:ln>
          </p:spPr>
        </p:pic>
      </p:grpSp>
      <p:grpSp>
        <p:nvGrpSpPr>
          <p:cNvPr id="300" name="Google Shape;300;p23"/>
          <p:cNvGrpSpPr/>
          <p:nvPr/>
        </p:nvGrpSpPr>
        <p:grpSpPr>
          <a:xfrm>
            <a:off x="2822833" y="3150736"/>
            <a:ext cx="657308" cy="648011"/>
            <a:chOff x="3229859" y="823489"/>
            <a:chExt cx="797220" cy="702070"/>
          </a:xfrm>
        </p:grpSpPr>
        <p:grpSp>
          <p:nvGrpSpPr>
            <p:cNvPr id="301" name="Google Shape;301;p23"/>
            <p:cNvGrpSpPr/>
            <p:nvPr/>
          </p:nvGrpSpPr>
          <p:grpSpPr>
            <a:xfrm>
              <a:off x="3229859" y="823489"/>
              <a:ext cx="797220" cy="702070"/>
              <a:chOff x="3347400" y="823500"/>
              <a:chExt cx="1139700" cy="985500"/>
            </a:xfrm>
          </p:grpSpPr>
          <p:sp>
            <p:nvSpPr>
              <p:cNvPr id="302" name="Google Shape;302;p23"/>
              <p:cNvSpPr/>
              <p:nvPr/>
            </p:nvSpPr>
            <p:spPr>
              <a:xfrm>
                <a:off x="3465000" y="823500"/>
                <a:ext cx="1022100" cy="985500"/>
              </a:xfrm>
              <a:prstGeom prst="diamond">
                <a:avLst/>
              </a:prstGeom>
              <a:solidFill>
                <a:srgbClr val="FFD966"/>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3" name="Google Shape;303;p23"/>
              <p:cNvSpPr/>
              <p:nvPr/>
            </p:nvSpPr>
            <p:spPr>
              <a:xfrm>
                <a:off x="3347400" y="823500"/>
                <a:ext cx="1022100" cy="985500"/>
              </a:xfrm>
              <a:prstGeom prst="diamond">
                <a:avLst/>
              </a:prstGeom>
              <a:solidFill>
                <a:srgbClr val="6AA84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id="304" name="Google Shape;304;p23" title="File:Diploma (50349) - The Noun Project.svg - Wikimedia Commons"/>
            <p:cNvPicPr preferRelativeResize="0"/>
            <p:nvPr/>
          </p:nvPicPr>
          <p:blipFill>
            <a:blip r:embed="rId3">
              <a:alphaModFix/>
            </a:blip>
            <a:stretch>
              <a:fillRect/>
            </a:stretch>
          </p:blipFill>
          <p:spPr>
            <a:xfrm>
              <a:off x="3418500" y="989500"/>
              <a:ext cx="334500" cy="334500"/>
            </a:xfrm>
            <a:prstGeom prst="rect">
              <a:avLst/>
            </a:prstGeom>
            <a:noFill/>
            <a:ln>
              <a:noFill/>
            </a:ln>
          </p:spPr>
        </p:pic>
      </p:grpSp>
      <p:grpSp>
        <p:nvGrpSpPr>
          <p:cNvPr id="305" name="Google Shape;305;p23"/>
          <p:cNvGrpSpPr/>
          <p:nvPr/>
        </p:nvGrpSpPr>
        <p:grpSpPr>
          <a:xfrm>
            <a:off x="2822833" y="4065136"/>
            <a:ext cx="657308" cy="648011"/>
            <a:chOff x="3229859" y="823489"/>
            <a:chExt cx="797220" cy="702070"/>
          </a:xfrm>
        </p:grpSpPr>
        <p:grpSp>
          <p:nvGrpSpPr>
            <p:cNvPr id="306" name="Google Shape;306;p23"/>
            <p:cNvGrpSpPr/>
            <p:nvPr/>
          </p:nvGrpSpPr>
          <p:grpSpPr>
            <a:xfrm>
              <a:off x="3229859" y="823489"/>
              <a:ext cx="797220" cy="702070"/>
              <a:chOff x="3347400" y="823500"/>
              <a:chExt cx="1139700" cy="985500"/>
            </a:xfrm>
          </p:grpSpPr>
          <p:sp>
            <p:nvSpPr>
              <p:cNvPr id="307" name="Google Shape;307;p23"/>
              <p:cNvSpPr/>
              <p:nvPr/>
            </p:nvSpPr>
            <p:spPr>
              <a:xfrm>
                <a:off x="3465000" y="823500"/>
                <a:ext cx="1022100" cy="985500"/>
              </a:xfrm>
              <a:prstGeom prst="diamond">
                <a:avLst/>
              </a:prstGeom>
              <a:solidFill>
                <a:srgbClr val="FFD966"/>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8" name="Google Shape;308;p23"/>
              <p:cNvSpPr/>
              <p:nvPr/>
            </p:nvSpPr>
            <p:spPr>
              <a:xfrm>
                <a:off x="3347400" y="823500"/>
                <a:ext cx="1022100" cy="985500"/>
              </a:xfrm>
              <a:prstGeom prst="diamond">
                <a:avLst/>
              </a:prstGeom>
              <a:solidFill>
                <a:srgbClr val="6AA84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id="309" name="Google Shape;309;p23" title="File:Diploma (50349) - The Noun Project.svg - Wikimedia Commons"/>
            <p:cNvPicPr preferRelativeResize="0"/>
            <p:nvPr/>
          </p:nvPicPr>
          <p:blipFill>
            <a:blip r:embed="rId3">
              <a:alphaModFix/>
            </a:blip>
            <a:stretch>
              <a:fillRect/>
            </a:stretch>
          </p:blipFill>
          <p:spPr>
            <a:xfrm>
              <a:off x="3418500" y="989500"/>
              <a:ext cx="334500" cy="334500"/>
            </a:xfrm>
            <a:prstGeom prst="rect">
              <a:avLst/>
            </a:prstGeom>
            <a:noFill/>
            <a:ln>
              <a:noFill/>
            </a:ln>
          </p:spPr>
        </p:pic>
      </p:grpSp>
      <p:sp>
        <p:nvSpPr>
          <p:cNvPr id="310" name="Google Shape;310;p23"/>
          <p:cNvSpPr txBox="1"/>
          <p:nvPr/>
        </p:nvSpPr>
        <p:spPr>
          <a:xfrm>
            <a:off x="3437275" y="1063625"/>
            <a:ext cx="5333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Regular attendance is positively correlated with higher scores across all subjects, suggesting that improving attendance could enhance academic outcomes.</a:t>
            </a:r>
            <a:endParaRPr>
              <a:solidFill>
                <a:schemeClr val="dk1"/>
              </a:solidFill>
            </a:endParaRPr>
          </a:p>
        </p:txBody>
      </p:sp>
      <p:sp>
        <p:nvSpPr>
          <p:cNvPr id="311" name="Google Shape;311;p23"/>
          <p:cNvSpPr txBox="1"/>
          <p:nvPr/>
        </p:nvSpPr>
        <p:spPr>
          <a:xfrm>
            <a:off x="3513550" y="3114200"/>
            <a:ext cx="5333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Math scores are the strongest predictor of overall academic performance, highlighting the need for focused support in this area.</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p24"/>
          <p:cNvSpPr/>
          <p:nvPr/>
        </p:nvSpPr>
        <p:spPr>
          <a:xfrm>
            <a:off x="7620" y="669247"/>
            <a:ext cx="3253800" cy="37005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7" name="Google Shape;317;p24"/>
          <p:cNvSpPr/>
          <p:nvPr/>
        </p:nvSpPr>
        <p:spPr>
          <a:xfrm>
            <a:off x="160000" y="548000"/>
            <a:ext cx="2952000" cy="3969000"/>
          </a:xfrm>
          <a:prstGeom prst="ellipse">
            <a:avLst/>
          </a:prstGeom>
          <a:solidFill>
            <a:schemeClr val="lt1"/>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b="1" lang="en" sz="2800">
                <a:solidFill>
                  <a:schemeClr val="lt1"/>
                </a:solidFill>
              </a:rPr>
              <a:t>PROBLEM STATEMENT</a:t>
            </a:r>
            <a:endParaRPr b="1" sz="2800">
              <a:solidFill>
                <a:schemeClr val="lt1"/>
              </a:solidFill>
            </a:endParaRPr>
          </a:p>
        </p:txBody>
      </p:sp>
      <p:sp>
        <p:nvSpPr>
          <p:cNvPr id="318" name="Google Shape;31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9" name="Google Shape;319;p24"/>
          <p:cNvSpPr txBox="1"/>
          <p:nvPr/>
        </p:nvSpPr>
        <p:spPr>
          <a:xfrm>
            <a:off x="3294725" y="4668800"/>
            <a:ext cx="19362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320" name="Google Shape;320;p24"/>
          <p:cNvSpPr txBox="1"/>
          <p:nvPr/>
        </p:nvSpPr>
        <p:spPr>
          <a:xfrm>
            <a:off x="398975" y="1516475"/>
            <a:ext cx="2471100" cy="190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chemeClr val="dk1"/>
                </a:solidFill>
              </a:rPr>
              <a:t>PROPOSED</a:t>
            </a:r>
            <a:endParaRPr b="1" sz="2800">
              <a:solidFill>
                <a:schemeClr val="dk1"/>
              </a:solidFill>
            </a:endParaRPr>
          </a:p>
          <a:p>
            <a:pPr indent="0" lvl="0" marL="0" rtl="0" algn="l">
              <a:spcBef>
                <a:spcPts val="0"/>
              </a:spcBef>
              <a:spcAft>
                <a:spcPts val="0"/>
              </a:spcAft>
              <a:buNone/>
            </a:pPr>
            <a:r>
              <a:t/>
            </a:r>
            <a:endParaRPr b="1" sz="2800">
              <a:solidFill>
                <a:schemeClr val="dk1"/>
              </a:solidFill>
            </a:endParaRPr>
          </a:p>
          <a:p>
            <a:pPr indent="0" lvl="0" marL="0" rtl="0" algn="l">
              <a:spcBef>
                <a:spcPts val="0"/>
              </a:spcBef>
              <a:spcAft>
                <a:spcPts val="0"/>
              </a:spcAft>
              <a:buNone/>
            </a:pPr>
            <a:r>
              <a:rPr b="1" lang="en" sz="2800">
                <a:solidFill>
                  <a:schemeClr val="dk1"/>
                </a:solidFill>
              </a:rPr>
              <a:t>SOLUTIONS</a:t>
            </a:r>
            <a:endParaRPr b="1" sz="2800">
              <a:solidFill>
                <a:schemeClr val="dk1"/>
              </a:solidFill>
            </a:endParaRPr>
          </a:p>
        </p:txBody>
      </p:sp>
      <p:sp>
        <p:nvSpPr>
          <p:cNvPr id="321" name="Google Shape;321;p24"/>
          <p:cNvSpPr txBox="1"/>
          <p:nvPr/>
        </p:nvSpPr>
        <p:spPr>
          <a:xfrm>
            <a:off x="3009450" y="78075"/>
            <a:ext cx="60117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Class A should focus on improving English performance, as it lags behind their Math scores, D, on the other hand, excels in English but needs to improve their Math scores., B has a higher number of students and a varied performance. It's important to assess this class individually and provide personalized interventions to close performance gaps.</a:t>
            </a:r>
            <a:endParaRPr sz="1300">
              <a:solidFill>
                <a:schemeClr val="dk1"/>
              </a:solidFill>
            </a:endParaRPr>
          </a:p>
        </p:txBody>
      </p:sp>
      <p:cxnSp>
        <p:nvCxnSpPr>
          <p:cNvPr id="322" name="Google Shape;322;p24"/>
          <p:cNvCxnSpPr/>
          <p:nvPr/>
        </p:nvCxnSpPr>
        <p:spPr>
          <a:xfrm rot="10800000">
            <a:off x="4564350" y="1347250"/>
            <a:ext cx="2061300" cy="0"/>
          </a:xfrm>
          <a:prstGeom prst="straightConnector1">
            <a:avLst/>
          </a:prstGeom>
          <a:noFill/>
          <a:ln cap="flat" cmpd="sng" w="28575">
            <a:solidFill>
              <a:srgbClr val="0F0F0F"/>
            </a:solidFill>
            <a:prstDash val="solid"/>
            <a:round/>
            <a:headEnd len="med" w="med" type="none"/>
            <a:tailEnd len="med" w="med" type="oval"/>
          </a:ln>
        </p:spPr>
      </p:cxnSp>
      <p:sp>
        <p:nvSpPr>
          <p:cNvPr id="323" name="Google Shape;323;p24"/>
          <p:cNvSpPr txBox="1"/>
          <p:nvPr/>
        </p:nvSpPr>
        <p:spPr>
          <a:xfrm>
            <a:off x="3145650" y="1431125"/>
            <a:ext cx="60117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solidFill>
                  <a:schemeClr val="dk1"/>
                </a:solidFill>
              </a:rPr>
              <a:t>Students with lower attendance tend to perform worse, initiatives to increase regular attendance should be introduced.</a:t>
            </a:r>
            <a:endParaRPr>
              <a:solidFill>
                <a:schemeClr val="dk1"/>
              </a:solidFill>
            </a:endParaRPr>
          </a:p>
        </p:txBody>
      </p:sp>
      <p:cxnSp>
        <p:nvCxnSpPr>
          <p:cNvPr id="324" name="Google Shape;324;p24"/>
          <p:cNvCxnSpPr/>
          <p:nvPr/>
        </p:nvCxnSpPr>
        <p:spPr>
          <a:xfrm rot="10800000">
            <a:off x="4640550" y="2185450"/>
            <a:ext cx="2061300" cy="0"/>
          </a:xfrm>
          <a:prstGeom prst="straightConnector1">
            <a:avLst/>
          </a:prstGeom>
          <a:noFill/>
          <a:ln cap="flat" cmpd="sng" w="28575">
            <a:solidFill>
              <a:srgbClr val="0F0F0F"/>
            </a:solidFill>
            <a:prstDash val="solid"/>
            <a:round/>
            <a:headEnd len="med" w="med" type="none"/>
            <a:tailEnd len="med" w="med" type="oval"/>
          </a:ln>
        </p:spPr>
      </p:cxnSp>
      <p:sp>
        <p:nvSpPr>
          <p:cNvPr id="325" name="Google Shape;325;p24"/>
          <p:cNvSpPr txBox="1"/>
          <p:nvPr/>
        </p:nvSpPr>
        <p:spPr>
          <a:xfrm>
            <a:off x="3256500" y="2318100"/>
            <a:ext cx="57648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solidFill>
                  <a:schemeClr val="dk1"/>
                </a:solidFill>
              </a:rPr>
              <a:t>Students showing signs of struggle, particularly in subjects like Math and Computer Science, should have personalized intervention plans. These can include one-on-one tutoring, etc. </a:t>
            </a:r>
            <a:endParaRPr>
              <a:solidFill>
                <a:schemeClr val="dk1"/>
              </a:solidFill>
            </a:endParaRPr>
          </a:p>
        </p:txBody>
      </p:sp>
      <p:cxnSp>
        <p:nvCxnSpPr>
          <p:cNvPr id="326" name="Google Shape;326;p24"/>
          <p:cNvCxnSpPr/>
          <p:nvPr/>
        </p:nvCxnSpPr>
        <p:spPr>
          <a:xfrm rot="10800000">
            <a:off x="4640550" y="3328450"/>
            <a:ext cx="2061300" cy="0"/>
          </a:xfrm>
          <a:prstGeom prst="straightConnector1">
            <a:avLst/>
          </a:prstGeom>
          <a:noFill/>
          <a:ln cap="flat" cmpd="sng" w="28575">
            <a:solidFill>
              <a:srgbClr val="0F0F0F"/>
            </a:solidFill>
            <a:prstDash val="solid"/>
            <a:round/>
            <a:headEnd len="med" w="med" type="none"/>
            <a:tailEnd len="med" w="med" type="oval"/>
          </a:ln>
        </p:spPr>
      </p:cxnSp>
      <p:sp>
        <p:nvSpPr>
          <p:cNvPr id="327" name="Google Shape;327;p24"/>
          <p:cNvSpPr txBox="1"/>
          <p:nvPr/>
        </p:nvSpPr>
        <p:spPr>
          <a:xfrm>
            <a:off x="3168450" y="3468200"/>
            <a:ext cx="59985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solidFill>
                  <a:schemeClr val="dk1"/>
                </a:solidFill>
              </a:rPr>
              <a:t>Programs that will increase the engagement and motivation of the older student, such as career counseling, workshops on setting goals, and mentorship opportunities should be implemented.</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1" name="Shape 331"/>
        <p:cNvGrpSpPr/>
        <p:nvPr/>
      </p:nvGrpSpPr>
      <p:grpSpPr>
        <a:xfrm>
          <a:off x="0" y="0"/>
          <a:ext cx="0" cy="0"/>
          <a:chOff x="0" y="0"/>
          <a:chExt cx="0" cy="0"/>
        </a:xfrm>
      </p:grpSpPr>
      <p:grpSp>
        <p:nvGrpSpPr>
          <p:cNvPr id="332" name="Google Shape;332;p25"/>
          <p:cNvGrpSpPr/>
          <p:nvPr/>
        </p:nvGrpSpPr>
        <p:grpSpPr>
          <a:xfrm rot="-426083">
            <a:off x="259937" y="1673030"/>
            <a:ext cx="3712456" cy="2651955"/>
            <a:chOff x="412359" y="1368125"/>
            <a:chExt cx="3527700" cy="2560200"/>
          </a:xfrm>
        </p:grpSpPr>
        <p:sp>
          <p:nvSpPr>
            <p:cNvPr id="333" name="Google Shape;333;p25"/>
            <p:cNvSpPr/>
            <p:nvPr/>
          </p:nvSpPr>
          <p:spPr>
            <a:xfrm>
              <a:off x="877300" y="1368125"/>
              <a:ext cx="2560200" cy="25602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4" name="Google Shape;334;p25"/>
            <p:cNvSpPr/>
            <p:nvPr/>
          </p:nvSpPr>
          <p:spPr>
            <a:xfrm>
              <a:off x="1014400" y="1505225"/>
              <a:ext cx="2286000" cy="2286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5" name="Google Shape;335;p25"/>
            <p:cNvSpPr/>
            <p:nvPr/>
          </p:nvSpPr>
          <p:spPr>
            <a:xfrm rot="-245935">
              <a:off x="426032" y="1968353"/>
              <a:ext cx="3500353" cy="50769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id="336" name="Google Shape;336;p25" title="File:Noun Project tools icon 943586 cc.svg - Wikimedia Commons"/>
          <p:cNvPicPr preferRelativeResize="0"/>
          <p:nvPr/>
        </p:nvPicPr>
        <p:blipFill>
          <a:blip r:embed="rId3">
            <a:alphaModFix/>
          </a:blip>
          <a:stretch>
            <a:fillRect/>
          </a:stretch>
        </p:blipFill>
        <p:spPr>
          <a:xfrm>
            <a:off x="1302600" y="1905000"/>
            <a:ext cx="1625925" cy="1625925"/>
          </a:xfrm>
          <a:prstGeom prst="rect">
            <a:avLst/>
          </a:prstGeom>
          <a:noFill/>
          <a:ln>
            <a:noFill/>
          </a:ln>
        </p:spPr>
      </p:pic>
      <p:grpSp>
        <p:nvGrpSpPr>
          <p:cNvPr id="337" name="Google Shape;337;p25"/>
          <p:cNvGrpSpPr/>
          <p:nvPr/>
        </p:nvGrpSpPr>
        <p:grpSpPr>
          <a:xfrm>
            <a:off x="2810825" y="496300"/>
            <a:ext cx="2679900" cy="4593900"/>
            <a:chOff x="3039425" y="724900"/>
            <a:chExt cx="2679900" cy="4593900"/>
          </a:xfrm>
        </p:grpSpPr>
        <p:cxnSp>
          <p:nvCxnSpPr>
            <p:cNvPr id="338" name="Google Shape;338;p25"/>
            <p:cNvCxnSpPr/>
            <p:nvPr/>
          </p:nvCxnSpPr>
          <p:spPr>
            <a:xfrm flipH="1" rot="10800000">
              <a:off x="3039425" y="724900"/>
              <a:ext cx="2672100" cy="13500"/>
            </a:xfrm>
            <a:prstGeom prst="straightConnector1">
              <a:avLst/>
            </a:prstGeom>
            <a:noFill/>
            <a:ln cap="flat" cmpd="sng" w="19050">
              <a:solidFill>
                <a:srgbClr val="6AA84F"/>
              </a:solidFill>
              <a:prstDash val="solid"/>
              <a:round/>
              <a:headEnd len="med" w="med" type="triangle"/>
              <a:tailEnd len="med" w="med" type="none"/>
            </a:ln>
          </p:spPr>
        </p:cxnSp>
        <p:cxnSp>
          <p:nvCxnSpPr>
            <p:cNvPr id="339" name="Google Shape;339;p25"/>
            <p:cNvCxnSpPr/>
            <p:nvPr/>
          </p:nvCxnSpPr>
          <p:spPr>
            <a:xfrm>
              <a:off x="5711525" y="724900"/>
              <a:ext cx="7800" cy="4593900"/>
            </a:xfrm>
            <a:prstGeom prst="straightConnector1">
              <a:avLst/>
            </a:prstGeom>
            <a:noFill/>
            <a:ln cap="flat" cmpd="sng" w="19050">
              <a:solidFill>
                <a:srgbClr val="6AA84F"/>
              </a:solidFill>
              <a:prstDash val="solid"/>
              <a:round/>
              <a:headEnd len="med" w="med" type="none"/>
              <a:tailEnd len="med" w="med" type="none"/>
            </a:ln>
          </p:spPr>
        </p:cxnSp>
      </p:grpSp>
      <p:sp>
        <p:nvSpPr>
          <p:cNvPr id="340" name="Google Shape;340;p25"/>
          <p:cNvSpPr txBox="1"/>
          <p:nvPr/>
        </p:nvSpPr>
        <p:spPr>
          <a:xfrm>
            <a:off x="608100" y="217700"/>
            <a:ext cx="2584800" cy="1093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2800">
                <a:solidFill>
                  <a:schemeClr val="dk1"/>
                </a:solidFill>
              </a:rPr>
              <a:t>TOOLS </a:t>
            </a:r>
            <a:endParaRPr b="1" sz="2800">
              <a:solidFill>
                <a:schemeClr val="dk1"/>
              </a:solidFill>
            </a:endParaRPr>
          </a:p>
          <a:p>
            <a:pPr indent="0" lvl="0" marL="0" rtl="0" algn="ctr">
              <a:lnSpc>
                <a:spcPct val="100000"/>
              </a:lnSpc>
              <a:spcBef>
                <a:spcPts val="0"/>
              </a:spcBef>
              <a:spcAft>
                <a:spcPts val="0"/>
              </a:spcAft>
              <a:buNone/>
            </a:pPr>
            <a:r>
              <a:rPr b="1" lang="en" sz="2800">
                <a:solidFill>
                  <a:schemeClr val="dk1"/>
                </a:solidFill>
              </a:rPr>
              <a:t>&amp; </a:t>
            </a:r>
            <a:endParaRPr b="1" sz="2800">
              <a:solidFill>
                <a:schemeClr val="dk1"/>
              </a:solidFill>
            </a:endParaRPr>
          </a:p>
          <a:p>
            <a:pPr indent="0" lvl="0" marL="0" rtl="0" algn="ctr">
              <a:lnSpc>
                <a:spcPct val="100000"/>
              </a:lnSpc>
              <a:spcBef>
                <a:spcPts val="0"/>
              </a:spcBef>
              <a:spcAft>
                <a:spcPts val="0"/>
              </a:spcAft>
              <a:buClr>
                <a:schemeClr val="dk1"/>
              </a:buClr>
              <a:buSzPts val="1100"/>
              <a:buFont typeface="Arial"/>
              <a:buNone/>
            </a:pPr>
            <a:r>
              <a:rPr b="1" lang="en" sz="2800">
                <a:solidFill>
                  <a:schemeClr val="dk1"/>
                </a:solidFill>
              </a:rPr>
              <a:t>TECHNIQUES</a:t>
            </a:r>
            <a:endParaRPr b="1" sz="2800">
              <a:solidFill>
                <a:schemeClr val="dk1"/>
              </a:solidFill>
            </a:endParaRPr>
          </a:p>
        </p:txBody>
      </p:sp>
      <p:sp>
        <p:nvSpPr>
          <p:cNvPr id="341" name="Google Shape;341;p25"/>
          <p:cNvSpPr/>
          <p:nvPr/>
        </p:nvSpPr>
        <p:spPr>
          <a:xfrm>
            <a:off x="5262250" y="777350"/>
            <a:ext cx="457200" cy="457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2" name="Google Shape;342;p25"/>
          <p:cNvSpPr/>
          <p:nvPr/>
        </p:nvSpPr>
        <p:spPr>
          <a:xfrm>
            <a:off x="5262250" y="4130150"/>
            <a:ext cx="457200" cy="457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3" name="Google Shape;343;p25"/>
          <p:cNvSpPr/>
          <p:nvPr/>
        </p:nvSpPr>
        <p:spPr>
          <a:xfrm>
            <a:off x="5262250" y="3291950"/>
            <a:ext cx="457200" cy="4572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4" name="Google Shape;344;p25"/>
          <p:cNvSpPr/>
          <p:nvPr/>
        </p:nvSpPr>
        <p:spPr>
          <a:xfrm>
            <a:off x="5262250" y="2529950"/>
            <a:ext cx="457200" cy="457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5" name="Google Shape;345;p25"/>
          <p:cNvSpPr/>
          <p:nvPr/>
        </p:nvSpPr>
        <p:spPr>
          <a:xfrm>
            <a:off x="5262250" y="1691750"/>
            <a:ext cx="457200" cy="4572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6" name="Google Shape;346;p25"/>
          <p:cNvSpPr txBox="1"/>
          <p:nvPr/>
        </p:nvSpPr>
        <p:spPr>
          <a:xfrm>
            <a:off x="5816950" y="805850"/>
            <a:ext cx="3107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solidFill>
                  <a:schemeClr val="dk1"/>
                </a:solidFill>
              </a:rPr>
              <a:t>Python: For </a:t>
            </a:r>
            <a:r>
              <a:rPr lang="en">
                <a:solidFill>
                  <a:schemeClr val="dk1"/>
                </a:solidFill>
              </a:rPr>
              <a:t>Coding and analysis</a:t>
            </a:r>
            <a:endParaRPr/>
          </a:p>
        </p:txBody>
      </p:sp>
      <p:sp>
        <p:nvSpPr>
          <p:cNvPr id="347" name="Google Shape;347;p25"/>
          <p:cNvSpPr txBox="1"/>
          <p:nvPr/>
        </p:nvSpPr>
        <p:spPr>
          <a:xfrm>
            <a:off x="5722550" y="1539350"/>
            <a:ext cx="3612000" cy="77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solidFill>
                  <a:schemeClr val="dk1"/>
                </a:solidFill>
              </a:rPr>
              <a:t>Pandas &amp; NumPy:For Data manipulation and analysis</a:t>
            </a:r>
            <a:endParaRPr/>
          </a:p>
        </p:txBody>
      </p:sp>
      <p:sp>
        <p:nvSpPr>
          <p:cNvPr id="348" name="Google Shape;348;p25"/>
          <p:cNvSpPr txBox="1"/>
          <p:nvPr/>
        </p:nvSpPr>
        <p:spPr>
          <a:xfrm>
            <a:off x="5816950" y="2469250"/>
            <a:ext cx="30000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solidFill>
                  <a:schemeClr val="dk1"/>
                </a:solidFill>
              </a:rPr>
              <a:t>Matplotlib &amp; Seaborn: For Data visualization</a:t>
            </a:r>
            <a:endParaRPr/>
          </a:p>
        </p:txBody>
      </p:sp>
      <p:sp>
        <p:nvSpPr>
          <p:cNvPr id="349" name="Google Shape;349;p25"/>
          <p:cNvSpPr txBox="1"/>
          <p:nvPr/>
        </p:nvSpPr>
        <p:spPr>
          <a:xfrm>
            <a:off x="5816950" y="3272750"/>
            <a:ext cx="30000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solidFill>
                  <a:schemeClr val="dk1"/>
                </a:solidFill>
              </a:rPr>
              <a:t>Scikit-Learn:For Machine learning models</a:t>
            </a:r>
            <a:endParaRPr/>
          </a:p>
        </p:txBody>
      </p:sp>
      <p:sp>
        <p:nvSpPr>
          <p:cNvPr id="350" name="Google Shape;350;p25"/>
          <p:cNvSpPr txBox="1"/>
          <p:nvPr/>
        </p:nvSpPr>
        <p:spPr>
          <a:xfrm>
            <a:off x="5867400" y="4038600"/>
            <a:ext cx="30000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solidFill>
                  <a:schemeClr val="dk1"/>
                </a:solidFill>
              </a:rPr>
              <a:t>J</a:t>
            </a:r>
            <a:r>
              <a:rPr lang="en">
                <a:solidFill>
                  <a:schemeClr val="dk1"/>
                </a:solidFill>
              </a:rPr>
              <a:t>upyter Notebook: Interactive coding and documentation</a:t>
            </a:r>
            <a:endParaRPr/>
          </a:p>
        </p:txBody>
      </p:sp>
      <p:sp>
        <p:nvSpPr>
          <p:cNvPr id="351" name="Google Shape;35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cxnSp>
        <p:nvCxnSpPr>
          <p:cNvPr id="356" name="Google Shape;356;p26"/>
          <p:cNvCxnSpPr/>
          <p:nvPr/>
        </p:nvCxnSpPr>
        <p:spPr>
          <a:xfrm flipH="1" rot="10800000">
            <a:off x="57900" y="1068775"/>
            <a:ext cx="9044100" cy="18300"/>
          </a:xfrm>
          <a:prstGeom prst="straightConnector1">
            <a:avLst/>
          </a:prstGeom>
          <a:noFill/>
          <a:ln cap="flat" cmpd="sng" w="9525">
            <a:solidFill>
              <a:srgbClr val="6AA84F"/>
            </a:solidFill>
            <a:prstDash val="dashDot"/>
            <a:round/>
            <a:headEnd len="med" w="med" type="none"/>
            <a:tailEnd len="med" w="med" type="none"/>
          </a:ln>
        </p:spPr>
      </p:cxnSp>
      <p:sp>
        <p:nvSpPr>
          <p:cNvPr id="357" name="Google Shape;357;p26"/>
          <p:cNvSpPr txBox="1"/>
          <p:nvPr/>
        </p:nvSpPr>
        <p:spPr>
          <a:xfrm>
            <a:off x="2922825" y="368625"/>
            <a:ext cx="3112800" cy="46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dk1"/>
                </a:solidFill>
              </a:rPr>
              <a:t>REFERENCES</a:t>
            </a:r>
            <a:endParaRPr b="1" sz="2800">
              <a:solidFill>
                <a:schemeClr val="dk1"/>
              </a:solidFill>
            </a:endParaRPr>
          </a:p>
        </p:txBody>
      </p:sp>
      <p:sp>
        <p:nvSpPr>
          <p:cNvPr id="358" name="Google Shape;358;p26"/>
          <p:cNvSpPr/>
          <p:nvPr/>
        </p:nvSpPr>
        <p:spPr>
          <a:xfrm>
            <a:off x="0" y="1393375"/>
            <a:ext cx="9052500" cy="544500"/>
          </a:xfrm>
          <a:prstGeom prst="rect">
            <a:avLst/>
          </a:prstGeom>
          <a:solidFill>
            <a:schemeClr val="lt1"/>
          </a:solid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9" name="Google Shape;35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0" name="Google Shape;360;p26"/>
          <p:cNvSpPr txBox="1"/>
          <p:nvPr/>
        </p:nvSpPr>
        <p:spPr>
          <a:xfrm>
            <a:off x="46500" y="1544275"/>
            <a:ext cx="548700" cy="393600"/>
          </a:xfrm>
          <a:prstGeom prst="rect">
            <a:avLst/>
          </a:prstGeom>
          <a:solidFill>
            <a:srgbClr val="6AA84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chemeClr val="lt1"/>
                </a:solidFill>
              </a:rPr>
              <a:t>01</a:t>
            </a:r>
            <a:endParaRPr b="1" sz="2300">
              <a:solidFill>
                <a:schemeClr val="lt1"/>
              </a:solidFill>
            </a:endParaRPr>
          </a:p>
        </p:txBody>
      </p:sp>
      <p:sp>
        <p:nvSpPr>
          <p:cNvPr id="361" name="Google Shape;361;p26"/>
          <p:cNvSpPr/>
          <p:nvPr/>
        </p:nvSpPr>
        <p:spPr>
          <a:xfrm>
            <a:off x="7950" y="2268700"/>
            <a:ext cx="9052500" cy="544500"/>
          </a:xfrm>
          <a:prstGeom prst="rect">
            <a:avLst/>
          </a:prstGeom>
          <a:solidFill>
            <a:schemeClr val="lt1"/>
          </a:solid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2" name="Google Shape;362;p26"/>
          <p:cNvSpPr/>
          <p:nvPr/>
        </p:nvSpPr>
        <p:spPr>
          <a:xfrm>
            <a:off x="0" y="3180725"/>
            <a:ext cx="9052500" cy="544500"/>
          </a:xfrm>
          <a:prstGeom prst="rect">
            <a:avLst/>
          </a:prstGeom>
          <a:solidFill>
            <a:schemeClr val="lt1"/>
          </a:solid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3" name="Google Shape;363;p26"/>
          <p:cNvSpPr/>
          <p:nvPr/>
        </p:nvSpPr>
        <p:spPr>
          <a:xfrm>
            <a:off x="0" y="4118725"/>
            <a:ext cx="9052500" cy="544500"/>
          </a:xfrm>
          <a:prstGeom prst="rect">
            <a:avLst/>
          </a:prstGeom>
          <a:solidFill>
            <a:schemeClr val="lt1"/>
          </a:solid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4" name="Google Shape;364;p26"/>
          <p:cNvSpPr txBox="1"/>
          <p:nvPr/>
        </p:nvSpPr>
        <p:spPr>
          <a:xfrm>
            <a:off x="46500" y="2420575"/>
            <a:ext cx="548700" cy="393600"/>
          </a:xfrm>
          <a:prstGeom prst="rect">
            <a:avLst/>
          </a:prstGeom>
          <a:solidFill>
            <a:srgbClr val="6AA84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chemeClr val="lt1"/>
                </a:solidFill>
              </a:rPr>
              <a:t>02</a:t>
            </a:r>
            <a:endParaRPr b="1" sz="2300">
              <a:solidFill>
                <a:schemeClr val="lt1"/>
              </a:solidFill>
            </a:endParaRPr>
          </a:p>
        </p:txBody>
      </p:sp>
      <p:sp>
        <p:nvSpPr>
          <p:cNvPr id="365" name="Google Shape;365;p26"/>
          <p:cNvSpPr txBox="1"/>
          <p:nvPr/>
        </p:nvSpPr>
        <p:spPr>
          <a:xfrm>
            <a:off x="46500" y="3353538"/>
            <a:ext cx="548700" cy="393600"/>
          </a:xfrm>
          <a:prstGeom prst="rect">
            <a:avLst/>
          </a:prstGeom>
          <a:solidFill>
            <a:srgbClr val="6AA84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chemeClr val="lt1"/>
                </a:solidFill>
              </a:rPr>
              <a:t>03</a:t>
            </a:r>
            <a:endParaRPr b="1" sz="2300">
              <a:solidFill>
                <a:schemeClr val="lt1"/>
              </a:solidFill>
            </a:endParaRPr>
          </a:p>
        </p:txBody>
      </p:sp>
      <p:sp>
        <p:nvSpPr>
          <p:cNvPr id="366" name="Google Shape;366;p26"/>
          <p:cNvSpPr txBox="1"/>
          <p:nvPr/>
        </p:nvSpPr>
        <p:spPr>
          <a:xfrm>
            <a:off x="46500" y="4287475"/>
            <a:ext cx="548700" cy="393600"/>
          </a:xfrm>
          <a:prstGeom prst="rect">
            <a:avLst/>
          </a:prstGeom>
          <a:solidFill>
            <a:srgbClr val="6AA84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chemeClr val="lt1"/>
                </a:solidFill>
              </a:rPr>
              <a:t>04</a:t>
            </a:r>
            <a:endParaRPr b="1" sz="2300">
              <a:solidFill>
                <a:schemeClr val="lt1"/>
              </a:solidFill>
            </a:endParaRPr>
          </a:p>
        </p:txBody>
      </p:sp>
      <p:sp>
        <p:nvSpPr>
          <p:cNvPr id="367" name="Google Shape;367;p26"/>
          <p:cNvSpPr txBox="1"/>
          <p:nvPr/>
        </p:nvSpPr>
        <p:spPr>
          <a:xfrm>
            <a:off x="936175" y="1332500"/>
            <a:ext cx="7695300" cy="59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Klein, M., &amp; Sosu, E. M. (2023). School Attendance and Academic Achievement. </a:t>
            </a:r>
            <a:r>
              <a:rPr i="1" lang="en">
                <a:solidFill>
                  <a:schemeClr val="dk1"/>
                </a:solidFill>
              </a:rPr>
              <a:t>International Journal of Social Sciences &amp; Educational Studies, 97</a:t>
            </a:r>
            <a:r>
              <a:rPr lang="en">
                <a:solidFill>
                  <a:schemeClr val="dk1"/>
                </a:solidFill>
              </a:rPr>
              <a:t>(1).</a:t>
            </a:r>
            <a:r>
              <a:rPr lang="en">
                <a:solidFill>
                  <a:schemeClr val="dk1"/>
                </a:solidFill>
                <a:uFill>
                  <a:noFill/>
                </a:uFill>
                <a:hlinkClick r:id="rId3">
                  <a:extLst>
                    <a:ext uri="{A12FA001-AC4F-418D-AE19-62706E023703}">
                      <ahyp:hlinkClr val="tx"/>
                    </a:ext>
                  </a:extLst>
                </a:hlinkClick>
              </a:rPr>
              <a:t> </a:t>
            </a:r>
            <a:r>
              <a:rPr lang="en" u="sng">
                <a:solidFill>
                  <a:schemeClr val="accent5"/>
                </a:solidFill>
                <a:hlinkClick r:id="rId4">
                  <a:extLst>
                    <a:ext uri="{A12FA001-AC4F-418D-AE19-62706E023703}">
                      <ahyp:hlinkClr val="tx"/>
                    </a:ext>
                  </a:extLst>
                </a:hlinkClick>
              </a:rPr>
              <a:t>Link</a:t>
            </a:r>
            <a:endParaRPr u="sng">
              <a:solidFill>
                <a:schemeClr val="accent5"/>
              </a:solidFill>
            </a:endParaRPr>
          </a:p>
          <a:p>
            <a:pPr indent="0" lvl="0" marL="0" rtl="0" algn="l">
              <a:spcBef>
                <a:spcPts val="1200"/>
              </a:spcBef>
              <a:spcAft>
                <a:spcPts val="0"/>
              </a:spcAft>
              <a:buNone/>
            </a:pPr>
            <a:r>
              <a:t/>
            </a:r>
            <a:endParaRPr>
              <a:solidFill>
                <a:schemeClr val="dk2"/>
              </a:solidFill>
            </a:endParaRPr>
          </a:p>
        </p:txBody>
      </p:sp>
      <p:sp>
        <p:nvSpPr>
          <p:cNvPr id="368" name="Google Shape;368;p26"/>
          <p:cNvSpPr txBox="1"/>
          <p:nvPr/>
        </p:nvSpPr>
        <p:spPr>
          <a:xfrm>
            <a:off x="814450" y="2460400"/>
            <a:ext cx="7055100" cy="544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0"/>
              </a:spcAft>
              <a:buNone/>
            </a:pPr>
            <a:r>
              <a:rPr lang="en">
                <a:solidFill>
                  <a:schemeClr val="dk1"/>
                </a:solidFill>
              </a:rPr>
              <a:t>Serin, H. (2023). Teaching Mathematics: Strategies for Improved Performance.</a:t>
            </a:r>
            <a:r>
              <a:rPr lang="en">
                <a:solidFill>
                  <a:schemeClr val="dk1"/>
                </a:solidFill>
                <a:uFill>
                  <a:noFill/>
                </a:uFill>
                <a:hlinkClick r:id="rId5">
                  <a:extLst>
                    <a:ext uri="{A12FA001-AC4F-418D-AE19-62706E023703}">
                      <ahyp:hlinkClr val="tx"/>
                    </a:ext>
                  </a:extLst>
                </a:hlinkClick>
              </a:rPr>
              <a:t> </a:t>
            </a:r>
            <a:r>
              <a:rPr lang="en" u="sng">
                <a:solidFill>
                  <a:schemeClr val="accent5"/>
                </a:solidFill>
                <a:hlinkClick r:id="rId6">
                  <a:extLst>
                    <a:ext uri="{A12FA001-AC4F-418D-AE19-62706E023703}">
                      <ahyp:hlinkClr val="tx"/>
                    </a:ext>
                  </a:extLst>
                </a:hlinkClick>
              </a:rPr>
              <a:t>Link</a:t>
            </a:r>
            <a:endParaRPr u="sng">
              <a:solidFill>
                <a:schemeClr val="accent5"/>
              </a:solidFill>
            </a:endParaRPr>
          </a:p>
          <a:p>
            <a:pPr indent="0" lvl="0" marL="0" rtl="0" algn="ctr">
              <a:spcBef>
                <a:spcPts val="1200"/>
              </a:spcBef>
              <a:spcAft>
                <a:spcPts val="0"/>
              </a:spcAft>
              <a:buNone/>
            </a:pPr>
            <a:r>
              <a:t/>
            </a:r>
            <a:endParaRPr>
              <a:solidFill>
                <a:schemeClr val="dk1"/>
              </a:solidFill>
            </a:endParaRPr>
          </a:p>
        </p:txBody>
      </p:sp>
      <p:sp>
        <p:nvSpPr>
          <p:cNvPr id="369" name="Google Shape;369;p26"/>
          <p:cNvSpPr txBox="1"/>
          <p:nvPr/>
        </p:nvSpPr>
        <p:spPr>
          <a:xfrm>
            <a:off x="990600" y="3124200"/>
            <a:ext cx="76953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solidFill>
                  <a:schemeClr val="dk1"/>
                </a:solidFill>
              </a:rPr>
              <a:t>Al Husaini, Y., &amp; Shukor, N. S. A. (2023). Factors Affecting Students' Academic Performance. </a:t>
            </a:r>
            <a:r>
              <a:rPr i="1" lang="en">
                <a:solidFill>
                  <a:schemeClr val="dk1"/>
                </a:solidFill>
              </a:rPr>
              <a:t>Arab Open University - Oman and UNISEL | Universiti Selangor.</a:t>
            </a:r>
            <a:endParaRPr i="1">
              <a:solidFill>
                <a:schemeClr val="dk1"/>
              </a:solidFill>
            </a:endParaRPr>
          </a:p>
        </p:txBody>
      </p:sp>
      <p:sp>
        <p:nvSpPr>
          <p:cNvPr id="370" name="Google Shape;370;p26"/>
          <p:cNvSpPr txBox="1"/>
          <p:nvPr/>
        </p:nvSpPr>
        <p:spPr>
          <a:xfrm>
            <a:off x="993575" y="4218575"/>
            <a:ext cx="47829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solidFill>
                  <a:schemeClr val="dk1"/>
                </a:solidFill>
              </a:rPr>
              <a:t>Kaggle. (2024). Student Exam Dataset with Issues.</a:t>
            </a:r>
            <a:r>
              <a:rPr lang="en">
                <a:solidFill>
                  <a:schemeClr val="dk1"/>
                </a:solidFill>
                <a:uFill>
                  <a:noFill/>
                </a:uFill>
                <a:hlinkClick r:id="rId7">
                  <a:extLst>
                    <a:ext uri="{A12FA001-AC4F-418D-AE19-62706E023703}">
                      <ahyp:hlinkClr val="tx"/>
                    </a:ext>
                  </a:extLst>
                </a:hlinkClick>
              </a:rPr>
              <a:t> </a:t>
            </a:r>
            <a:r>
              <a:rPr lang="en" u="sng">
                <a:solidFill>
                  <a:schemeClr val="accent5"/>
                </a:solidFill>
                <a:hlinkClick r:id="rId8">
                  <a:extLst>
                    <a:ext uri="{A12FA001-AC4F-418D-AE19-62706E023703}">
                      <ahyp:hlinkClr val="tx"/>
                    </a:ext>
                  </a:extLst>
                </a:hlinkClick>
              </a:rPr>
              <a:t>Link</a:t>
            </a:r>
            <a:endParaRPr u="sng">
              <a:solidFill>
                <a:schemeClr val="accent5"/>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374" name="Shape 374"/>
        <p:cNvGrpSpPr/>
        <p:nvPr/>
      </p:nvGrpSpPr>
      <p:grpSpPr>
        <a:xfrm>
          <a:off x="0" y="0"/>
          <a:ext cx="0" cy="0"/>
          <a:chOff x="0" y="0"/>
          <a:chExt cx="0" cy="0"/>
        </a:xfrm>
      </p:grpSpPr>
      <p:sp>
        <p:nvSpPr>
          <p:cNvPr id="375" name="Google Shape;375;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6" name="Google Shape;376;p27"/>
          <p:cNvSpPr/>
          <p:nvPr/>
        </p:nvSpPr>
        <p:spPr>
          <a:xfrm flipH="1" rot="10800000">
            <a:off x="6359250" y="195125"/>
            <a:ext cx="2696100" cy="2697600"/>
          </a:xfrm>
          <a:prstGeom prst="wedgeEllipseCallout">
            <a:avLst>
              <a:gd fmla="val -65362" name="adj1"/>
              <a:gd fmla="val 32471" name="adj2"/>
            </a:avLst>
          </a:prstGeom>
          <a:solidFill>
            <a:schemeClr val="lt1"/>
          </a:solidFill>
          <a:ln cap="flat" cmpd="sng" w="19050">
            <a:solidFill>
              <a:srgbClr val="6AA84F"/>
            </a:solidFill>
            <a:prstDash val="solid"/>
            <a:round/>
            <a:headEnd len="sm" w="sm" type="none"/>
            <a:tailEnd len="sm" w="sm" type="none"/>
          </a:ln>
          <a:effectLst>
            <a:reflection blurRad="0" dir="5400000" dist="38100" endA="0" endPos="45000" fadeDir="5400012" kx="0" rotWithShape="0" algn="bl"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377" name="Google Shape;377;p27" title="Free photo: question, help, response, symbol, icon, characters ..."/>
          <p:cNvPicPr preferRelativeResize="0"/>
          <p:nvPr/>
        </p:nvPicPr>
        <p:blipFill>
          <a:blip r:embed="rId3">
            <a:alphaModFix/>
          </a:blip>
          <a:stretch>
            <a:fillRect/>
          </a:stretch>
        </p:blipFill>
        <p:spPr>
          <a:xfrm>
            <a:off x="6732325" y="760525"/>
            <a:ext cx="1651175" cy="1651175"/>
          </a:xfrm>
          <a:prstGeom prst="rect">
            <a:avLst/>
          </a:prstGeom>
          <a:noFill/>
          <a:ln>
            <a:noFill/>
          </a:ln>
        </p:spPr>
      </p:pic>
      <p:sp>
        <p:nvSpPr>
          <p:cNvPr id="378" name="Google Shape;378;p27"/>
          <p:cNvSpPr txBox="1"/>
          <p:nvPr/>
        </p:nvSpPr>
        <p:spPr>
          <a:xfrm>
            <a:off x="1291950" y="314175"/>
            <a:ext cx="3415200" cy="63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dk1"/>
                </a:solidFill>
              </a:rPr>
              <a:t>QUESTIONS</a:t>
            </a:r>
            <a:endParaRPr b="1" sz="2800">
              <a:solidFill>
                <a:schemeClr val="dk1"/>
              </a:solidFill>
            </a:endParaRPr>
          </a:p>
        </p:txBody>
      </p:sp>
      <p:sp>
        <p:nvSpPr>
          <p:cNvPr id="379" name="Google Shape;379;p27"/>
          <p:cNvSpPr txBox="1"/>
          <p:nvPr/>
        </p:nvSpPr>
        <p:spPr>
          <a:xfrm>
            <a:off x="549300" y="3153000"/>
            <a:ext cx="3794100" cy="935100"/>
          </a:xfrm>
          <a:prstGeom prst="rect">
            <a:avLst/>
          </a:prstGeom>
          <a:solidFill>
            <a:schemeClr val="lt1"/>
          </a:solid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900">
                <a:solidFill>
                  <a:schemeClr val="dk1"/>
                </a:solidFill>
              </a:rPr>
              <a:t>Feel free to ask any questions or share your thoughts.</a:t>
            </a:r>
            <a:endParaRPr sz="1900">
              <a:solidFill>
                <a:schemeClr val="dk2"/>
              </a:solidFill>
            </a:endParaRPr>
          </a:p>
        </p:txBody>
      </p:sp>
      <p:cxnSp>
        <p:nvCxnSpPr>
          <p:cNvPr id="380" name="Google Shape;380;p27"/>
          <p:cNvCxnSpPr/>
          <p:nvPr/>
        </p:nvCxnSpPr>
        <p:spPr>
          <a:xfrm flipH="1">
            <a:off x="3078675" y="1173700"/>
            <a:ext cx="2312700" cy="1604700"/>
          </a:xfrm>
          <a:prstGeom prst="straightConnector1">
            <a:avLst/>
          </a:prstGeom>
          <a:noFill/>
          <a:ln cap="flat" cmpd="sng" w="9525">
            <a:solidFill>
              <a:srgbClr val="6AA84F"/>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4" name="Shape 384"/>
        <p:cNvGrpSpPr/>
        <p:nvPr/>
      </p:nvGrpSpPr>
      <p:grpSpPr>
        <a:xfrm>
          <a:off x="0" y="0"/>
          <a:ext cx="0" cy="0"/>
          <a:chOff x="0" y="0"/>
          <a:chExt cx="0" cy="0"/>
        </a:xfrm>
      </p:grpSpPr>
      <p:sp>
        <p:nvSpPr>
          <p:cNvPr id="385" name="Google Shape;385;p28"/>
          <p:cNvSpPr/>
          <p:nvPr/>
        </p:nvSpPr>
        <p:spPr>
          <a:xfrm>
            <a:off x="-1792025" y="-1111525"/>
            <a:ext cx="6412500" cy="7354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6" name="Google Shape;38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7" name="Google Shape;387;p28"/>
          <p:cNvSpPr/>
          <p:nvPr/>
        </p:nvSpPr>
        <p:spPr>
          <a:xfrm>
            <a:off x="-22725" y="3969725"/>
            <a:ext cx="2349900" cy="2349900"/>
          </a:xfrm>
          <a:prstGeom prst="diamond">
            <a:avLst/>
          </a:prstGeom>
          <a:solidFill>
            <a:srgbClr val="6AA84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8" name="Google Shape;388;p28"/>
          <p:cNvSpPr/>
          <p:nvPr/>
        </p:nvSpPr>
        <p:spPr>
          <a:xfrm>
            <a:off x="-38025" y="1341950"/>
            <a:ext cx="2349900" cy="2441400"/>
          </a:xfrm>
          <a:prstGeom prst="diamond">
            <a:avLst/>
          </a:prstGeom>
          <a:solidFill>
            <a:schemeClr val="dk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9" name="Google Shape;389;p28"/>
          <p:cNvSpPr/>
          <p:nvPr/>
        </p:nvSpPr>
        <p:spPr>
          <a:xfrm>
            <a:off x="-1173125" y="66800"/>
            <a:ext cx="2349900" cy="2349900"/>
          </a:xfrm>
          <a:prstGeom prst="diamond">
            <a:avLst/>
          </a:prstGeom>
          <a:solidFill>
            <a:schemeClr val="dk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0" name="Google Shape;390;p28"/>
          <p:cNvSpPr/>
          <p:nvPr/>
        </p:nvSpPr>
        <p:spPr>
          <a:xfrm>
            <a:off x="-1173125" y="2717400"/>
            <a:ext cx="2349900" cy="2349900"/>
          </a:xfrm>
          <a:prstGeom prst="diamond">
            <a:avLst/>
          </a:prstGeom>
          <a:solidFill>
            <a:schemeClr val="dk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1" name="Google Shape;391;p28"/>
          <p:cNvSpPr/>
          <p:nvPr/>
        </p:nvSpPr>
        <p:spPr>
          <a:xfrm>
            <a:off x="1176775" y="66800"/>
            <a:ext cx="2349900" cy="2349900"/>
          </a:xfrm>
          <a:prstGeom prst="diamond">
            <a:avLst/>
          </a:prstGeom>
          <a:solidFill>
            <a:schemeClr val="dk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2" name="Google Shape;392;p28"/>
          <p:cNvSpPr/>
          <p:nvPr/>
        </p:nvSpPr>
        <p:spPr>
          <a:xfrm>
            <a:off x="-22725" y="-1194325"/>
            <a:ext cx="2349900" cy="2349900"/>
          </a:xfrm>
          <a:prstGeom prst="diamond">
            <a:avLst/>
          </a:prstGeom>
          <a:solidFill>
            <a:srgbClr val="6AA84F"/>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3" name="Google Shape;393;p28"/>
          <p:cNvSpPr/>
          <p:nvPr/>
        </p:nvSpPr>
        <p:spPr>
          <a:xfrm>
            <a:off x="1176775" y="2717400"/>
            <a:ext cx="2349900" cy="2349900"/>
          </a:xfrm>
          <a:prstGeom prst="diamond">
            <a:avLst/>
          </a:prstGeom>
          <a:solidFill>
            <a:schemeClr val="dk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4" name="Google Shape;394;p28"/>
          <p:cNvSpPr/>
          <p:nvPr/>
        </p:nvSpPr>
        <p:spPr>
          <a:xfrm flipH="1">
            <a:off x="2327100" y="1577550"/>
            <a:ext cx="6412500" cy="1988400"/>
          </a:xfrm>
          <a:prstGeom prst="homePlate">
            <a:avLst>
              <a:gd fmla="val 50000" name="adj"/>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5" name="Google Shape;395;p28"/>
          <p:cNvSpPr txBox="1"/>
          <p:nvPr/>
        </p:nvSpPr>
        <p:spPr>
          <a:xfrm>
            <a:off x="3526700" y="1859550"/>
            <a:ext cx="3064500" cy="63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chemeClr val="lt1"/>
                </a:solidFill>
              </a:rPr>
              <a:t>THANK YOU</a:t>
            </a:r>
            <a:endParaRPr b="1" sz="2800">
              <a:solidFill>
                <a:schemeClr val="lt1"/>
              </a:solidFill>
            </a:endParaRPr>
          </a:p>
        </p:txBody>
      </p:sp>
      <p:pic>
        <p:nvPicPr>
          <p:cNvPr id="396" name="Google Shape;396;p28" title="File:Pointed cut diamond icon.png - Wikimedia Commons"/>
          <p:cNvPicPr preferRelativeResize="0"/>
          <p:nvPr/>
        </p:nvPicPr>
        <p:blipFill>
          <a:blip r:embed="rId4">
            <a:alphaModFix amt="90000"/>
          </a:blip>
          <a:stretch>
            <a:fillRect/>
          </a:stretch>
        </p:blipFill>
        <p:spPr>
          <a:xfrm rot="10800000">
            <a:off x="-750350" y="0"/>
            <a:ext cx="1526426" cy="2349901"/>
          </a:xfrm>
          <a:prstGeom prst="rect">
            <a:avLst/>
          </a:prstGeom>
          <a:noFill/>
          <a:ln>
            <a:noFill/>
          </a:ln>
        </p:spPr>
      </p:pic>
      <p:pic>
        <p:nvPicPr>
          <p:cNvPr id="397" name="Google Shape;397;p28" title="File:Pointed cut diamond icon.png - Wikimedia Commons"/>
          <p:cNvPicPr preferRelativeResize="0"/>
          <p:nvPr/>
        </p:nvPicPr>
        <p:blipFill>
          <a:blip r:embed="rId4">
            <a:alphaModFix amt="90000"/>
          </a:blip>
          <a:stretch>
            <a:fillRect/>
          </a:stretch>
        </p:blipFill>
        <p:spPr>
          <a:xfrm flipH="1">
            <a:off x="-750350" y="2717400"/>
            <a:ext cx="1526426" cy="2349901"/>
          </a:xfrm>
          <a:prstGeom prst="rect">
            <a:avLst/>
          </a:prstGeom>
          <a:noFill/>
          <a:ln>
            <a:noFill/>
          </a:ln>
        </p:spPr>
      </p:pic>
      <p:pic>
        <p:nvPicPr>
          <p:cNvPr id="398" name="Google Shape;398;p28" title="File:Pointed cut diamond icon.png - Wikimedia Commons"/>
          <p:cNvPicPr preferRelativeResize="0"/>
          <p:nvPr/>
        </p:nvPicPr>
        <p:blipFill>
          <a:blip r:embed="rId5">
            <a:alphaModFix/>
          </a:blip>
          <a:stretch>
            <a:fillRect/>
          </a:stretch>
        </p:blipFill>
        <p:spPr>
          <a:xfrm rot="10800000">
            <a:off x="1588538" y="66801"/>
            <a:ext cx="1526400" cy="2349900"/>
          </a:xfrm>
          <a:prstGeom prst="diamond">
            <a:avLst/>
          </a:prstGeom>
          <a:noFill/>
          <a:ln>
            <a:noFill/>
          </a:ln>
        </p:spPr>
      </p:pic>
      <p:pic>
        <p:nvPicPr>
          <p:cNvPr id="399" name="Google Shape;399;p28" title="File:Pointed cut diamond icon.png - Wikimedia Commons"/>
          <p:cNvPicPr preferRelativeResize="0"/>
          <p:nvPr/>
        </p:nvPicPr>
        <p:blipFill>
          <a:blip r:embed="rId4">
            <a:alphaModFix amt="90000"/>
          </a:blip>
          <a:stretch>
            <a:fillRect/>
          </a:stretch>
        </p:blipFill>
        <p:spPr>
          <a:xfrm flipH="1">
            <a:off x="1588513" y="2717400"/>
            <a:ext cx="1526426" cy="2349901"/>
          </a:xfrm>
          <a:prstGeom prst="rect">
            <a:avLst/>
          </a:prstGeom>
          <a:noFill/>
          <a:ln>
            <a:noFill/>
          </a:ln>
        </p:spPr>
      </p:pic>
      <p:pic>
        <p:nvPicPr>
          <p:cNvPr id="400" name="Google Shape;400;p28" title="File:Pointed cut diamond icon.png - Wikimedia Commons"/>
          <p:cNvPicPr preferRelativeResize="0"/>
          <p:nvPr/>
        </p:nvPicPr>
        <p:blipFill>
          <a:blip r:embed="rId4">
            <a:alphaModFix amt="90000"/>
          </a:blip>
          <a:stretch>
            <a:fillRect/>
          </a:stretch>
        </p:blipFill>
        <p:spPr>
          <a:xfrm flipH="1">
            <a:off x="373688" y="1387700"/>
            <a:ext cx="1526426" cy="2349901"/>
          </a:xfrm>
          <a:prstGeom prst="rect">
            <a:avLst/>
          </a:prstGeom>
          <a:noFill/>
          <a:ln>
            <a:noFill/>
          </a:ln>
        </p:spPr>
      </p:pic>
      <p:pic>
        <p:nvPicPr>
          <p:cNvPr id="401" name="Google Shape;401;p28" title="File:Pointed cut diamond icon.png - Wikimedia Commons"/>
          <p:cNvPicPr preferRelativeResize="0"/>
          <p:nvPr/>
        </p:nvPicPr>
        <p:blipFill>
          <a:blip r:embed="rId4">
            <a:alphaModFix amt="90000"/>
          </a:blip>
          <a:stretch>
            <a:fillRect/>
          </a:stretch>
        </p:blipFill>
        <p:spPr>
          <a:xfrm rot="10800000">
            <a:off x="-1600377" y="1442498"/>
            <a:ext cx="1455227" cy="2240302"/>
          </a:xfrm>
          <a:prstGeom prst="rect">
            <a:avLst/>
          </a:prstGeom>
          <a:noFill/>
          <a:ln>
            <a:noFill/>
          </a:ln>
        </p:spPr>
      </p:pic>
      <p:sp>
        <p:nvSpPr>
          <p:cNvPr id="402" name="Google Shape;402;p28"/>
          <p:cNvSpPr txBox="1"/>
          <p:nvPr/>
        </p:nvSpPr>
        <p:spPr>
          <a:xfrm>
            <a:off x="4507375" y="3158550"/>
            <a:ext cx="4186200" cy="6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tiletiletoheebatyewande@outlook.com</a:t>
            </a:r>
            <a:endParaRPr sz="18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14"/>
          <p:cNvSpPr txBox="1"/>
          <p:nvPr/>
        </p:nvSpPr>
        <p:spPr>
          <a:xfrm>
            <a:off x="215825" y="130025"/>
            <a:ext cx="5803200" cy="6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en" sz="2800">
                <a:solidFill>
                  <a:schemeClr val="dk1"/>
                </a:solidFill>
              </a:rPr>
              <a:t>TABLE OF CONTENT</a:t>
            </a:r>
            <a:endParaRPr sz="2800">
              <a:solidFill>
                <a:schemeClr val="dk1"/>
              </a:solidFill>
            </a:endParaRPr>
          </a:p>
        </p:txBody>
      </p:sp>
      <p:grpSp>
        <p:nvGrpSpPr>
          <p:cNvPr id="67" name="Google Shape;67;p14"/>
          <p:cNvGrpSpPr/>
          <p:nvPr/>
        </p:nvGrpSpPr>
        <p:grpSpPr>
          <a:xfrm>
            <a:off x="308679" y="3529500"/>
            <a:ext cx="3840391" cy="656700"/>
            <a:chOff x="4787825" y="1696250"/>
            <a:chExt cx="3843850" cy="656700"/>
          </a:xfrm>
        </p:grpSpPr>
        <p:sp>
          <p:nvSpPr>
            <p:cNvPr id="68" name="Google Shape;68;p14"/>
            <p:cNvSpPr/>
            <p:nvPr/>
          </p:nvSpPr>
          <p:spPr>
            <a:xfrm>
              <a:off x="4897275" y="1696250"/>
              <a:ext cx="3734400" cy="451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Exploratory Data Analysis (EDA)</a:t>
              </a:r>
              <a:endParaRPr/>
            </a:p>
          </p:txBody>
        </p:sp>
        <p:sp>
          <p:nvSpPr>
            <p:cNvPr id="69" name="Google Shape;69;p14"/>
            <p:cNvSpPr/>
            <p:nvPr/>
          </p:nvSpPr>
          <p:spPr>
            <a:xfrm>
              <a:off x="4787825" y="1696250"/>
              <a:ext cx="834600" cy="656700"/>
            </a:xfrm>
            <a:prstGeom prst="triangle">
              <a:avLst>
                <a:gd fmla="val 50000" name="adj"/>
              </a:avLst>
            </a:prstGeom>
            <a:solidFill>
              <a:srgbClr val="741B47"/>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chemeClr val="lt1"/>
                  </a:solidFill>
                </a:rPr>
                <a:t>5</a:t>
              </a:r>
              <a:endParaRPr b="1">
                <a:solidFill>
                  <a:schemeClr val="lt1"/>
                </a:solidFill>
              </a:endParaRPr>
            </a:p>
          </p:txBody>
        </p:sp>
      </p:grpSp>
      <p:grpSp>
        <p:nvGrpSpPr>
          <p:cNvPr id="70" name="Google Shape;70;p14"/>
          <p:cNvGrpSpPr/>
          <p:nvPr/>
        </p:nvGrpSpPr>
        <p:grpSpPr>
          <a:xfrm>
            <a:off x="292025" y="4363250"/>
            <a:ext cx="3843850" cy="656700"/>
            <a:chOff x="4787825" y="1696250"/>
            <a:chExt cx="3843850" cy="656700"/>
          </a:xfrm>
        </p:grpSpPr>
        <p:sp>
          <p:nvSpPr>
            <p:cNvPr id="71" name="Google Shape;71;p14"/>
            <p:cNvSpPr/>
            <p:nvPr/>
          </p:nvSpPr>
          <p:spPr>
            <a:xfrm>
              <a:off x="4897275" y="1696250"/>
              <a:ext cx="3734400" cy="451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Correlation Analysis</a:t>
              </a:r>
              <a:endParaRPr/>
            </a:p>
          </p:txBody>
        </p:sp>
        <p:sp>
          <p:nvSpPr>
            <p:cNvPr id="72" name="Google Shape;72;p14"/>
            <p:cNvSpPr/>
            <p:nvPr/>
          </p:nvSpPr>
          <p:spPr>
            <a:xfrm>
              <a:off x="4787825" y="1696250"/>
              <a:ext cx="834600" cy="656700"/>
            </a:xfrm>
            <a:prstGeom prst="triangle">
              <a:avLst>
                <a:gd fmla="val 50000" name="adj"/>
              </a:avLst>
            </a:prstGeom>
            <a:solidFill>
              <a:srgbClr val="38761D"/>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chemeClr val="lt1"/>
                  </a:solidFill>
                </a:rPr>
                <a:t>6</a:t>
              </a:r>
              <a:endParaRPr b="1">
                <a:solidFill>
                  <a:schemeClr val="lt1"/>
                </a:solidFill>
              </a:endParaRPr>
            </a:p>
          </p:txBody>
        </p:sp>
      </p:grpSp>
      <p:grpSp>
        <p:nvGrpSpPr>
          <p:cNvPr id="73" name="Google Shape;73;p14"/>
          <p:cNvGrpSpPr/>
          <p:nvPr/>
        </p:nvGrpSpPr>
        <p:grpSpPr>
          <a:xfrm>
            <a:off x="252700" y="2803025"/>
            <a:ext cx="3843850" cy="656700"/>
            <a:chOff x="4787825" y="1696250"/>
            <a:chExt cx="3843850" cy="656700"/>
          </a:xfrm>
        </p:grpSpPr>
        <p:sp>
          <p:nvSpPr>
            <p:cNvPr id="74" name="Google Shape;74;p14"/>
            <p:cNvSpPr/>
            <p:nvPr/>
          </p:nvSpPr>
          <p:spPr>
            <a:xfrm>
              <a:off x="4897275" y="1696250"/>
              <a:ext cx="3734400" cy="451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a:t>
              </a:r>
              <a:r>
                <a:rPr lang="en"/>
                <a:t>Preprocessing</a:t>
              </a:r>
              <a:endParaRPr/>
            </a:p>
          </p:txBody>
        </p:sp>
        <p:sp>
          <p:nvSpPr>
            <p:cNvPr id="75" name="Google Shape;75;p14"/>
            <p:cNvSpPr/>
            <p:nvPr/>
          </p:nvSpPr>
          <p:spPr>
            <a:xfrm>
              <a:off x="4787825" y="1696250"/>
              <a:ext cx="834600" cy="656700"/>
            </a:xfrm>
            <a:prstGeom prst="triangle">
              <a:avLst>
                <a:gd fmla="val 50000" name="adj"/>
              </a:avLst>
            </a:prstGeom>
            <a:solidFill>
              <a:srgbClr val="FF9900"/>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chemeClr val="lt1"/>
                  </a:solidFill>
                </a:rPr>
                <a:t>4</a:t>
              </a:r>
              <a:endParaRPr b="1">
                <a:solidFill>
                  <a:schemeClr val="lt1"/>
                </a:solidFill>
              </a:endParaRPr>
            </a:p>
          </p:txBody>
        </p:sp>
      </p:grpSp>
      <p:grpSp>
        <p:nvGrpSpPr>
          <p:cNvPr id="76" name="Google Shape;76;p14"/>
          <p:cNvGrpSpPr/>
          <p:nvPr/>
        </p:nvGrpSpPr>
        <p:grpSpPr>
          <a:xfrm>
            <a:off x="215825" y="2113475"/>
            <a:ext cx="3843850" cy="656700"/>
            <a:chOff x="4787825" y="1696250"/>
            <a:chExt cx="3843850" cy="656700"/>
          </a:xfrm>
        </p:grpSpPr>
        <p:sp>
          <p:nvSpPr>
            <p:cNvPr id="77" name="Google Shape;77;p14"/>
            <p:cNvSpPr/>
            <p:nvPr/>
          </p:nvSpPr>
          <p:spPr>
            <a:xfrm>
              <a:off x="4897275" y="1696250"/>
              <a:ext cx="3734400" cy="451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Overview</a:t>
              </a:r>
              <a:endParaRPr/>
            </a:p>
          </p:txBody>
        </p:sp>
        <p:sp>
          <p:nvSpPr>
            <p:cNvPr id="78" name="Google Shape;78;p14"/>
            <p:cNvSpPr/>
            <p:nvPr/>
          </p:nvSpPr>
          <p:spPr>
            <a:xfrm>
              <a:off x="4787825" y="1696250"/>
              <a:ext cx="834600" cy="656700"/>
            </a:xfrm>
            <a:prstGeom prst="triangle">
              <a:avLst>
                <a:gd fmla="val 50000" name="adj"/>
              </a:avLst>
            </a:prstGeom>
            <a:solidFill>
              <a:srgbClr val="1C4587"/>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chemeClr val="lt1"/>
                  </a:solidFill>
                </a:rPr>
                <a:t>3</a:t>
              </a:r>
              <a:endParaRPr b="1">
                <a:solidFill>
                  <a:schemeClr val="lt1"/>
                </a:solidFill>
              </a:endParaRPr>
            </a:p>
          </p:txBody>
        </p:sp>
      </p:grpSp>
      <p:grpSp>
        <p:nvGrpSpPr>
          <p:cNvPr id="79" name="Google Shape;79;p14"/>
          <p:cNvGrpSpPr/>
          <p:nvPr/>
        </p:nvGrpSpPr>
        <p:grpSpPr>
          <a:xfrm>
            <a:off x="185525" y="631775"/>
            <a:ext cx="3843850" cy="656700"/>
            <a:chOff x="4787825" y="1696250"/>
            <a:chExt cx="3843850" cy="656700"/>
          </a:xfrm>
        </p:grpSpPr>
        <p:sp>
          <p:nvSpPr>
            <p:cNvPr id="80" name="Google Shape;80;p14"/>
            <p:cNvSpPr/>
            <p:nvPr/>
          </p:nvSpPr>
          <p:spPr>
            <a:xfrm>
              <a:off x="4897275" y="1696250"/>
              <a:ext cx="3734400" cy="451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81" name="Google Shape;81;p14"/>
            <p:cNvSpPr/>
            <p:nvPr/>
          </p:nvSpPr>
          <p:spPr>
            <a:xfrm>
              <a:off x="4787825" y="1696250"/>
              <a:ext cx="834600" cy="656700"/>
            </a:xfrm>
            <a:prstGeom prst="triangle">
              <a:avLst>
                <a:gd fmla="val 50000" name="adj"/>
              </a:avLst>
            </a:prstGeom>
            <a:solidFill>
              <a:srgbClr val="FF0000"/>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600">
                  <a:solidFill>
                    <a:schemeClr val="lt1"/>
                  </a:solidFill>
                </a:rPr>
                <a:t>1</a:t>
              </a:r>
              <a:endParaRPr b="1" sz="1600">
                <a:solidFill>
                  <a:schemeClr val="lt1"/>
                </a:solidFill>
              </a:endParaRPr>
            </a:p>
          </p:txBody>
        </p:sp>
      </p:grpSp>
      <p:grpSp>
        <p:nvGrpSpPr>
          <p:cNvPr id="82" name="Google Shape;82;p14"/>
          <p:cNvGrpSpPr/>
          <p:nvPr/>
        </p:nvGrpSpPr>
        <p:grpSpPr>
          <a:xfrm>
            <a:off x="4824700" y="1279025"/>
            <a:ext cx="3843850" cy="656700"/>
            <a:chOff x="4787825" y="1696250"/>
            <a:chExt cx="3843850" cy="656700"/>
          </a:xfrm>
        </p:grpSpPr>
        <p:sp>
          <p:nvSpPr>
            <p:cNvPr id="83" name="Google Shape;83;p14"/>
            <p:cNvSpPr/>
            <p:nvPr/>
          </p:nvSpPr>
          <p:spPr>
            <a:xfrm>
              <a:off x="4897275" y="1696250"/>
              <a:ext cx="3734400" cy="451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84" name="Google Shape;84;p14"/>
            <p:cNvSpPr/>
            <p:nvPr/>
          </p:nvSpPr>
          <p:spPr>
            <a:xfrm>
              <a:off x="4787825" y="1696250"/>
              <a:ext cx="834600" cy="656700"/>
            </a:xfrm>
            <a:prstGeom prst="triangle">
              <a:avLst>
                <a:gd fmla="val 50000" name="adj"/>
              </a:avLst>
            </a:prstGeom>
            <a:solidFill>
              <a:srgbClr val="741B47"/>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chemeClr val="lt1"/>
                  </a:solidFill>
                </a:rPr>
                <a:t>8</a:t>
              </a:r>
              <a:endParaRPr b="1">
                <a:solidFill>
                  <a:schemeClr val="lt1"/>
                </a:solidFill>
              </a:endParaRPr>
            </a:p>
          </p:txBody>
        </p:sp>
      </p:grpSp>
      <p:grpSp>
        <p:nvGrpSpPr>
          <p:cNvPr id="85" name="Google Shape;85;p14"/>
          <p:cNvGrpSpPr/>
          <p:nvPr/>
        </p:nvGrpSpPr>
        <p:grpSpPr>
          <a:xfrm>
            <a:off x="4787825" y="560375"/>
            <a:ext cx="3843850" cy="656700"/>
            <a:chOff x="4787825" y="1696250"/>
            <a:chExt cx="3843850" cy="656700"/>
          </a:xfrm>
        </p:grpSpPr>
        <p:sp>
          <p:nvSpPr>
            <p:cNvPr id="86" name="Google Shape;86;p14"/>
            <p:cNvSpPr/>
            <p:nvPr/>
          </p:nvSpPr>
          <p:spPr>
            <a:xfrm>
              <a:off x="4897275" y="1696250"/>
              <a:ext cx="3734400" cy="451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Predictive modelling</a:t>
              </a:r>
              <a:endParaRPr/>
            </a:p>
          </p:txBody>
        </p:sp>
        <p:sp>
          <p:nvSpPr>
            <p:cNvPr id="87" name="Google Shape;87;p14"/>
            <p:cNvSpPr/>
            <p:nvPr/>
          </p:nvSpPr>
          <p:spPr>
            <a:xfrm>
              <a:off x="4787825" y="1696250"/>
              <a:ext cx="834600" cy="656700"/>
            </a:xfrm>
            <a:prstGeom prst="triangle">
              <a:avLst>
                <a:gd fmla="val 50000" name="adj"/>
              </a:avLst>
            </a:prstGeom>
            <a:solidFill>
              <a:srgbClr val="38761D"/>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chemeClr val="lt1"/>
                  </a:solidFill>
                </a:rPr>
                <a:t>7</a:t>
              </a:r>
              <a:endParaRPr b="1">
                <a:solidFill>
                  <a:schemeClr val="lt1"/>
                </a:solidFill>
              </a:endParaRPr>
            </a:p>
          </p:txBody>
        </p:sp>
      </p:grpSp>
      <p:grpSp>
        <p:nvGrpSpPr>
          <p:cNvPr id="88" name="Google Shape;88;p14"/>
          <p:cNvGrpSpPr/>
          <p:nvPr/>
        </p:nvGrpSpPr>
        <p:grpSpPr>
          <a:xfrm>
            <a:off x="4880679" y="2767500"/>
            <a:ext cx="3840391" cy="656700"/>
            <a:chOff x="4787825" y="1696250"/>
            <a:chExt cx="3843850" cy="656700"/>
          </a:xfrm>
        </p:grpSpPr>
        <p:sp>
          <p:nvSpPr>
            <p:cNvPr id="89" name="Google Shape;89;p14"/>
            <p:cNvSpPr/>
            <p:nvPr/>
          </p:nvSpPr>
          <p:spPr>
            <a:xfrm>
              <a:off x="4897275" y="1696250"/>
              <a:ext cx="3734400" cy="451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Tools </a:t>
              </a:r>
              <a:r>
                <a:rPr lang="en"/>
                <a:t>&amp; Techniques</a:t>
              </a:r>
              <a:endParaRPr/>
            </a:p>
          </p:txBody>
        </p:sp>
        <p:sp>
          <p:nvSpPr>
            <p:cNvPr id="90" name="Google Shape;90;p14"/>
            <p:cNvSpPr/>
            <p:nvPr/>
          </p:nvSpPr>
          <p:spPr>
            <a:xfrm>
              <a:off x="4787825" y="1696250"/>
              <a:ext cx="834600" cy="656700"/>
            </a:xfrm>
            <a:prstGeom prst="triangle">
              <a:avLst>
                <a:gd fmla="val 50000" name="adj"/>
              </a:avLst>
            </a:prstGeom>
            <a:solidFill>
              <a:srgbClr val="6AA84F"/>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chemeClr val="lt1"/>
                  </a:solidFill>
                </a:rPr>
                <a:t>10</a:t>
              </a:r>
              <a:endParaRPr b="1">
                <a:solidFill>
                  <a:schemeClr val="lt1"/>
                </a:solidFill>
              </a:endParaRPr>
            </a:p>
          </p:txBody>
        </p:sp>
      </p:grpSp>
      <p:grpSp>
        <p:nvGrpSpPr>
          <p:cNvPr id="91" name="Google Shape;91;p14"/>
          <p:cNvGrpSpPr/>
          <p:nvPr/>
        </p:nvGrpSpPr>
        <p:grpSpPr>
          <a:xfrm>
            <a:off x="4880679" y="3529500"/>
            <a:ext cx="3840391" cy="656700"/>
            <a:chOff x="4787825" y="1696250"/>
            <a:chExt cx="3843850" cy="656700"/>
          </a:xfrm>
        </p:grpSpPr>
        <p:sp>
          <p:nvSpPr>
            <p:cNvPr id="92" name="Google Shape;92;p14"/>
            <p:cNvSpPr/>
            <p:nvPr/>
          </p:nvSpPr>
          <p:spPr>
            <a:xfrm>
              <a:off x="4897275" y="1696250"/>
              <a:ext cx="3734400" cy="451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93" name="Google Shape;93;p14"/>
            <p:cNvSpPr/>
            <p:nvPr/>
          </p:nvSpPr>
          <p:spPr>
            <a:xfrm>
              <a:off x="4787825" y="1696250"/>
              <a:ext cx="834600" cy="656700"/>
            </a:xfrm>
            <a:prstGeom prst="triangle">
              <a:avLst>
                <a:gd fmla="val 50000" name="adj"/>
              </a:avLst>
            </a:prstGeom>
            <a:solidFill>
              <a:srgbClr val="1C4587"/>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chemeClr val="lt1"/>
                  </a:solidFill>
                </a:rPr>
                <a:t>11</a:t>
              </a:r>
              <a:endParaRPr b="1">
                <a:solidFill>
                  <a:schemeClr val="lt1"/>
                </a:solidFill>
              </a:endParaRPr>
            </a:p>
          </p:txBody>
        </p:sp>
      </p:grpSp>
      <p:grpSp>
        <p:nvGrpSpPr>
          <p:cNvPr id="94" name="Google Shape;94;p14"/>
          <p:cNvGrpSpPr/>
          <p:nvPr/>
        </p:nvGrpSpPr>
        <p:grpSpPr>
          <a:xfrm>
            <a:off x="4864025" y="4287050"/>
            <a:ext cx="3843850" cy="656700"/>
            <a:chOff x="4787825" y="1696250"/>
            <a:chExt cx="3843850" cy="656700"/>
          </a:xfrm>
        </p:grpSpPr>
        <p:sp>
          <p:nvSpPr>
            <p:cNvPr id="95" name="Google Shape;95;p14"/>
            <p:cNvSpPr/>
            <p:nvPr/>
          </p:nvSpPr>
          <p:spPr>
            <a:xfrm>
              <a:off x="4897275" y="1696250"/>
              <a:ext cx="3734400" cy="451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Question and Answer</a:t>
              </a:r>
              <a:endParaRPr/>
            </a:p>
          </p:txBody>
        </p:sp>
        <p:sp>
          <p:nvSpPr>
            <p:cNvPr id="96" name="Google Shape;96;p14"/>
            <p:cNvSpPr/>
            <p:nvPr/>
          </p:nvSpPr>
          <p:spPr>
            <a:xfrm>
              <a:off x="4787825" y="1696250"/>
              <a:ext cx="834600" cy="656700"/>
            </a:xfrm>
            <a:prstGeom prst="triangle">
              <a:avLst>
                <a:gd fmla="val 50000" name="adj"/>
              </a:avLst>
            </a:prstGeom>
            <a:solidFill>
              <a:srgbClr val="FF9900"/>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chemeClr val="lt1"/>
                  </a:solidFill>
                </a:rPr>
                <a:t>12</a:t>
              </a:r>
              <a:endParaRPr b="1">
                <a:solidFill>
                  <a:schemeClr val="lt1"/>
                </a:solidFill>
              </a:endParaRPr>
            </a:p>
          </p:txBody>
        </p:sp>
      </p:grpSp>
      <p:sp>
        <p:nvSpPr>
          <p:cNvPr id="97" name="Google Shape;9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98" name="Google Shape;98;p14"/>
          <p:cNvGrpSpPr/>
          <p:nvPr/>
        </p:nvGrpSpPr>
        <p:grpSpPr>
          <a:xfrm>
            <a:off x="185525" y="1393775"/>
            <a:ext cx="3843850" cy="656700"/>
            <a:chOff x="4787825" y="1696250"/>
            <a:chExt cx="3843850" cy="656700"/>
          </a:xfrm>
        </p:grpSpPr>
        <p:sp>
          <p:nvSpPr>
            <p:cNvPr id="99" name="Google Shape;99;p14"/>
            <p:cNvSpPr/>
            <p:nvPr/>
          </p:nvSpPr>
          <p:spPr>
            <a:xfrm>
              <a:off x="4897275" y="1696250"/>
              <a:ext cx="3734400" cy="451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100" name="Google Shape;100;p14"/>
            <p:cNvSpPr/>
            <p:nvPr/>
          </p:nvSpPr>
          <p:spPr>
            <a:xfrm>
              <a:off x="4787825" y="1696250"/>
              <a:ext cx="834600" cy="656700"/>
            </a:xfrm>
            <a:prstGeom prst="triangle">
              <a:avLst>
                <a:gd fmla="val 50000" name="adj"/>
              </a:avLst>
            </a:prstGeom>
            <a:solidFill>
              <a:srgbClr val="6AA84F"/>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600">
                  <a:solidFill>
                    <a:schemeClr val="lt1"/>
                  </a:solidFill>
                </a:rPr>
                <a:t>2</a:t>
              </a:r>
              <a:endParaRPr b="1" sz="1600">
                <a:solidFill>
                  <a:schemeClr val="lt1"/>
                </a:solidFill>
              </a:endParaRPr>
            </a:p>
          </p:txBody>
        </p:sp>
      </p:grpSp>
      <p:grpSp>
        <p:nvGrpSpPr>
          <p:cNvPr id="101" name="Google Shape;101;p14"/>
          <p:cNvGrpSpPr/>
          <p:nvPr/>
        </p:nvGrpSpPr>
        <p:grpSpPr>
          <a:xfrm>
            <a:off x="4880679" y="2005500"/>
            <a:ext cx="3840391" cy="656700"/>
            <a:chOff x="4787825" y="1696250"/>
            <a:chExt cx="3843850" cy="656700"/>
          </a:xfrm>
        </p:grpSpPr>
        <p:sp>
          <p:nvSpPr>
            <p:cNvPr id="102" name="Google Shape;102;p14"/>
            <p:cNvSpPr/>
            <p:nvPr/>
          </p:nvSpPr>
          <p:spPr>
            <a:xfrm>
              <a:off x="4897275" y="1696250"/>
              <a:ext cx="3734400" cy="451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Proposed solution</a:t>
              </a:r>
              <a:endParaRPr/>
            </a:p>
          </p:txBody>
        </p:sp>
        <p:sp>
          <p:nvSpPr>
            <p:cNvPr id="103" name="Google Shape;103;p14"/>
            <p:cNvSpPr/>
            <p:nvPr/>
          </p:nvSpPr>
          <p:spPr>
            <a:xfrm>
              <a:off x="4787825" y="1696250"/>
              <a:ext cx="834600" cy="6567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chemeClr val="lt1"/>
                  </a:solidFill>
                </a:rPr>
                <a:t>9</a:t>
              </a:r>
              <a:endParaRPr b="1">
                <a:solidFill>
                  <a:schemeClr val="lt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grpSp>
        <p:nvGrpSpPr>
          <p:cNvPr id="108" name="Google Shape;108;p15"/>
          <p:cNvGrpSpPr/>
          <p:nvPr/>
        </p:nvGrpSpPr>
        <p:grpSpPr>
          <a:xfrm>
            <a:off x="7609" y="59647"/>
            <a:ext cx="9013478" cy="4381036"/>
            <a:chOff x="1906688" y="310568"/>
            <a:chExt cx="10287009" cy="4711805"/>
          </a:xfrm>
        </p:grpSpPr>
        <p:sp>
          <p:nvSpPr>
            <p:cNvPr id="109" name="Google Shape;109;p15"/>
            <p:cNvSpPr/>
            <p:nvPr/>
          </p:nvSpPr>
          <p:spPr>
            <a:xfrm>
              <a:off x="1906700" y="310568"/>
              <a:ext cx="3713700" cy="39798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15"/>
            <p:cNvSpPr/>
            <p:nvPr/>
          </p:nvSpPr>
          <p:spPr>
            <a:xfrm>
              <a:off x="1906688" y="836473"/>
              <a:ext cx="3789300" cy="4185900"/>
            </a:xfrm>
            <a:prstGeom prst="ellipse">
              <a:avLst/>
            </a:prstGeom>
            <a:solidFill>
              <a:schemeClr val="lt1"/>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15"/>
            <p:cNvSpPr/>
            <p:nvPr/>
          </p:nvSpPr>
          <p:spPr>
            <a:xfrm>
              <a:off x="4018097" y="835791"/>
              <a:ext cx="8175600" cy="3753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12" name="Google Shape;112;p15"/>
          <p:cNvSpPr txBox="1"/>
          <p:nvPr/>
        </p:nvSpPr>
        <p:spPr>
          <a:xfrm>
            <a:off x="3264525" y="472625"/>
            <a:ext cx="3871200" cy="56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chemeClr val="lt1"/>
                </a:solidFill>
              </a:rPr>
              <a:t>INTRODUCTION</a:t>
            </a:r>
            <a:endParaRPr b="1" sz="2800">
              <a:solidFill>
                <a:schemeClr val="lt1"/>
              </a:solidFill>
            </a:endParaRPr>
          </a:p>
        </p:txBody>
      </p:sp>
      <p:pic>
        <p:nvPicPr>
          <p:cNvPr id="113" name="Google Shape;113;p15" title="Female speaker | Public domain vectors"/>
          <p:cNvPicPr preferRelativeResize="0"/>
          <p:nvPr/>
        </p:nvPicPr>
        <p:blipFill>
          <a:blip r:embed="rId3">
            <a:alphaModFix/>
          </a:blip>
          <a:stretch>
            <a:fillRect/>
          </a:stretch>
        </p:blipFill>
        <p:spPr>
          <a:xfrm>
            <a:off x="376400" y="1394825"/>
            <a:ext cx="2136846" cy="2332800"/>
          </a:xfrm>
          <a:prstGeom prst="rect">
            <a:avLst/>
          </a:prstGeom>
          <a:solidFill>
            <a:schemeClr val="lt1"/>
          </a:solidFill>
          <a:ln>
            <a:noFill/>
          </a:ln>
        </p:spPr>
      </p:pic>
      <p:sp>
        <p:nvSpPr>
          <p:cNvPr id="114" name="Google Shape;114;p15"/>
          <p:cNvSpPr txBox="1"/>
          <p:nvPr/>
        </p:nvSpPr>
        <p:spPr>
          <a:xfrm>
            <a:off x="3416925" y="1267425"/>
            <a:ext cx="5477700" cy="268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rgbClr val="0F0F0F"/>
                </a:solidFill>
              </a:rPr>
              <a:t>This analysis examines student performance across multiple subjects, identifying key patterns and correlations that can inform educational strategies. By leveraging data on scores in subjects such as Math, English, and Computer Science, the analysis provides insights into areas of strength and opportunities for improvement.</a:t>
            </a:r>
            <a:endParaRPr>
              <a:solidFill>
                <a:srgbClr val="0F0F0F"/>
              </a:solidFill>
            </a:endParaRPr>
          </a:p>
          <a:p>
            <a:pPr indent="0" lvl="0" marL="0" rtl="0" algn="l">
              <a:lnSpc>
                <a:spcPct val="115000"/>
              </a:lnSpc>
              <a:spcBef>
                <a:spcPts val="1200"/>
              </a:spcBef>
              <a:spcAft>
                <a:spcPts val="0"/>
              </a:spcAft>
              <a:buNone/>
            </a:pPr>
            <a:r>
              <a:t/>
            </a:r>
            <a:endParaRPr>
              <a:solidFill>
                <a:srgbClr val="0F0F0F"/>
              </a:solidFill>
            </a:endParaRPr>
          </a:p>
          <a:p>
            <a:pPr indent="0" lvl="0" marL="0" rtl="0" algn="l">
              <a:lnSpc>
                <a:spcPct val="115000"/>
              </a:lnSpc>
              <a:spcBef>
                <a:spcPts val="1200"/>
              </a:spcBef>
              <a:spcAft>
                <a:spcPts val="0"/>
              </a:spcAft>
              <a:buNone/>
            </a:pPr>
            <a:r>
              <a:rPr lang="en">
                <a:solidFill>
                  <a:srgbClr val="0F0F0F"/>
                </a:solidFill>
              </a:rPr>
              <a:t>The primary objective is to address concerns regarding inconsistent student performance across different classes. Through data-driven insights, we aim to identify factors affecting academic success and propose actionable strategies for enhancement.</a:t>
            </a:r>
            <a:endParaRPr>
              <a:solidFill>
                <a:srgbClr val="0F0F0F"/>
              </a:solidFill>
            </a:endParaRPr>
          </a:p>
          <a:p>
            <a:pPr indent="0" lvl="0" marL="0" rtl="0" algn="just">
              <a:spcBef>
                <a:spcPts val="1200"/>
              </a:spcBef>
              <a:spcAft>
                <a:spcPts val="0"/>
              </a:spcAft>
              <a:buNone/>
            </a:pPr>
            <a:r>
              <a:t/>
            </a:r>
            <a:endParaRPr>
              <a:solidFill>
                <a:srgbClr val="0F0F0F"/>
              </a:solidFill>
            </a:endParaRPr>
          </a:p>
        </p:txBody>
      </p:sp>
      <p:sp>
        <p:nvSpPr>
          <p:cNvPr id="115" name="Google Shape;11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6" name="Google Shape;116;p15" title="File:Target Flat Icon.svg - Wikimedia Commons"/>
          <p:cNvPicPr preferRelativeResize="0"/>
          <p:nvPr/>
        </p:nvPicPr>
        <p:blipFill>
          <a:blip r:embed="rId4">
            <a:alphaModFix/>
          </a:blip>
          <a:stretch>
            <a:fillRect/>
          </a:stretch>
        </p:blipFill>
        <p:spPr>
          <a:xfrm>
            <a:off x="2959725" y="3575225"/>
            <a:ext cx="560701" cy="560701"/>
          </a:xfrm>
          <a:prstGeom prst="rect">
            <a:avLst/>
          </a:prstGeom>
          <a:noFill/>
          <a:ln>
            <a:noFill/>
          </a:ln>
        </p:spPr>
      </p:pic>
      <p:sp>
        <p:nvSpPr>
          <p:cNvPr id="117" name="Google Shape;117;p15"/>
          <p:cNvSpPr txBox="1"/>
          <p:nvPr/>
        </p:nvSpPr>
        <p:spPr>
          <a:xfrm>
            <a:off x="3294725" y="4668800"/>
            <a:ext cx="19362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16"/>
          <p:cNvSpPr/>
          <p:nvPr/>
        </p:nvSpPr>
        <p:spPr>
          <a:xfrm>
            <a:off x="7620" y="669247"/>
            <a:ext cx="3253800" cy="37005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16"/>
          <p:cNvSpPr/>
          <p:nvPr/>
        </p:nvSpPr>
        <p:spPr>
          <a:xfrm>
            <a:off x="160000" y="548000"/>
            <a:ext cx="2952000" cy="3969000"/>
          </a:xfrm>
          <a:prstGeom prst="ellipse">
            <a:avLst/>
          </a:prstGeom>
          <a:solidFill>
            <a:schemeClr val="lt1"/>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sz="2800">
                <a:solidFill>
                  <a:schemeClr val="lt1"/>
                </a:solidFill>
              </a:rPr>
              <a:t>PROBLEM STATEMENT</a:t>
            </a:r>
            <a:endParaRPr b="1" sz="2800">
              <a:solidFill>
                <a:schemeClr val="lt1"/>
              </a:solidFill>
            </a:endParaRPr>
          </a:p>
        </p:txBody>
      </p:sp>
      <p:sp>
        <p:nvSpPr>
          <p:cNvPr id="124" name="Google Shape;124;p16"/>
          <p:cNvSpPr txBox="1"/>
          <p:nvPr/>
        </p:nvSpPr>
        <p:spPr>
          <a:xfrm>
            <a:off x="3391875" y="1437175"/>
            <a:ext cx="5477700" cy="407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rPr>
              <a:t>A school manager has received multiple complaints regarding inconsistent student performance across different classes. Some classes consistently perform well, while others struggle, leading to concerns about overall academic quality and the effectiveness of teaching methods.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The manager seeks a data-driven solution to assess the performance of each class, identify top-performing classes, and pinpoint those that require intervention.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sp>
        <p:nvSpPr>
          <p:cNvPr id="125" name="Google Shape;12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16"/>
          <p:cNvSpPr txBox="1"/>
          <p:nvPr/>
        </p:nvSpPr>
        <p:spPr>
          <a:xfrm>
            <a:off x="3294725" y="4668800"/>
            <a:ext cx="19362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27" name="Google Shape;127;p16"/>
          <p:cNvSpPr txBox="1"/>
          <p:nvPr/>
        </p:nvSpPr>
        <p:spPr>
          <a:xfrm>
            <a:off x="398975" y="1516475"/>
            <a:ext cx="2471100" cy="190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dk1"/>
                </a:solidFill>
              </a:rPr>
              <a:t>PROBLEM</a:t>
            </a:r>
            <a:endParaRPr b="1" sz="2800">
              <a:solidFill>
                <a:schemeClr val="dk1"/>
              </a:solidFill>
            </a:endParaRPr>
          </a:p>
          <a:p>
            <a:pPr indent="0" lvl="0" marL="0" rtl="0" algn="l">
              <a:spcBef>
                <a:spcPts val="0"/>
              </a:spcBef>
              <a:spcAft>
                <a:spcPts val="0"/>
              </a:spcAft>
              <a:buNone/>
            </a:pPr>
            <a:r>
              <a:t/>
            </a:r>
            <a:endParaRPr b="1" sz="2800">
              <a:solidFill>
                <a:schemeClr val="dk1"/>
              </a:solidFill>
            </a:endParaRPr>
          </a:p>
          <a:p>
            <a:pPr indent="0" lvl="0" marL="0" rtl="0" algn="ctr">
              <a:spcBef>
                <a:spcPts val="0"/>
              </a:spcBef>
              <a:spcAft>
                <a:spcPts val="0"/>
              </a:spcAft>
              <a:buNone/>
            </a:pPr>
            <a:r>
              <a:rPr b="1" lang="en" sz="2800">
                <a:solidFill>
                  <a:schemeClr val="dk1"/>
                </a:solidFill>
              </a:rPr>
              <a:t>STATEMENT</a:t>
            </a:r>
            <a:endParaRPr b="1" sz="2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grpSp>
        <p:nvGrpSpPr>
          <p:cNvPr id="132" name="Google Shape;132;p17"/>
          <p:cNvGrpSpPr/>
          <p:nvPr/>
        </p:nvGrpSpPr>
        <p:grpSpPr>
          <a:xfrm>
            <a:off x="2044550" y="1544750"/>
            <a:ext cx="601800" cy="1776463"/>
            <a:chOff x="1053950" y="1468550"/>
            <a:chExt cx="601800" cy="1776463"/>
          </a:xfrm>
        </p:grpSpPr>
        <p:grpSp>
          <p:nvGrpSpPr>
            <p:cNvPr id="133" name="Google Shape;133;p17"/>
            <p:cNvGrpSpPr/>
            <p:nvPr/>
          </p:nvGrpSpPr>
          <p:grpSpPr>
            <a:xfrm rot="10800000">
              <a:off x="1053950" y="2699738"/>
              <a:ext cx="601800" cy="545275"/>
              <a:chOff x="1709950" y="2585425"/>
              <a:chExt cx="601800" cy="545275"/>
            </a:xfrm>
          </p:grpSpPr>
          <p:sp>
            <p:nvSpPr>
              <p:cNvPr id="134" name="Google Shape;134;p17"/>
              <p:cNvSpPr/>
              <p:nvPr/>
            </p:nvSpPr>
            <p:spPr>
              <a:xfrm>
                <a:off x="1709950" y="2585425"/>
                <a:ext cx="601800" cy="4104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17"/>
              <p:cNvSpPr/>
              <p:nvPr/>
            </p:nvSpPr>
            <p:spPr>
              <a:xfrm>
                <a:off x="1872175" y="2788700"/>
                <a:ext cx="287100" cy="342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cxnSp>
          <p:nvCxnSpPr>
            <p:cNvPr id="136" name="Google Shape;136;p17"/>
            <p:cNvCxnSpPr/>
            <p:nvPr/>
          </p:nvCxnSpPr>
          <p:spPr>
            <a:xfrm rot="10800000">
              <a:off x="1343000" y="1468550"/>
              <a:ext cx="23700" cy="1231200"/>
            </a:xfrm>
            <a:prstGeom prst="straightConnector1">
              <a:avLst/>
            </a:prstGeom>
            <a:noFill/>
            <a:ln cap="flat" cmpd="sng" w="19050">
              <a:solidFill>
                <a:srgbClr val="274E13"/>
              </a:solidFill>
              <a:prstDash val="solid"/>
              <a:round/>
              <a:headEnd len="med" w="med" type="none"/>
              <a:tailEnd len="med" w="med" type="stealth"/>
            </a:ln>
          </p:spPr>
        </p:cxnSp>
      </p:grpSp>
      <p:cxnSp>
        <p:nvCxnSpPr>
          <p:cNvPr id="137" name="Google Shape;137;p17"/>
          <p:cNvCxnSpPr/>
          <p:nvPr/>
        </p:nvCxnSpPr>
        <p:spPr>
          <a:xfrm>
            <a:off x="3216113" y="3399275"/>
            <a:ext cx="23700" cy="1231200"/>
          </a:xfrm>
          <a:prstGeom prst="straightConnector1">
            <a:avLst/>
          </a:prstGeom>
          <a:noFill/>
          <a:ln cap="flat" cmpd="sng" w="19050">
            <a:solidFill>
              <a:srgbClr val="274E13"/>
            </a:solidFill>
            <a:prstDash val="solid"/>
            <a:round/>
            <a:headEnd len="med" w="med" type="none"/>
            <a:tailEnd len="med" w="med" type="stealth"/>
          </a:ln>
        </p:spPr>
      </p:cxnSp>
      <p:grpSp>
        <p:nvGrpSpPr>
          <p:cNvPr id="138" name="Google Shape;138;p17"/>
          <p:cNvGrpSpPr/>
          <p:nvPr/>
        </p:nvGrpSpPr>
        <p:grpSpPr>
          <a:xfrm>
            <a:off x="3783925" y="1544750"/>
            <a:ext cx="601800" cy="1776475"/>
            <a:chOff x="2793325" y="1468550"/>
            <a:chExt cx="601800" cy="1776475"/>
          </a:xfrm>
        </p:grpSpPr>
        <p:grpSp>
          <p:nvGrpSpPr>
            <p:cNvPr id="139" name="Google Shape;139;p17"/>
            <p:cNvGrpSpPr/>
            <p:nvPr/>
          </p:nvGrpSpPr>
          <p:grpSpPr>
            <a:xfrm rot="10800000">
              <a:off x="2793325" y="2699750"/>
              <a:ext cx="601800" cy="545275"/>
              <a:chOff x="1709950" y="2585425"/>
              <a:chExt cx="601800" cy="545275"/>
            </a:xfrm>
          </p:grpSpPr>
          <p:sp>
            <p:nvSpPr>
              <p:cNvPr id="140" name="Google Shape;140;p17"/>
              <p:cNvSpPr/>
              <p:nvPr/>
            </p:nvSpPr>
            <p:spPr>
              <a:xfrm>
                <a:off x="1709950" y="2585425"/>
                <a:ext cx="601800" cy="4104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1" name="Google Shape;141;p17"/>
              <p:cNvSpPr/>
              <p:nvPr/>
            </p:nvSpPr>
            <p:spPr>
              <a:xfrm>
                <a:off x="1872175" y="2788700"/>
                <a:ext cx="287100" cy="342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cxnSp>
          <p:nvCxnSpPr>
            <p:cNvPr id="142" name="Google Shape;142;p17"/>
            <p:cNvCxnSpPr/>
            <p:nvPr/>
          </p:nvCxnSpPr>
          <p:spPr>
            <a:xfrm rot="10800000">
              <a:off x="3082375" y="1468550"/>
              <a:ext cx="23700" cy="1231200"/>
            </a:xfrm>
            <a:prstGeom prst="straightConnector1">
              <a:avLst/>
            </a:prstGeom>
            <a:noFill/>
            <a:ln cap="flat" cmpd="sng" w="19050">
              <a:solidFill>
                <a:srgbClr val="274E13"/>
              </a:solidFill>
              <a:prstDash val="solid"/>
              <a:round/>
              <a:headEnd len="med" w="med" type="none"/>
              <a:tailEnd len="med" w="med" type="stealth"/>
            </a:ln>
          </p:spPr>
        </p:cxnSp>
      </p:grpSp>
      <p:grpSp>
        <p:nvGrpSpPr>
          <p:cNvPr id="143" name="Google Shape;143;p17"/>
          <p:cNvGrpSpPr/>
          <p:nvPr/>
        </p:nvGrpSpPr>
        <p:grpSpPr>
          <a:xfrm>
            <a:off x="7342213" y="1494750"/>
            <a:ext cx="601800" cy="1776475"/>
            <a:chOff x="6046813" y="1418550"/>
            <a:chExt cx="601800" cy="1776475"/>
          </a:xfrm>
        </p:grpSpPr>
        <p:grpSp>
          <p:nvGrpSpPr>
            <p:cNvPr id="144" name="Google Shape;144;p17"/>
            <p:cNvGrpSpPr/>
            <p:nvPr/>
          </p:nvGrpSpPr>
          <p:grpSpPr>
            <a:xfrm rot="10800000">
              <a:off x="6046813" y="2649750"/>
              <a:ext cx="601800" cy="545275"/>
              <a:chOff x="1709950" y="2585425"/>
              <a:chExt cx="601800" cy="545275"/>
            </a:xfrm>
          </p:grpSpPr>
          <p:sp>
            <p:nvSpPr>
              <p:cNvPr id="145" name="Google Shape;145;p17"/>
              <p:cNvSpPr/>
              <p:nvPr/>
            </p:nvSpPr>
            <p:spPr>
              <a:xfrm>
                <a:off x="1709950" y="2585425"/>
                <a:ext cx="601800" cy="4104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17"/>
              <p:cNvSpPr/>
              <p:nvPr/>
            </p:nvSpPr>
            <p:spPr>
              <a:xfrm>
                <a:off x="1872175" y="2788700"/>
                <a:ext cx="287100" cy="342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cxnSp>
          <p:nvCxnSpPr>
            <p:cNvPr id="147" name="Google Shape;147;p17"/>
            <p:cNvCxnSpPr/>
            <p:nvPr/>
          </p:nvCxnSpPr>
          <p:spPr>
            <a:xfrm rot="10800000">
              <a:off x="6335875" y="1418550"/>
              <a:ext cx="23700" cy="1231200"/>
            </a:xfrm>
            <a:prstGeom prst="straightConnector1">
              <a:avLst/>
            </a:prstGeom>
            <a:noFill/>
            <a:ln cap="flat" cmpd="sng" w="19050">
              <a:solidFill>
                <a:srgbClr val="274E13"/>
              </a:solidFill>
              <a:prstDash val="solid"/>
              <a:round/>
              <a:headEnd len="med" w="med" type="none"/>
              <a:tailEnd len="med" w="med" type="stealth"/>
            </a:ln>
          </p:spPr>
        </p:cxnSp>
      </p:grpSp>
      <p:grpSp>
        <p:nvGrpSpPr>
          <p:cNvPr id="148" name="Google Shape;148;p17"/>
          <p:cNvGrpSpPr/>
          <p:nvPr/>
        </p:nvGrpSpPr>
        <p:grpSpPr>
          <a:xfrm>
            <a:off x="5577650" y="1570950"/>
            <a:ext cx="601800" cy="1776475"/>
            <a:chOff x="4434650" y="1418550"/>
            <a:chExt cx="601800" cy="1776475"/>
          </a:xfrm>
        </p:grpSpPr>
        <p:grpSp>
          <p:nvGrpSpPr>
            <p:cNvPr id="149" name="Google Shape;149;p17"/>
            <p:cNvGrpSpPr/>
            <p:nvPr/>
          </p:nvGrpSpPr>
          <p:grpSpPr>
            <a:xfrm rot="10800000">
              <a:off x="4434650" y="2649750"/>
              <a:ext cx="601800" cy="545275"/>
              <a:chOff x="1709950" y="2585425"/>
              <a:chExt cx="601800" cy="545275"/>
            </a:xfrm>
          </p:grpSpPr>
          <p:sp>
            <p:nvSpPr>
              <p:cNvPr id="150" name="Google Shape;150;p17"/>
              <p:cNvSpPr/>
              <p:nvPr/>
            </p:nvSpPr>
            <p:spPr>
              <a:xfrm>
                <a:off x="1709950" y="2585425"/>
                <a:ext cx="601800" cy="4104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1" name="Google Shape;151;p17"/>
              <p:cNvSpPr/>
              <p:nvPr/>
            </p:nvSpPr>
            <p:spPr>
              <a:xfrm>
                <a:off x="1872175" y="2788700"/>
                <a:ext cx="287100" cy="3420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cxnSp>
          <p:nvCxnSpPr>
            <p:cNvPr id="152" name="Google Shape;152;p17"/>
            <p:cNvCxnSpPr/>
            <p:nvPr/>
          </p:nvCxnSpPr>
          <p:spPr>
            <a:xfrm rot="10800000">
              <a:off x="4723688" y="1418550"/>
              <a:ext cx="23700" cy="1231200"/>
            </a:xfrm>
            <a:prstGeom prst="straightConnector1">
              <a:avLst/>
            </a:prstGeom>
            <a:noFill/>
            <a:ln cap="flat" cmpd="sng" w="19050">
              <a:solidFill>
                <a:srgbClr val="274E13"/>
              </a:solidFill>
              <a:prstDash val="solid"/>
              <a:round/>
              <a:headEnd len="med" w="med" type="none"/>
              <a:tailEnd len="med" w="med" type="stealth"/>
            </a:ln>
          </p:spPr>
        </p:cxnSp>
      </p:grpSp>
      <p:grpSp>
        <p:nvGrpSpPr>
          <p:cNvPr id="153" name="Google Shape;153;p17"/>
          <p:cNvGrpSpPr/>
          <p:nvPr/>
        </p:nvGrpSpPr>
        <p:grpSpPr>
          <a:xfrm>
            <a:off x="6462988" y="2852150"/>
            <a:ext cx="601800" cy="1724650"/>
            <a:chOff x="5319988" y="2775950"/>
            <a:chExt cx="601800" cy="1724650"/>
          </a:xfrm>
        </p:grpSpPr>
        <p:grpSp>
          <p:nvGrpSpPr>
            <p:cNvPr id="154" name="Google Shape;154;p17"/>
            <p:cNvGrpSpPr/>
            <p:nvPr/>
          </p:nvGrpSpPr>
          <p:grpSpPr>
            <a:xfrm>
              <a:off x="5319988" y="2775950"/>
              <a:ext cx="601800" cy="545275"/>
              <a:chOff x="1709950" y="2585425"/>
              <a:chExt cx="601800" cy="545275"/>
            </a:xfrm>
          </p:grpSpPr>
          <p:sp>
            <p:nvSpPr>
              <p:cNvPr id="155" name="Google Shape;155;p17"/>
              <p:cNvSpPr/>
              <p:nvPr/>
            </p:nvSpPr>
            <p:spPr>
              <a:xfrm>
                <a:off x="1709950" y="2585425"/>
                <a:ext cx="601800" cy="4104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17"/>
              <p:cNvSpPr/>
              <p:nvPr/>
            </p:nvSpPr>
            <p:spPr>
              <a:xfrm>
                <a:off x="1872175" y="2788700"/>
                <a:ext cx="287100" cy="342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cxnSp>
          <p:nvCxnSpPr>
            <p:cNvPr id="157" name="Google Shape;157;p17"/>
            <p:cNvCxnSpPr/>
            <p:nvPr/>
          </p:nvCxnSpPr>
          <p:spPr>
            <a:xfrm>
              <a:off x="5609050" y="3269400"/>
              <a:ext cx="23700" cy="1231200"/>
            </a:xfrm>
            <a:prstGeom prst="straightConnector1">
              <a:avLst/>
            </a:prstGeom>
            <a:noFill/>
            <a:ln cap="flat" cmpd="sng" w="19050">
              <a:solidFill>
                <a:srgbClr val="274E13"/>
              </a:solidFill>
              <a:prstDash val="solid"/>
              <a:round/>
              <a:headEnd len="med" w="med" type="none"/>
              <a:tailEnd len="med" w="med" type="stealth"/>
            </a:ln>
          </p:spPr>
        </p:cxnSp>
      </p:grpSp>
      <p:grpSp>
        <p:nvGrpSpPr>
          <p:cNvPr id="158" name="Google Shape;158;p17"/>
          <p:cNvGrpSpPr/>
          <p:nvPr/>
        </p:nvGrpSpPr>
        <p:grpSpPr>
          <a:xfrm>
            <a:off x="4694425" y="2838450"/>
            <a:ext cx="601800" cy="1738350"/>
            <a:chOff x="3551425" y="2838450"/>
            <a:chExt cx="601800" cy="1738350"/>
          </a:xfrm>
        </p:grpSpPr>
        <p:grpSp>
          <p:nvGrpSpPr>
            <p:cNvPr id="159" name="Google Shape;159;p17"/>
            <p:cNvGrpSpPr/>
            <p:nvPr/>
          </p:nvGrpSpPr>
          <p:grpSpPr>
            <a:xfrm>
              <a:off x="3551425" y="2838450"/>
              <a:ext cx="601800" cy="545275"/>
              <a:chOff x="1709950" y="2585425"/>
              <a:chExt cx="601800" cy="545275"/>
            </a:xfrm>
          </p:grpSpPr>
          <p:sp>
            <p:nvSpPr>
              <p:cNvPr id="160" name="Google Shape;160;p17"/>
              <p:cNvSpPr/>
              <p:nvPr/>
            </p:nvSpPr>
            <p:spPr>
              <a:xfrm>
                <a:off x="1709950" y="2585425"/>
                <a:ext cx="601800" cy="4104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p17"/>
              <p:cNvSpPr/>
              <p:nvPr/>
            </p:nvSpPr>
            <p:spPr>
              <a:xfrm>
                <a:off x="1872175" y="2788700"/>
                <a:ext cx="287100" cy="342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cxnSp>
          <p:nvCxnSpPr>
            <p:cNvPr id="162" name="Google Shape;162;p17"/>
            <p:cNvCxnSpPr/>
            <p:nvPr/>
          </p:nvCxnSpPr>
          <p:spPr>
            <a:xfrm>
              <a:off x="3871038" y="3345600"/>
              <a:ext cx="23700" cy="1231200"/>
            </a:xfrm>
            <a:prstGeom prst="straightConnector1">
              <a:avLst/>
            </a:prstGeom>
            <a:noFill/>
            <a:ln cap="flat" cmpd="sng" w="19050">
              <a:solidFill>
                <a:srgbClr val="274E13"/>
              </a:solidFill>
              <a:prstDash val="solid"/>
              <a:round/>
              <a:headEnd len="med" w="med" type="none"/>
              <a:tailEnd len="med" w="med" type="stealth"/>
            </a:ln>
          </p:spPr>
        </p:cxnSp>
      </p:grpSp>
      <p:sp>
        <p:nvSpPr>
          <p:cNvPr id="163" name="Google Shape;163;p17"/>
          <p:cNvSpPr txBox="1"/>
          <p:nvPr/>
        </p:nvSpPr>
        <p:spPr>
          <a:xfrm>
            <a:off x="1128225" y="4654825"/>
            <a:ext cx="711300" cy="30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Age</a:t>
            </a:r>
            <a:endParaRPr b="1" sz="1800">
              <a:solidFill>
                <a:schemeClr val="dk1"/>
              </a:solidFill>
            </a:endParaRPr>
          </a:p>
        </p:txBody>
      </p:sp>
      <p:sp>
        <p:nvSpPr>
          <p:cNvPr id="164" name="Google Shape;164;p17"/>
          <p:cNvSpPr txBox="1"/>
          <p:nvPr/>
        </p:nvSpPr>
        <p:spPr>
          <a:xfrm>
            <a:off x="2700625" y="4572725"/>
            <a:ext cx="1054200" cy="30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Gender</a:t>
            </a:r>
            <a:endParaRPr b="1" sz="1800">
              <a:solidFill>
                <a:schemeClr val="dk1"/>
              </a:solidFill>
            </a:endParaRPr>
          </a:p>
        </p:txBody>
      </p:sp>
      <p:sp>
        <p:nvSpPr>
          <p:cNvPr id="165" name="Google Shape;165;p17"/>
          <p:cNvSpPr txBox="1"/>
          <p:nvPr/>
        </p:nvSpPr>
        <p:spPr>
          <a:xfrm>
            <a:off x="1756238" y="1321325"/>
            <a:ext cx="1231200" cy="21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Class</a:t>
            </a:r>
            <a:endParaRPr b="1" sz="1800">
              <a:solidFill>
                <a:schemeClr val="dk1"/>
              </a:solidFill>
            </a:endParaRPr>
          </a:p>
        </p:txBody>
      </p:sp>
      <p:sp>
        <p:nvSpPr>
          <p:cNvPr id="166" name="Google Shape;166;p17"/>
          <p:cNvSpPr txBox="1"/>
          <p:nvPr/>
        </p:nvSpPr>
        <p:spPr>
          <a:xfrm>
            <a:off x="5454350" y="1321325"/>
            <a:ext cx="850500" cy="21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Grade</a:t>
            </a:r>
            <a:endParaRPr b="1" sz="1800">
              <a:solidFill>
                <a:schemeClr val="dk1"/>
              </a:solidFill>
            </a:endParaRPr>
          </a:p>
        </p:txBody>
      </p:sp>
      <p:sp>
        <p:nvSpPr>
          <p:cNvPr id="167" name="Google Shape;167;p17"/>
          <p:cNvSpPr txBox="1"/>
          <p:nvPr/>
        </p:nvSpPr>
        <p:spPr>
          <a:xfrm>
            <a:off x="6136575" y="4572725"/>
            <a:ext cx="1668900" cy="21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Total Score</a:t>
            </a:r>
            <a:endParaRPr b="1" sz="1800">
              <a:solidFill>
                <a:schemeClr val="dk1"/>
              </a:solidFill>
            </a:endParaRPr>
          </a:p>
        </p:txBody>
      </p:sp>
      <p:sp>
        <p:nvSpPr>
          <p:cNvPr id="168" name="Google Shape;168;p17"/>
          <p:cNvSpPr txBox="1"/>
          <p:nvPr/>
        </p:nvSpPr>
        <p:spPr>
          <a:xfrm>
            <a:off x="3297575" y="1340025"/>
            <a:ext cx="1998000" cy="15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Average</a:t>
            </a:r>
            <a:r>
              <a:rPr b="1" lang="en" sz="1800">
                <a:solidFill>
                  <a:schemeClr val="dk1"/>
                </a:solidFill>
              </a:rPr>
              <a:t> Score</a:t>
            </a:r>
            <a:endParaRPr b="1" sz="1800">
              <a:solidFill>
                <a:schemeClr val="dk1"/>
              </a:solidFill>
            </a:endParaRPr>
          </a:p>
        </p:txBody>
      </p:sp>
      <p:sp>
        <p:nvSpPr>
          <p:cNvPr id="169" name="Google Shape;169;p17"/>
          <p:cNvSpPr txBox="1"/>
          <p:nvPr/>
        </p:nvSpPr>
        <p:spPr>
          <a:xfrm>
            <a:off x="3882313" y="4613675"/>
            <a:ext cx="2530800" cy="21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Attendance Score</a:t>
            </a:r>
            <a:endParaRPr b="1" sz="1800">
              <a:solidFill>
                <a:schemeClr val="dk1"/>
              </a:solidFill>
            </a:endParaRPr>
          </a:p>
        </p:txBody>
      </p:sp>
      <p:sp>
        <p:nvSpPr>
          <p:cNvPr id="170" name="Google Shape;170;p17"/>
          <p:cNvSpPr txBox="1"/>
          <p:nvPr/>
        </p:nvSpPr>
        <p:spPr>
          <a:xfrm>
            <a:off x="6705350" y="1246850"/>
            <a:ext cx="2059200" cy="30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Subject Scores</a:t>
            </a:r>
            <a:endParaRPr b="1" sz="1800">
              <a:solidFill>
                <a:schemeClr val="dk1"/>
              </a:solidFill>
            </a:endParaRPr>
          </a:p>
        </p:txBody>
      </p:sp>
      <p:sp>
        <p:nvSpPr>
          <p:cNvPr id="171" name="Google Shape;171;p17"/>
          <p:cNvSpPr txBox="1"/>
          <p:nvPr/>
        </p:nvSpPr>
        <p:spPr>
          <a:xfrm>
            <a:off x="396700" y="93875"/>
            <a:ext cx="3187200" cy="6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en" sz="2800">
                <a:solidFill>
                  <a:schemeClr val="dk1"/>
                </a:solidFill>
              </a:rPr>
              <a:t>DATA OVERVIEW</a:t>
            </a:r>
            <a:endParaRPr sz="2800"/>
          </a:p>
        </p:txBody>
      </p:sp>
      <p:cxnSp>
        <p:nvCxnSpPr>
          <p:cNvPr id="172" name="Google Shape;172;p17"/>
          <p:cNvCxnSpPr/>
          <p:nvPr/>
        </p:nvCxnSpPr>
        <p:spPr>
          <a:xfrm>
            <a:off x="703525" y="670300"/>
            <a:ext cx="1997100" cy="0"/>
          </a:xfrm>
          <a:prstGeom prst="straightConnector1">
            <a:avLst/>
          </a:prstGeom>
          <a:noFill/>
          <a:ln cap="flat" cmpd="sng" w="9525">
            <a:solidFill>
              <a:schemeClr val="dk1"/>
            </a:solidFill>
            <a:prstDash val="solid"/>
            <a:round/>
            <a:headEnd len="med" w="med" type="none"/>
            <a:tailEnd len="med" w="med" type="none"/>
          </a:ln>
        </p:spPr>
      </p:cxnSp>
      <p:grpSp>
        <p:nvGrpSpPr>
          <p:cNvPr id="173" name="Google Shape;173;p17"/>
          <p:cNvGrpSpPr/>
          <p:nvPr/>
        </p:nvGrpSpPr>
        <p:grpSpPr>
          <a:xfrm>
            <a:off x="1128225" y="2878350"/>
            <a:ext cx="601800" cy="1776475"/>
            <a:chOff x="518625" y="2725950"/>
            <a:chExt cx="601800" cy="1776475"/>
          </a:xfrm>
        </p:grpSpPr>
        <p:grpSp>
          <p:nvGrpSpPr>
            <p:cNvPr id="174" name="Google Shape;174;p17"/>
            <p:cNvGrpSpPr/>
            <p:nvPr/>
          </p:nvGrpSpPr>
          <p:grpSpPr>
            <a:xfrm>
              <a:off x="518625" y="2725950"/>
              <a:ext cx="601800" cy="545275"/>
              <a:chOff x="1709950" y="2585425"/>
              <a:chExt cx="601800" cy="545275"/>
            </a:xfrm>
          </p:grpSpPr>
          <p:sp>
            <p:nvSpPr>
              <p:cNvPr id="175" name="Google Shape;175;p17"/>
              <p:cNvSpPr/>
              <p:nvPr/>
            </p:nvSpPr>
            <p:spPr>
              <a:xfrm>
                <a:off x="1709950" y="2585425"/>
                <a:ext cx="601800" cy="4104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6" name="Google Shape;176;p17"/>
              <p:cNvSpPr/>
              <p:nvPr/>
            </p:nvSpPr>
            <p:spPr>
              <a:xfrm>
                <a:off x="1872175" y="2788700"/>
                <a:ext cx="287100" cy="342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cxnSp>
          <p:nvCxnSpPr>
            <p:cNvPr id="177" name="Google Shape;177;p17"/>
            <p:cNvCxnSpPr>
              <a:stCxn id="176" idx="4"/>
            </p:cNvCxnSpPr>
            <p:nvPr/>
          </p:nvCxnSpPr>
          <p:spPr>
            <a:xfrm>
              <a:off x="824400" y="3271225"/>
              <a:ext cx="23700" cy="1231200"/>
            </a:xfrm>
            <a:prstGeom prst="straightConnector1">
              <a:avLst/>
            </a:prstGeom>
            <a:noFill/>
            <a:ln cap="flat" cmpd="sng" w="19050">
              <a:solidFill>
                <a:srgbClr val="274E13"/>
              </a:solidFill>
              <a:prstDash val="solid"/>
              <a:round/>
              <a:headEnd len="med" w="med" type="none"/>
              <a:tailEnd len="med" w="med" type="stealth"/>
            </a:ln>
          </p:spPr>
        </p:cxnSp>
      </p:grpSp>
      <p:pic>
        <p:nvPicPr>
          <p:cNvPr id="178" name="Google Shape;178;p17" title="File:Ic person 48px.svg - Wikimedia Commons"/>
          <p:cNvPicPr preferRelativeResize="0"/>
          <p:nvPr/>
        </p:nvPicPr>
        <p:blipFill>
          <a:blip r:embed="rId4">
            <a:alphaModFix/>
          </a:blip>
          <a:stretch>
            <a:fillRect/>
          </a:stretch>
        </p:blipFill>
        <p:spPr>
          <a:xfrm>
            <a:off x="1238250" y="2895600"/>
            <a:ext cx="400200" cy="400200"/>
          </a:xfrm>
          <a:prstGeom prst="rect">
            <a:avLst/>
          </a:prstGeom>
          <a:noFill/>
          <a:ln>
            <a:noFill/>
          </a:ln>
        </p:spPr>
      </p:pic>
      <p:pic>
        <p:nvPicPr>
          <p:cNvPr id="179" name="Google Shape;179;p17" title="File:Class room icon.svg - Wikimedia Commons"/>
          <p:cNvPicPr preferRelativeResize="0"/>
          <p:nvPr/>
        </p:nvPicPr>
        <p:blipFill rotWithShape="1">
          <a:blip r:embed="rId5">
            <a:alphaModFix/>
          </a:blip>
          <a:srcRect b="-25187" l="-25187" r="-25187" t="-25187"/>
          <a:stretch/>
        </p:blipFill>
        <p:spPr>
          <a:xfrm>
            <a:off x="2046625" y="2871000"/>
            <a:ext cx="520975" cy="520975"/>
          </a:xfrm>
          <a:prstGeom prst="rect">
            <a:avLst/>
          </a:prstGeom>
          <a:noFill/>
          <a:ln>
            <a:noFill/>
          </a:ln>
        </p:spPr>
      </p:pic>
      <p:grpSp>
        <p:nvGrpSpPr>
          <p:cNvPr id="180" name="Google Shape;180;p17"/>
          <p:cNvGrpSpPr/>
          <p:nvPr/>
        </p:nvGrpSpPr>
        <p:grpSpPr>
          <a:xfrm>
            <a:off x="2893725" y="2876513"/>
            <a:ext cx="601800" cy="545275"/>
            <a:chOff x="1709950" y="2585425"/>
            <a:chExt cx="601800" cy="545275"/>
          </a:xfrm>
        </p:grpSpPr>
        <p:sp>
          <p:nvSpPr>
            <p:cNvPr id="181" name="Google Shape;181;p17"/>
            <p:cNvSpPr/>
            <p:nvPr/>
          </p:nvSpPr>
          <p:spPr>
            <a:xfrm>
              <a:off x="1709950" y="2585425"/>
              <a:ext cx="601800" cy="4104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2" name="Google Shape;182;p17"/>
            <p:cNvSpPr/>
            <p:nvPr/>
          </p:nvSpPr>
          <p:spPr>
            <a:xfrm>
              <a:off x="1872175" y="2788700"/>
              <a:ext cx="287100" cy="342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id="183" name="Google Shape;183;p17" title="File:Gender Neutral (13777) - The Noun Project.svg - Wikimedia Commons"/>
          <p:cNvPicPr preferRelativeResize="0"/>
          <p:nvPr/>
        </p:nvPicPr>
        <p:blipFill rotWithShape="1">
          <a:blip r:embed="rId6">
            <a:alphaModFix/>
          </a:blip>
          <a:srcRect b="-190400" l="152320" r="-152320" t="190400"/>
          <a:stretch/>
        </p:blipFill>
        <p:spPr>
          <a:xfrm>
            <a:off x="3583900" y="3746875"/>
            <a:ext cx="400200" cy="400200"/>
          </a:xfrm>
          <a:prstGeom prst="rect">
            <a:avLst/>
          </a:prstGeom>
          <a:noFill/>
          <a:ln>
            <a:noFill/>
          </a:ln>
        </p:spPr>
      </p:pic>
      <p:pic>
        <p:nvPicPr>
          <p:cNvPr id="184" name="Google Shape;184;p17" title="Math fraction icon | Free SVG"/>
          <p:cNvPicPr preferRelativeResize="0"/>
          <p:nvPr/>
        </p:nvPicPr>
        <p:blipFill>
          <a:blip r:embed="rId7">
            <a:alphaModFix/>
          </a:blip>
          <a:stretch>
            <a:fillRect/>
          </a:stretch>
        </p:blipFill>
        <p:spPr>
          <a:xfrm>
            <a:off x="3905250" y="2895600"/>
            <a:ext cx="400200" cy="400200"/>
          </a:xfrm>
          <a:prstGeom prst="rect">
            <a:avLst/>
          </a:prstGeom>
          <a:noFill/>
          <a:ln>
            <a:noFill/>
          </a:ln>
        </p:spPr>
      </p:pic>
      <p:pic>
        <p:nvPicPr>
          <p:cNvPr id="185" name="Google Shape;185;p17" title="File:Σ Icon.svg - Wikimedia Commons"/>
          <p:cNvPicPr preferRelativeResize="0"/>
          <p:nvPr/>
        </p:nvPicPr>
        <p:blipFill>
          <a:blip r:embed="rId8">
            <a:alphaModFix/>
          </a:blip>
          <a:stretch>
            <a:fillRect/>
          </a:stretch>
        </p:blipFill>
        <p:spPr>
          <a:xfrm>
            <a:off x="6636950" y="2905699"/>
            <a:ext cx="260937" cy="300900"/>
          </a:xfrm>
          <a:prstGeom prst="rect">
            <a:avLst/>
          </a:prstGeom>
          <a:noFill/>
          <a:ln>
            <a:noFill/>
          </a:ln>
        </p:spPr>
      </p:pic>
      <p:pic>
        <p:nvPicPr>
          <p:cNvPr id="186" name="Google Shape;186;p17" title="Tick and Cross marks with slight 3D-effect | Free SVG"/>
          <p:cNvPicPr preferRelativeResize="0"/>
          <p:nvPr/>
        </p:nvPicPr>
        <p:blipFill>
          <a:blip r:embed="rId9">
            <a:alphaModFix/>
          </a:blip>
          <a:stretch>
            <a:fillRect/>
          </a:stretch>
        </p:blipFill>
        <p:spPr>
          <a:xfrm>
            <a:off x="4819650" y="2895600"/>
            <a:ext cx="400200" cy="400200"/>
          </a:xfrm>
          <a:prstGeom prst="rect">
            <a:avLst/>
          </a:prstGeom>
          <a:noFill/>
          <a:ln>
            <a:noFill/>
          </a:ln>
        </p:spPr>
      </p:pic>
      <p:pic>
        <p:nvPicPr>
          <p:cNvPr id="187" name="Google Shape;187;p17" title="File:Deus 1st Grade Degree.png - Wikimedia Commons"/>
          <p:cNvPicPr preferRelativeResize="0"/>
          <p:nvPr/>
        </p:nvPicPr>
        <p:blipFill>
          <a:blip r:embed="rId10">
            <a:alphaModFix/>
          </a:blip>
          <a:stretch>
            <a:fillRect/>
          </a:stretch>
        </p:blipFill>
        <p:spPr>
          <a:xfrm>
            <a:off x="5679512" y="2952752"/>
            <a:ext cx="400200" cy="400200"/>
          </a:xfrm>
          <a:prstGeom prst="rect">
            <a:avLst/>
          </a:prstGeom>
          <a:noFill/>
          <a:ln>
            <a:noFill/>
          </a:ln>
        </p:spPr>
      </p:pic>
      <p:pic>
        <p:nvPicPr>
          <p:cNvPr id="188" name="Google Shape;188;p17" title="File:New Pages icon.png - Wikipedia"/>
          <p:cNvPicPr preferRelativeResize="0"/>
          <p:nvPr/>
        </p:nvPicPr>
        <p:blipFill>
          <a:blip r:embed="rId11">
            <a:alphaModFix/>
          </a:blip>
          <a:stretch>
            <a:fillRect/>
          </a:stretch>
        </p:blipFill>
        <p:spPr>
          <a:xfrm>
            <a:off x="7508300" y="2909775"/>
            <a:ext cx="300900" cy="300900"/>
          </a:xfrm>
          <a:prstGeom prst="rect">
            <a:avLst/>
          </a:prstGeom>
          <a:noFill/>
          <a:ln>
            <a:noFill/>
          </a:ln>
        </p:spPr>
      </p:pic>
      <p:pic>
        <p:nvPicPr>
          <p:cNvPr id="189" name="Google Shape;189;p17" title="File:Gender Neutral (13777) - The Noun Project.svg - Wikimedia Commons"/>
          <p:cNvPicPr preferRelativeResize="0"/>
          <p:nvPr/>
        </p:nvPicPr>
        <p:blipFill>
          <a:blip r:embed="rId6">
            <a:alphaModFix/>
          </a:blip>
          <a:stretch>
            <a:fillRect/>
          </a:stretch>
        </p:blipFill>
        <p:spPr>
          <a:xfrm>
            <a:off x="2971800" y="2952750"/>
            <a:ext cx="400200" cy="400200"/>
          </a:xfrm>
          <a:prstGeom prst="rect">
            <a:avLst/>
          </a:prstGeom>
          <a:noFill/>
          <a:ln>
            <a:noFill/>
          </a:ln>
        </p:spPr>
      </p:pic>
      <p:sp>
        <p:nvSpPr>
          <p:cNvPr id="190" name="Google Shape;19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1" name="Google Shape;191;p17"/>
          <p:cNvSpPr txBox="1"/>
          <p:nvPr/>
        </p:nvSpPr>
        <p:spPr>
          <a:xfrm>
            <a:off x="348950" y="650575"/>
            <a:ext cx="3621300" cy="4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rPr lang="en">
                <a:solidFill>
                  <a:schemeClr val="dk1"/>
                </a:solidFill>
                <a:latin typeface="Times New Roman"/>
                <a:ea typeface="Times New Roman"/>
                <a:cs typeface="Times New Roman"/>
                <a:sym typeface="Times New Roman"/>
              </a:rPr>
              <a:t>Source: Kaggle open educational </a:t>
            </a:r>
            <a:r>
              <a:rPr lang="en">
                <a:solidFill>
                  <a:schemeClr val="dk1"/>
                </a:solidFill>
                <a:latin typeface="Times New Roman"/>
                <a:ea typeface="Times New Roman"/>
                <a:cs typeface="Times New Roman"/>
                <a:sym typeface="Times New Roman"/>
              </a:rPr>
              <a:t>dataset</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8"/>
          <p:cNvSpPr/>
          <p:nvPr/>
        </p:nvSpPr>
        <p:spPr>
          <a:xfrm>
            <a:off x="0" y="4733125"/>
            <a:ext cx="9144000" cy="410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 name="Google Shape;197;p18"/>
          <p:cNvSpPr txBox="1"/>
          <p:nvPr/>
        </p:nvSpPr>
        <p:spPr>
          <a:xfrm>
            <a:off x="152400" y="76200"/>
            <a:ext cx="5151300" cy="6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en" sz="2800">
                <a:solidFill>
                  <a:schemeClr val="dk1"/>
                </a:solidFill>
              </a:rPr>
              <a:t>DATA PREPROCESSING</a:t>
            </a:r>
            <a:endParaRPr sz="2800"/>
          </a:p>
        </p:txBody>
      </p:sp>
      <p:grpSp>
        <p:nvGrpSpPr>
          <p:cNvPr id="198" name="Google Shape;198;p18"/>
          <p:cNvGrpSpPr/>
          <p:nvPr/>
        </p:nvGrpSpPr>
        <p:grpSpPr>
          <a:xfrm>
            <a:off x="132950" y="855925"/>
            <a:ext cx="668275" cy="3623125"/>
            <a:chOff x="437750" y="779725"/>
            <a:chExt cx="668275" cy="3623125"/>
          </a:xfrm>
        </p:grpSpPr>
        <p:sp>
          <p:nvSpPr>
            <p:cNvPr id="199" name="Google Shape;199;p18"/>
            <p:cNvSpPr/>
            <p:nvPr/>
          </p:nvSpPr>
          <p:spPr>
            <a:xfrm>
              <a:off x="437750" y="779725"/>
              <a:ext cx="410375" cy="902850"/>
            </a:xfrm>
            <a:custGeom>
              <a:rect b="b" l="l" r="r" t="t"/>
              <a:pathLst>
                <a:path extrusionOk="0" h="36114" w="16415">
                  <a:moveTo>
                    <a:pt x="0" y="0"/>
                  </a:moveTo>
                  <a:lnTo>
                    <a:pt x="0" y="26265"/>
                  </a:lnTo>
                  <a:lnTo>
                    <a:pt x="16415" y="32284"/>
                  </a:lnTo>
                  <a:lnTo>
                    <a:pt x="3283" y="36114"/>
                  </a:lnTo>
                </a:path>
              </a:pathLst>
            </a:custGeom>
            <a:solidFill>
              <a:srgbClr val="93C47D"/>
            </a:solidFill>
            <a:ln cap="flat" cmpd="sng" w="9525">
              <a:solidFill>
                <a:srgbClr val="274E13"/>
              </a:solidFill>
              <a:prstDash val="solid"/>
              <a:round/>
              <a:headEnd len="med" w="med" type="none"/>
              <a:tailEnd len="med" w="med" type="none"/>
            </a:ln>
          </p:spPr>
        </p:sp>
        <p:sp>
          <p:nvSpPr>
            <p:cNvPr id="200" name="Google Shape;200;p18"/>
            <p:cNvSpPr/>
            <p:nvPr/>
          </p:nvSpPr>
          <p:spPr>
            <a:xfrm>
              <a:off x="521750" y="1694300"/>
              <a:ext cx="410375" cy="902850"/>
            </a:xfrm>
            <a:custGeom>
              <a:rect b="b" l="l" r="r" t="t"/>
              <a:pathLst>
                <a:path extrusionOk="0" h="36114" w="16415">
                  <a:moveTo>
                    <a:pt x="0" y="0"/>
                  </a:moveTo>
                  <a:lnTo>
                    <a:pt x="0" y="26265"/>
                  </a:lnTo>
                  <a:lnTo>
                    <a:pt x="16415" y="32284"/>
                  </a:lnTo>
                  <a:lnTo>
                    <a:pt x="3283" y="36114"/>
                  </a:lnTo>
                </a:path>
              </a:pathLst>
            </a:custGeom>
            <a:solidFill>
              <a:schemeClr val="dk1"/>
            </a:solidFill>
            <a:ln cap="flat" cmpd="sng" w="9525">
              <a:solidFill>
                <a:srgbClr val="274E13"/>
              </a:solidFill>
              <a:prstDash val="solid"/>
              <a:round/>
              <a:headEnd len="med" w="med" type="none"/>
              <a:tailEnd len="med" w="med" type="none"/>
            </a:ln>
          </p:spPr>
        </p:sp>
        <p:sp>
          <p:nvSpPr>
            <p:cNvPr id="201" name="Google Shape;201;p18"/>
            <p:cNvSpPr/>
            <p:nvPr/>
          </p:nvSpPr>
          <p:spPr>
            <a:xfrm>
              <a:off x="597950" y="2597150"/>
              <a:ext cx="410375" cy="902850"/>
            </a:xfrm>
            <a:custGeom>
              <a:rect b="b" l="l" r="r" t="t"/>
              <a:pathLst>
                <a:path extrusionOk="0" h="36114" w="16415">
                  <a:moveTo>
                    <a:pt x="0" y="0"/>
                  </a:moveTo>
                  <a:lnTo>
                    <a:pt x="0" y="26265"/>
                  </a:lnTo>
                  <a:lnTo>
                    <a:pt x="16415" y="32284"/>
                  </a:lnTo>
                  <a:lnTo>
                    <a:pt x="3283" y="36114"/>
                  </a:lnTo>
                </a:path>
              </a:pathLst>
            </a:custGeom>
            <a:solidFill>
              <a:srgbClr val="6AA84F"/>
            </a:solidFill>
            <a:ln cap="flat" cmpd="sng" w="9525">
              <a:solidFill>
                <a:srgbClr val="274E13"/>
              </a:solidFill>
              <a:prstDash val="solid"/>
              <a:round/>
              <a:headEnd len="med" w="med" type="none"/>
              <a:tailEnd len="med" w="med" type="none"/>
            </a:ln>
          </p:spPr>
        </p:sp>
        <p:sp>
          <p:nvSpPr>
            <p:cNvPr id="202" name="Google Shape;202;p18"/>
            <p:cNvSpPr/>
            <p:nvPr/>
          </p:nvSpPr>
          <p:spPr>
            <a:xfrm>
              <a:off x="695650" y="3500000"/>
              <a:ext cx="410375" cy="902850"/>
            </a:xfrm>
            <a:custGeom>
              <a:rect b="b" l="l" r="r" t="t"/>
              <a:pathLst>
                <a:path extrusionOk="0" h="36114" w="16415">
                  <a:moveTo>
                    <a:pt x="0" y="0"/>
                  </a:moveTo>
                  <a:lnTo>
                    <a:pt x="0" y="26265"/>
                  </a:lnTo>
                  <a:lnTo>
                    <a:pt x="16415" y="32284"/>
                  </a:lnTo>
                  <a:lnTo>
                    <a:pt x="3283" y="36114"/>
                  </a:lnTo>
                </a:path>
              </a:pathLst>
            </a:custGeom>
            <a:solidFill>
              <a:schemeClr val="dk1"/>
            </a:solidFill>
            <a:ln cap="flat" cmpd="sng" w="9525">
              <a:solidFill>
                <a:srgbClr val="274E13"/>
              </a:solidFill>
              <a:prstDash val="solid"/>
              <a:round/>
              <a:headEnd len="med" w="med" type="none"/>
              <a:tailEnd len="med" w="med" type="none"/>
            </a:ln>
          </p:spPr>
        </p:sp>
      </p:grpSp>
      <p:sp>
        <p:nvSpPr>
          <p:cNvPr id="203" name="Google Shape;203;p18"/>
          <p:cNvSpPr txBox="1"/>
          <p:nvPr/>
        </p:nvSpPr>
        <p:spPr>
          <a:xfrm>
            <a:off x="39225" y="1422675"/>
            <a:ext cx="3000000" cy="400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1200"/>
              </a:spcAft>
              <a:buNone/>
            </a:pPr>
            <a:r>
              <a:rPr lang="en">
                <a:solidFill>
                  <a:schemeClr val="dk1"/>
                </a:solidFill>
              </a:rPr>
              <a:t>Removed duplicate rows.</a:t>
            </a:r>
            <a:endParaRPr/>
          </a:p>
        </p:txBody>
      </p:sp>
      <p:sp>
        <p:nvSpPr>
          <p:cNvPr id="204" name="Google Shape;204;p18"/>
          <p:cNvSpPr txBox="1"/>
          <p:nvPr/>
        </p:nvSpPr>
        <p:spPr>
          <a:xfrm>
            <a:off x="115425" y="2346050"/>
            <a:ext cx="4986000" cy="400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1200"/>
              </a:spcAft>
              <a:buNone/>
            </a:pPr>
            <a:r>
              <a:rPr lang="en">
                <a:solidFill>
                  <a:schemeClr val="dk1"/>
                </a:solidFill>
              </a:rPr>
              <a:t>Handled missing values (median, mean, mode).</a:t>
            </a:r>
            <a:endParaRPr/>
          </a:p>
        </p:txBody>
      </p:sp>
      <p:sp>
        <p:nvSpPr>
          <p:cNvPr id="205" name="Google Shape;205;p18"/>
          <p:cNvSpPr txBox="1"/>
          <p:nvPr/>
        </p:nvSpPr>
        <p:spPr>
          <a:xfrm>
            <a:off x="191625" y="3269400"/>
            <a:ext cx="5151300" cy="400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1200"/>
              </a:spcAft>
              <a:buNone/>
            </a:pPr>
            <a:r>
              <a:rPr lang="en">
                <a:solidFill>
                  <a:schemeClr val="dk1"/>
                </a:solidFill>
              </a:rPr>
              <a:t>Engineered features (grade, total and average scores).</a:t>
            </a:r>
            <a:endParaRPr/>
          </a:p>
        </p:txBody>
      </p:sp>
      <p:sp>
        <p:nvSpPr>
          <p:cNvPr id="206" name="Google Shape;206;p18"/>
          <p:cNvSpPr txBox="1"/>
          <p:nvPr/>
        </p:nvSpPr>
        <p:spPr>
          <a:xfrm>
            <a:off x="267825" y="4144050"/>
            <a:ext cx="4504800" cy="400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1200"/>
              </a:spcAft>
              <a:buNone/>
            </a:pPr>
            <a:r>
              <a:rPr lang="en">
                <a:solidFill>
                  <a:schemeClr val="dk1"/>
                </a:solidFill>
              </a:rPr>
              <a:t>Categorized attendance (low, medium, high).</a:t>
            </a:r>
            <a:endParaRPr/>
          </a:p>
        </p:txBody>
      </p:sp>
      <p:sp>
        <p:nvSpPr>
          <p:cNvPr id="207" name="Google Shape;207;p18"/>
          <p:cNvSpPr txBox="1"/>
          <p:nvPr/>
        </p:nvSpPr>
        <p:spPr>
          <a:xfrm>
            <a:off x="56750" y="753225"/>
            <a:ext cx="1457700" cy="30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1600" u="sng">
                <a:solidFill>
                  <a:schemeClr val="dk1"/>
                </a:solidFill>
              </a:rPr>
              <a:t>Steps Taken</a:t>
            </a:r>
            <a:endParaRPr b="1" sz="1900" u="sng"/>
          </a:p>
        </p:txBody>
      </p:sp>
      <p:sp>
        <p:nvSpPr>
          <p:cNvPr id="208" name="Google Shape;20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9" name="Google Shape;209;p18"/>
          <p:cNvPicPr preferRelativeResize="0"/>
          <p:nvPr/>
        </p:nvPicPr>
        <p:blipFill>
          <a:blip r:embed="rId3">
            <a:alphaModFix/>
          </a:blip>
          <a:stretch>
            <a:fillRect/>
          </a:stretch>
        </p:blipFill>
        <p:spPr>
          <a:xfrm>
            <a:off x="5711025" y="310800"/>
            <a:ext cx="2723250" cy="2120775"/>
          </a:xfrm>
          <a:prstGeom prst="rect">
            <a:avLst/>
          </a:prstGeom>
          <a:noFill/>
          <a:ln>
            <a:noFill/>
          </a:ln>
        </p:spPr>
      </p:pic>
      <p:pic>
        <p:nvPicPr>
          <p:cNvPr id="210" name="Google Shape;210;p18"/>
          <p:cNvPicPr preferRelativeResize="0"/>
          <p:nvPr/>
        </p:nvPicPr>
        <p:blipFill>
          <a:blip r:embed="rId4">
            <a:alphaModFix/>
          </a:blip>
          <a:stretch>
            <a:fillRect/>
          </a:stretch>
        </p:blipFill>
        <p:spPr>
          <a:xfrm>
            <a:off x="6092025" y="2812575"/>
            <a:ext cx="2144010" cy="1920550"/>
          </a:xfrm>
          <a:prstGeom prst="rect">
            <a:avLst/>
          </a:prstGeom>
          <a:noFill/>
          <a:ln>
            <a:noFill/>
          </a:ln>
        </p:spPr>
      </p:pic>
      <p:sp>
        <p:nvSpPr>
          <p:cNvPr id="211" name="Google Shape;211;p18"/>
          <p:cNvSpPr txBox="1"/>
          <p:nvPr/>
        </p:nvSpPr>
        <p:spPr>
          <a:xfrm>
            <a:off x="5772850" y="-1925"/>
            <a:ext cx="2585400" cy="3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Before </a:t>
            </a:r>
            <a:r>
              <a:rPr b="1" lang="en">
                <a:solidFill>
                  <a:schemeClr val="dk1"/>
                </a:solidFill>
              </a:rPr>
              <a:t>preprocessing</a:t>
            </a:r>
            <a:endParaRPr b="1">
              <a:solidFill>
                <a:schemeClr val="dk1"/>
              </a:solidFill>
            </a:endParaRPr>
          </a:p>
        </p:txBody>
      </p:sp>
      <p:sp>
        <p:nvSpPr>
          <p:cNvPr id="212" name="Google Shape;212;p18"/>
          <p:cNvSpPr txBox="1"/>
          <p:nvPr/>
        </p:nvSpPr>
        <p:spPr>
          <a:xfrm>
            <a:off x="6054250" y="2431575"/>
            <a:ext cx="2075100" cy="3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After Preprocessing</a:t>
            </a:r>
            <a:endParaRPr b="1">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9"/>
          <p:cNvSpPr/>
          <p:nvPr/>
        </p:nvSpPr>
        <p:spPr>
          <a:xfrm>
            <a:off x="0" y="4950500"/>
            <a:ext cx="9144000" cy="1929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 name="Google Shape;218;p19"/>
          <p:cNvSpPr txBox="1"/>
          <p:nvPr/>
        </p:nvSpPr>
        <p:spPr>
          <a:xfrm>
            <a:off x="131525" y="135025"/>
            <a:ext cx="8191500" cy="384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400"/>
              </a:spcBef>
              <a:spcAft>
                <a:spcPts val="400"/>
              </a:spcAft>
              <a:buNone/>
            </a:pPr>
            <a:r>
              <a:rPr b="1" lang="en" sz="2800">
                <a:solidFill>
                  <a:schemeClr val="dk1"/>
                </a:solidFill>
              </a:rPr>
              <a:t>EXPLORATORY DATA ANALYSIS (EDA) - 1</a:t>
            </a:r>
            <a:endParaRPr sz="2800"/>
          </a:p>
        </p:txBody>
      </p:sp>
      <p:sp>
        <p:nvSpPr>
          <p:cNvPr id="219" name="Google Shape;219;p19"/>
          <p:cNvSpPr txBox="1"/>
          <p:nvPr/>
        </p:nvSpPr>
        <p:spPr>
          <a:xfrm>
            <a:off x="304800" y="609600"/>
            <a:ext cx="13230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1300">
                <a:solidFill>
                  <a:schemeClr val="dk1"/>
                </a:solidFill>
              </a:rPr>
              <a:t>Key Findings</a:t>
            </a:r>
            <a:endParaRPr sz="1600"/>
          </a:p>
        </p:txBody>
      </p:sp>
      <p:pic>
        <p:nvPicPr>
          <p:cNvPr id="220" name="Google Shape;220;p19"/>
          <p:cNvPicPr preferRelativeResize="0"/>
          <p:nvPr/>
        </p:nvPicPr>
        <p:blipFill rotWithShape="1">
          <a:blip r:embed="rId3">
            <a:alphaModFix/>
          </a:blip>
          <a:srcRect b="0" l="0" r="0" t="0"/>
          <a:stretch/>
        </p:blipFill>
        <p:spPr>
          <a:xfrm>
            <a:off x="131525" y="994500"/>
            <a:ext cx="3224000" cy="2015000"/>
          </a:xfrm>
          <a:prstGeom prst="rect">
            <a:avLst/>
          </a:prstGeom>
          <a:noFill/>
          <a:ln>
            <a:noFill/>
          </a:ln>
        </p:spPr>
      </p:pic>
      <p:sp>
        <p:nvSpPr>
          <p:cNvPr id="221" name="Google Shape;221;p19"/>
          <p:cNvSpPr txBox="1"/>
          <p:nvPr/>
        </p:nvSpPr>
        <p:spPr>
          <a:xfrm>
            <a:off x="167325" y="3093625"/>
            <a:ext cx="3088500" cy="134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a:solidFill>
                  <a:schemeClr val="dk1"/>
                </a:solidFill>
              </a:rPr>
              <a:t>Student Distribution:</a:t>
            </a:r>
            <a:r>
              <a:rPr lang="en">
                <a:solidFill>
                  <a:schemeClr val="dk1"/>
                </a:solidFill>
              </a:rPr>
              <a:t> </a:t>
            </a:r>
            <a:r>
              <a:rPr lang="en">
                <a:solidFill>
                  <a:schemeClr val="dk1"/>
                </a:solidFill>
              </a:rPr>
              <a:t>Class B had the most students; males student outnumbered females students; most common grade was F. The average age of students is 16, with a range from 14 to 18. </a:t>
            </a:r>
            <a:endParaRPr/>
          </a:p>
        </p:txBody>
      </p:sp>
      <p:pic>
        <p:nvPicPr>
          <p:cNvPr id="222" name="Google Shape;222;p19"/>
          <p:cNvPicPr preferRelativeResize="0"/>
          <p:nvPr/>
        </p:nvPicPr>
        <p:blipFill>
          <a:blip r:embed="rId4">
            <a:alphaModFix/>
          </a:blip>
          <a:stretch>
            <a:fillRect/>
          </a:stretch>
        </p:blipFill>
        <p:spPr>
          <a:xfrm>
            <a:off x="3196425" y="613500"/>
            <a:ext cx="3224000" cy="2784924"/>
          </a:xfrm>
          <a:prstGeom prst="rect">
            <a:avLst/>
          </a:prstGeom>
          <a:noFill/>
          <a:ln>
            <a:noFill/>
          </a:ln>
        </p:spPr>
      </p:pic>
      <p:sp>
        <p:nvSpPr>
          <p:cNvPr id="223" name="Google Shape;223;p19"/>
          <p:cNvSpPr txBox="1"/>
          <p:nvPr/>
        </p:nvSpPr>
        <p:spPr>
          <a:xfrm>
            <a:off x="3331925" y="3169825"/>
            <a:ext cx="30396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a:solidFill>
                  <a:schemeClr val="dk1"/>
                </a:solidFill>
              </a:rPr>
              <a:t>Score Distribution:</a:t>
            </a:r>
            <a:r>
              <a:rPr lang="en">
                <a:solidFill>
                  <a:schemeClr val="dk1"/>
                </a:solidFill>
              </a:rPr>
              <a:t> </a:t>
            </a:r>
            <a:r>
              <a:rPr lang="en">
                <a:solidFill>
                  <a:schemeClr val="dk1"/>
                </a:solidFill>
              </a:rPr>
              <a:t>The majority of students scored around the middle, with scores clustering near the average mark. There are outliers at both ends, with a smaller group of students achieving either very high or very low scores.</a:t>
            </a:r>
            <a:endParaRPr>
              <a:solidFill>
                <a:schemeClr val="dk1"/>
              </a:solidFill>
            </a:endParaRPr>
          </a:p>
        </p:txBody>
      </p:sp>
      <p:cxnSp>
        <p:nvCxnSpPr>
          <p:cNvPr id="224" name="Google Shape;224;p19"/>
          <p:cNvCxnSpPr/>
          <p:nvPr/>
        </p:nvCxnSpPr>
        <p:spPr>
          <a:xfrm flipH="1">
            <a:off x="3369125" y="916525"/>
            <a:ext cx="39000" cy="3420000"/>
          </a:xfrm>
          <a:prstGeom prst="straightConnector1">
            <a:avLst/>
          </a:prstGeom>
          <a:noFill/>
          <a:ln cap="flat" cmpd="sng" w="9525">
            <a:solidFill>
              <a:schemeClr val="dk2"/>
            </a:solidFill>
            <a:prstDash val="solid"/>
            <a:round/>
            <a:headEnd len="med" w="med" type="none"/>
            <a:tailEnd len="med" w="med" type="none"/>
          </a:ln>
        </p:spPr>
      </p:cxnSp>
      <p:cxnSp>
        <p:nvCxnSpPr>
          <p:cNvPr id="225" name="Google Shape;225;p19"/>
          <p:cNvCxnSpPr/>
          <p:nvPr/>
        </p:nvCxnSpPr>
        <p:spPr>
          <a:xfrm flipH="1">
            <a:off x="6264725" y="916525"/>
            <a:ext cx="39000" cy="3420000"/>
          </a:xfrm>
          <a:prstGeom prst="straightConnector1">
            <a:avLst/>
          </a:prstGeom>
          <a:noFill/>
          <a:ln cap="flat" cmpd="sng" w="9525">
            <a:solidFill>
              <a:schemeClr val="dk2"/>
            </a:solidFill>
            <a:prstDash val="solid"/>
            <a:round/>
            <a:headEnd len="med" w="med" type="none"/>
            <a:tailEnd len="med" w="med" type="none"/>
          </a:ln>
        </p:spPr>
      </p:cxnSp>
      <p:pic>
        <p:nvPicPr>
          <p:cNvPr id="226" name="Google Shape;226;p19"/>
          <p:cNvPicPr preferRelativeResize="0"/>
          <p:nvPr/>
        </p:nvPicPr>
        <p:blipFill>
          <a:blip r:embed="rId5">
            <a:alphaModFix/>
          </a:blip>
          <a:stretch>
            <a:fillRect/>
          </a:stretch>
        </p:blipFill>
        <p:spPr>
          <a:xfrm>
            <a:off x="6371425" y="916525"/>
            <a:ext cx="2711776" cy="2226200"/>
          </a:xfrm>
          <a:prstGeom prst="rect">
            <a:avLst/>
          </a:prstGeom>
          <a:noFill/>
          <a:ln>
            <a:noFill/>
          </a:ln>
        </p:spPr>
      </p:pic>
      <p:sp>
        <p:nvSpPr>
          <p:cNvPr id="227" name="Google Shape;227;p19"/>
          <p:cNvSpPr txBox="1"/>
          <p:nvPr/>
        </p:nvSpPr>
        <p:spPr>
          <a:xfrm>
            <a:off x="6303725" y="3246025"/>
            <a:ext cx="2779500" cy="134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a:solidFill>
                  <a:schemeClr val="dk1"/>
                </a:solidFill>
              </a:rPr>
              <a:t>Attendance Impact:</a:t>
            </a:r>
            <a:r>
              <a:rPr lang="en">
                <a:solidFill>
                  <a:schemeClr val="dk1"/>
                </a:solidFill>
              </a:rPr>
              <a:t> There is </a:t>
            </a:r>
            <a:r>
              <a:rPr lang="en">
                <a:solidFill>
                  <a:schemeClr val="dk1"/>
                </a:solidFill>
              </a:rPr>
              <a:t>a positive correlation between attendance and performance across most subjects. </a:t>
            </a:r>
            <a:endParaRPr/>
          </a:p>
        </p:txBody>
      </p:sp>
      <p:sp>
        <p:nvSpPr>
          <p:cNvPr id="228" name="Google Shape;22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9" name="Google Shape;229;p19"/>
          <p:cNvSpPr txBox="1"/>
          <p:nvPr/>
        </p:nvSpPr>
        <p:spPr>
          <a:xfrm>
            <a:off x="2806850" y="638600"/>
            <a:ext cx="9603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Fig. 1</a:t>
            </a:r>
            <a:endParaRPr>
              <a:solidFill>
                <a:schemeClr val="dk1"/>
              </a:solidFill>
            </a:endParaRPr>
          </a:p>
        </p:txBody>
      </p:sp>
      <p:sp>
        <p:nvSpPr>
          <p:cNvPr id="230" name="Google Shape;230;p19"/>
          <p:cNvSpPr txBox="1"/>
          <p:nvPr/>
        </p:nvSpPr>
        <p:spPr>
          <a:xfrm>
            <a:off x="5486400" y="533400"/>
            <a:ext cx="76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Fig. 2</a:t>
            </a:r>
            <a:endParaRPr>
              <a:solidFill>
                <a:schemeClr val="dk1"/>
              </a:solidFill>
            </a:endParaRPr>
          </a:p>
        </p:txBody>
      </p:sp>
      <p:sp>
        <p:nvSpPr>
          <p:cNvPr id="231" name="Google Shape;231;p19"/>
          <p:cNvSpPr txBox="1"/>
          <p:nvPr/>
        </p:nvSpPr>
        <p:spPr>
          <a:xfrm>
            <a:off x="8458200" y="533400"/>
            <a:ext cx="76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Fig. 3</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0"/>
          <p:cNvSpPr/>
          <p:nvPr/>
        </p:nvSpPr>
        <p:spPr>
          <a:xfrm>
            <a:off x="0" y="4733125"/>
            <a:ext cx="9144000" cy="410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7" name="Google Shape;237;p20"/>
          <p:cNvSpPr txBox="1"/>
          <p:nvPr/>
        </p:nvSpPr>
        <p:spPr>
          <a:xfrm>
            <a:off x="152400" y="76200"/>
            <a:ext cx="7729800" cy="38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None/>
            </a:pPr>
            <a:r>
              <a:rPr b="1" lang="en" sz="2800">
                <a:solidFill>
                  <a:schemeClr val="dk1"/>
                </a:solidFill>
              </a:rPr>
              <a:t> EXPLORATORY DATA ANALYSIS (EDA) </a:t>
            </a:r>
            <a:r>
              <a:rPr b="1" lang="en" sz="2800">
                <a:solidFill>
                  <a:schemeClr val="dk1"/>
                </a:solidFill>
              </a:rPr>
              <a:t>- 2</a:t>
            </a:r>
            <a:endParaRPr sz="2800"/>
          </a:p>
        </p:txBody>
      </p:sp>
      <p:sp>
        <p:nvSpPr>
          <p:cNvPr id="238" name="Google Shape;238;p20"/>
          <p:cNvSpPr txBox="1"/>
          <p:nvPr/>
        </p:nvSpPr>
        <p:spPr>
          <a:xfrm>
            <a:off x="304800" y="609600"/>
            <a:ext cx="13230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1300">
                <a:solidFill>
                  <a:schemeClr val="dk1"/>
                </a:solidFill>
              </a:rPr>
              <a:t>Key Findings</a:t>
            </a:r>
            <a:endParaRPr sz="1600"/>
          </a:p>
        </p:txBody>
      </p:sp>
      <p:pic>
        <p:nvPicPr>
          <p:cNvPr id="239" name="Google Shape;239;p20"/>
          <p:cNvPicPr preferRelativeResize="0"/>
          <p:nvPr/>
        </p:nvPicPr>
        <p:blipFill rotWithShape="1">
          <a:blip r:embed="rId3">
            <a:alphaModFix/>
          </a:blip>
          <a:srcRect b="0" l="0" r="0" t="0"/>
          <a:stretch/>
        </p:blipFill>
        <p:spPr>
          <a:xfrm>
            <a:off x="131525" y="994500"/>
            <a:ext cx="3132700" cy="1957938"/>
          </a:xfrm>
          <a:prstGeom prst="rect">
            <a:avLst/>
          </a:prstGeom>
          <a:noFill/>
          <a:ln>
            <a:noFill/>
          </a:ln>
        </p:spPr>
      </p:pic>
      <p:sp>
        <p:nvSpPr>
          <p:cNvPr id="240" name="Google Shape;240;p20"/>
          <p:cNvSpPr txBox="1"/>
          <p:nvPr/>
        </p:nvSpPr>
        <p:spPr>
          <a:xfrm>
            <a:off x="3406525" y="3093625"/>
            <a:ext cx="28650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a:solidFill>
                  <a:schemeClr val="dk1"/>
                </a:solidFill>
              </a:rPr>
              <a:t>Class-Based Performance:</a:t>
            </a:r>
            <a:r>
              <a:rPr lang="en">
                <a:solidFill>
                  <a:schemeClr val="dk1"/>
                </a:solidFill>
              </a:rPr>
              <a:t> Class performance shows variability, with Class A excelling in Math, while Class D leads in English.</a:t>
            </a:r>
            <a:endParaRPr>
              <a:solidFill>
                <a:schemeClr val="dk1"/>
              </a:solidFill>
            </a:endParaRPr>
          </a:p>
        </p:txBody>
      </p:sp>
      <p:cxnSp>
        <p:nvCxnSpPr>
          <p:cNvPr id="241" name="Google Shape;241;p20"/>
          <p:cNvCxnSpPr/>
          <p:nvPr/>
        </p:nvCxnSpPr>
        <p:spPr>
          <a:xfrm flipH="1">
            <a:off x="3292925" y="916525"/>
            <a:ext cx="39000" cy="3420000"/>
          </a:xfrm>
          <a:prstGeom prst="straightConnector1">
            <a:avLst/>
          </a:prstGeom>
          <a:noFill/>
          <a:ln cap="flat" cmpd="sng" w="9525">
            <a:solidFill>
              <a:schemeClr val="dk1"/>
            </a:solidFill>
            <a:prstDash val="solid"/>
            <a:round/>
            <a:headEnd len="med" w="med" type="none"/>
            <a:tailEnd len="med" w="med" type="none"/>
          </a:ln>
        </p:spPr>
      </p:cxnSp>
      <p:cxnSp>
        <p:nvCxnSpPr>
          <p:cNvPr id="242" name="Google Shape;242;p20"/>
          <p:cNvCxnSpPr/>
          <p:nvPr/>
        </p:nvCxnSpPr>
        <p:spPr>
          <a:xfrm flipH="1">
            <a:off x="6340925" y="916525"/>
            <a:ext cx="39000" cy="3420000"/>
          </a:xfrm>
          <a:prstGeom prst="straightConnector1">
            <a:avLst/>
          </a:prstGeom>
          <a:noFill/>
          <a:ln cap="flat" cmpd="sng" w="9525">
            <a:solidFill>
              <a:srgbClr val="000000"/>
            </a:solidFill>
            <a:prstDash val="solid"/>
            <a:round/>
            <a:headEnd len="med" w="med" type="none"/>
            <a:tailEnd len="med" w="med" type="none"/>
          </a:ln>
        </p:spPr>
      </p:cxnSp>
      <p:sp>
        <p:nvSpPr>
          <p:cNvPr id="243" name="Google Shape;243;p20"/>
          <p:cNvSpPr txBox="1"/>
          <p:nvPr/>
        </p:nvSpPr>
        <p:spPr>
          <a:xfrm>
            <a:off x="6432400" y="3233588"/>
            <a:ext cx="2650800" cy="6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a:solidFill>
                  <a:schemeClr val="dk1"/>
                </a:solidFill>
              </a:rPr>
              <a:t>Gender Performance:</a:t>
            </a:r>
            <a:r>
              <a:rPr lang="en">
                <a:solidFill>
                  <a:schemeClr val="dk1"/>
                </a:solidFill>
              </a:rPr>
              <a:t> Similar scores across genders.</a:t>
            </a:r>
            <a:endParaRPr/>
          </a:p>
        </p:txBody>
      </p:sp>
      <p:sp>
        <p:nvSpPr>
          <p:cNvPr id="244" name="Google Shape;244;p20"/>
          <p:cNvSpPr txBox="1"/>
          <p:nvPr/>
        </p:nvSpPr>
        <p:spPr>
          <a:xfrm>
            <a:off x="131525" y="3334100"/>
            <a:ext cx="31734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a:solidFill>
                  <a:schemeClr val="dk1"/>
                </a:solidFill>
              </a:rPr>
              <a:t>Age Impact:</a:t>
            </a:r>
            <a:r>
              <a:rPr lang="en">
                <a:solidFill>
                  <a:schemeClr val="dk1"/>
                </a:solidFill>
              </a:rPr>
              <a:t> </a:t>
            </a:r>
            <a:r>
              <a:rPr lang="en">
                <a:solidFill>
                  <a:schemeClr val="dk1"/>
                </a:solidFill>
              </a:rPr>
              <a:t>Performance trends indicate that age 17 is critical, with declines in scores for subjects like Math and Computer Science. </a:t>
            </a:r>
            <a:endParaRPr sz="1700"/>
          </a:p>
        </p:txBody>
      </p:sp>
      <p:pic>
        <p:nvPicPr>
          <p:cNvPr id="245" name="Google Shape;245;p20"/>
          <p:cNvPicPr preferRelativeResize="0"/>
          <p:nvPr/>
        </p:nvPicPr>
        <p:blipFill>
          <a:blip r:embed="rId4">
            <a:alphaModFix/>
          </a:blip>
          <a:stretch>
            <a:fillRect/>
          </a:stretch>
        </p:blipFill>
        <p:spPr>
          <a:xfrm>
            <a:off x="3352800" y="1066800"/>
            <a:ext cx="3000000" cy="1874997"/>
          </a:xfrm>
          <a:prstGeom prst="rect">
            <a:avLst/>
          </a:prstGeom>
          <a:noFill/>
          <a:ln>
            <a:noFill/>
          </a:ln>
        </p:spPr>
      </p:pic>
      <p:pic>
        <p:nvPicPr>
          <p:cNvPr id="246" name="Google Shape;246;p20"/>
          <p:cNvPicPr preferRelativeResize="0"/>
          <p:nvPr/>
        </p:nvPicPr>
        <p:blipFill>
          <a:blip r:embed="rId5">
            <a:alphaModFix/>
          </a:blip>
          <a:stretch>
            <a:fillRect/>
          </a:stretch>
        </p:blipFill>
        <p:spPr>
          <a:xfrm>
            <a:off x="6400800" y="990600"/>
            <a:ext cx="2714000" cy="1696250"/>
          </a:xfrm>
          <a:prstGeom prst="rect">
            <a:avLst/>
          </a:prstGeom>
          <a:noFill/>
          <a:ln>
            <a:noFill/>
          </a:ln>
        </p:spPr>
      </p:pic>
      <p:sp>
        <p:nvSpPr>
          <p:cNvPr id="247" name="Google Shape;24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8" name="Google Shape;248;p20"/>
          <p:cNvSpPr txBox="1"/>
          <p:nvPr/>
        </p:nvSpPr>
        <p:spPr>
          <a:xfrm>
            <a:off x="2667000" y="685800"/>
            <a:ext cx="68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Fig. 4</a:t>
            </a:r>
            <a:endParaRPr>
              <a:solidFill>
                <a:schemeClr val="dk1"/>
              </a:solidFill>
            </a:endParaRPr>
          </a:p>
        </p:txBody>
      </p:sp>
      <p:sp>
        <p:nvSpPr>
          <p:cNvPr id="249" name="Google Shape;249;p20"/>
          <p:cNvSpPr txBox="1"/>
          <p:nvPr/>
        </p:nvSpPr>
        <p:spPr>
          <a:xfrm>
            <a:off x="5715000" y="685800"/>
            <a:ext cx="63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Fig. 5</a:t>
            </a:r>
            <a:endParaRPr>
              <a:solidFill>
                <a:schemeClr val="dk1"/>
              </a:solidFill>
            </a:endParaRPr>
          </a:p>
        </p:txBody>
      </p:sp>
      <p:sp>
        <p:nvSpPr>
          <p:cNvPr id="250" name="Google Shape;250;p20"/>
          <p:cNvSpPr txBox="1"/>
          <p:nvPr/>
        </p:nvSpPr>
        <p:spPr>
          <a:xfrm>
            <a:off x="8458200" y="609600"/>
            <a:ext cx="74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Fig. 6</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1"/>
          <p:cNvSpPr/>
          <p:nvPr/>
        </p:nvSpPr>
        <p:spPr>
          <a:xfrm>
            <a:off x="0" y="4667575"/>
            <a:ext cx="9144000" cy="3849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6" name="Google Shape;256;p21"/>
          <p:cNvSpPr txBox="1"/>
          <p:nvPr/>
        </p:nvSpPr>
        <p:spPr>
          <a:xfrm>
            <a:off x="131525" y="76200"/>
            <a:ext cx="6742200" cy="384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400"/>
              </a:spcBef>
              <a:spcAft>
                <a:spcPts val="400"/>
              </a:spcAft>
              <a:buNone/>
            </a:pPr>
            <a:r>
              <a:rPr b="1" lang="en" sz="2800">
                <a:solidFill>
                  <a:schemeClr val="dk1"/>
                </a:solidFill>
              </a:rPr>
              <a:t>CORRELATION ANALYSIS</a:t>
            </a:r>
            <a:endParaRPr sz="2800"/>
          </a:p>
        </p:txBody>
      </p:sp>
      <p:pic>
        <p:nvPicPr>
          <p:cNvPr id="257" name="Google Shape;257;p21"/>
          <p:cNvPicPr preferRelativeResize="0"/>
          <p:nvPr/>
        </p:nvPicPr>
        <p:blipFill>
          <a:blip r:embed="rId3">
            <a:alphaModFix/>
          </a:blip>
          <a:stretch>
            <a:fillRect/>
          </a:stretch>
        </p:blipFill>
        <p:spPr>
          <a:xfrm>
            <a:off x="152400" y="994500"/>
            <a:ext cx="4419600" cy="1838507"/>
          </a:xfrm>
          <a:prstGeom prst="rect">
            <a:avLst/>
          </a:prstGeom>
          <a:noFill/>
          <a:ln>
            <a:noFill/>
          </a:ln>
        </p:spPr>
      </p:pic>
      <p:pic>
        <p:nvPicPr>
          <p:cNvPr id="258" name="Google Shape;258;p21"/>
          <p:cNvPicPr preferRelativeResize="0"/>
          <p:nvPr/>
        </p:nvPicPr>
        <p:blipFill>
          <a:blip r:embed="rId4">
            <a:alphaModFix/>
          </a:blip>
          <a:stretch>
            <a:fillRect/>
          </a:stretch>
        </p:blipFill>
        <p:spPr>
          <a:xfrm>
            <a:off x="4938300" y="156300"/>
            <a:ext cx="3814475" cy="2860850"/>
          </a:xfrm>
          <a:prstGeom prst="rect">
            <a:avLst/>
          </a:prstGeom>
          <a:noFill/>
          <a:ln>
            <a:noFill/>
          </a:ln>
        </p:spPr>
      </p:pic>
      <p:sp>
        <p:nvSpPr>
          <p:cNvPr id="259" name="Google Shape;259;p21"/>
          <p:cNvSpPr txBox="1"/>
          <p:nvPr/>
        </p:nvSpPr>
        <p:spPr>
          <a:xfrm>
            <a:off x="1272200" y="656650"/>
            <a:ext cx="2038200" cy="2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Correlation table</a:t>
            </a:r>
            <a:endParaRPr sz="1200">
              <a:solidFill>
                <a:schemeClr val="dk1"/>
              </a:solidFill>
            </a:endParaRPr>
          </a:p>
        </p:txBody>
      </p:sp>
      <p:sp>
        <p:nvSpPr>
          <p:cNvPr id="260" name="Google Shape;260;p21"/>
          <p:cNvSpPr txBox="1"/>
          <p:nvPr/>
        </p:nvSpPr>
        <p:spPr>
          <a:xfrm>
            <a:off x="0" y="2797700"/>
            <a:ext cx="9021300" cy="154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dk1"/>
                </a:solidFill>
              </a:rPr>
              <a:t>Findings</a:t>
            </a:r>
            <a:r>
              <a:rPr lang="en">
                <a:solidFill>
                  <a:schemeClr val="dk1"/>
                </a:solidFill>
              </a:rPr>
              <a:t>:</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Math: Highest correlation with overall performance.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Moderate positive correlation between student attendance and their subject scores,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Subject Correlations: Generally weak, indicating independent subject performance.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Age shows a weak negative correlation with scores, especially in Math and Computer Science</a:t>
            </a:r>
            <a:endParaRPr>
              <a:solidFill>
                <a:schemeClr val="dk1"/>
              </a:solidFill>
            </a:endParaRPr>
          </a:p>
        </p:txBody>
      </p:sp>
      <p:sp>
        <p:nvSpPr>
          <p:cNvPr id="261" name="Google Shape;26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