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92" r:id="rId2"/>
    <p:sldId id="966" r:id="rId3"/>
    <p:sldId id="979" r:id="rId4"/>
    <p:sldId id="980" r:id="rId5"/>
    <p:sldId id="981" r:id="rId6"/>
    <p:sldId id="985" r:id="rId7"/>
    <p:sldId id="982" r:id="rId8"/>
    <p:sldId id="983" r:id="rId9"/>
    <p:sldId id="984" r:id="rId10"/>
  </p:sldIdLst>
  <p:sldSz cx="9144000" cy="6858000" type="screen4x3"/>
  <p:notesSz cx="7099300" cy="96012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MV Boli" pitchFamily="2" charset="0"/>
      <p:regular r:id="rId1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FF"/>
    <a:srgbClr val="336699"/>
    <a:srgbClr val="FFFFFF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75" d="100"/>
          <a:sy n="75" d="100"/>
        </p:scale>
        <p:origin x="-1302" y="-78"/>
      </p:cViewPr>
      <p:guideLst>
        <p:guide orient="horz" pos="1933"/>
        <p:guide orient="horz"/>
        <p:guide orient="horz" pos="4319"/>
        <p:guide orient="horz" pos="300"/>
        <p:guide orient="horz" pos="482"/>
        <p:guide orient="horz" pos="2704"/>
        <p:guide orient="horz" pos="2795"/>
        <p:guide orient="horz" pos="3929"/>
        <p:guide pos="5284"/>
        <p:guide pos="1474"/>
        <p:guide/>
        <p:guide pos="4967"/>
        <p:guide pos="158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</a:t>
            </a:r>
            <a:r>
              <a:rPr lang="de-DE" sz="2400" dirty="0" smtClean="0">
                <a:latin typeface="Calibri" pitchFamily="34" charset="0"/>
              </a:rPr>
              <a:t>Modellierung 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</a:t>
            </a:r>
            <a:r>
              <a:rPr lang="de-DE" sz="2400" dirty="0" smtClean="0">
                <a:latin typeface="Calibri" pitchFamily="34" charset="0"/>
              </a:rPr>
              <a:t>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6930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Das abcd-Modell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Modelldiagnose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Kalibrierung und Validierung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(Erweiterung des abcd-Modells)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Abschlussquiz Hydrologie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Das </a:t>
            </a:r>
            <a:r>
              <a:rPr lang="de-DE" sz="2800" i="1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-Modell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Eigenschaften des abcd-Modells 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" name="Pfeil nach rechts 4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Pfeil nach unten 5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Pfeil nach unten 6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iger Pfeil 7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Pfeil nach unten 8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18" name="Pfeil nach unten 17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250825" y="1484784"/>
            <a:ext cx="54733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Einfluss der Gebietsfeuchte ‚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Abbildung physikalischer Prozesse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(hier: Verdunstung)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0825" y="3564012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</a:rPr>
              <a:t>Parameter des abcd-Modells </a:t>
            </a:r>
            <a:endParaRPr lang="de-DE" sz="2000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50825" y="4005064"/>
            <a:ext cx="59053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Neigung zur Direktabflussbildung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Effektive Speicherkapazität des Bodens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Aufteilung zwischen GW-Neubildung und Direktabfluss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Rezessionskonstante für  Basisabfluss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erfüllt einen bestimmten Zweck.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866032"/>
            <a:ext cx="64094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 Simulation des Jahresgangs der Gebietswasserbilanz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(zur Ressourcenallokation, Klimafolgenabschätzung, …)</a:t>
            </a:r>
          </a:p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	Hochwasservorhersage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250825" y="3068960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hat eine sinnvolle Struktur.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6627137" y="745540"/>
            <a:ext cx="2514463" cy="5491748"/>
            <a:chOff x="6627137" y="745540"/>
            <a:chExt cx="2514463" cy="5491748"/>
          </a:xfrm>
        </p:grpSpPr>
        <p:sp>
          <p:nvSpPr>
            <p:cNvPr id="34" name="Rechteck 33"/>
            <p:cNvSpPr/>
            <p:nvPr/>
          </p:nvSpPr>
          <p:spPr bwMode="auto">
            <a:xfrm>
              <a:off x="7918209" y="764704"/>
              <a:ext cx="1223391" cy="5472113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6627137" y="765175"/>
              <a:ext cx="1296144" cy="54721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644193" y="765175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8016257" y="745540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abcd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50825" y="3429000"/>
            <a:ext cx="6409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Massenerhaltung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Einfluss der Gebietsfeuchte auf Abflussbildung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Abbildung physikalischer Prozesse (Verdunstung)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51520" y="4725144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ist im Zielgebiet einsetzbar.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1520" y="5088086"/>
            <a:ext cx="63367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Daten für den Antrieb des Modells sind vorhanden.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dominanten Prozesse im Zielgebiet werden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durch das Modell abgebildet.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082552" y="185701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092280" y="552279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092280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316416" y="18448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8316416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092280" y="325404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326144" y="326768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092280" y="36619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7092280" y="407707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8326144" y="363354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8316416" y="405955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082552" y="495148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8316416" y="496512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8339784" y="553196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9" grpId="0" animBg="1"/>
      <p:bldP spid="47" grpId="0" animBg="1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Modellkalibrierung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Parameter des abcd-Modells sind alle „konzeptionell“: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626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Physikalisch interpretierbar, aber nicht messbar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Wie kann ich dann aber die Parameterwerte wählen?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0" y="2874144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Suche eine Kombination von Parametern (</a:t>
            </a:r>
            <a:r>
              <a: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Beobachtung und Simulation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übereinstimmen.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51520" y="4026272"/>
            <a:ext cx="87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Beobachtung	: gemessener Abfluss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smtClean="0">
                <a:latin typeface="Calibri" pitchFamily="34" charset="0"/>
              </a:rPr>
              <a:t> am Gebietsauslass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1520" y="4418250"/>
            <a:ext cx="871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Simulation	: simulierter Abfluss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(par)</a:t>
            </a:r>
            <a:r>
              <a:rPr lang="de-DE" sz="2000" dirty="0" smtClean="0">
                <a:latin typeface="Calibri" pitchFamily="34" charset="0"/>
              </a:rPr>
              <a:t> am Gebietsauslass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0824" y="4818360"/>
            <a:ext cx="900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Übereinstimmung	: ein quantitatives Fehlermaß/</a:t>
            </a:r>
            <a:r>
              <a:rPr lang="de-DE" sz="2000" dirty="0" err="1" smtClean="0">
                <a:latin typeface="Calibri" pitchFamily="34" charset="0"/>
              </a:rPr>
              <a:t>Gütemaß</a:t>
            </a:r>
            <a:r>
              <a:rPr lang="de-DE" sz="2000" dirty="0" smtClean="0">
                <a:latin typeface="Calibri" pitchFamily="34" charset="0"/>
              </a:rPr>
              <a:t> 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x(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,Q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(par))</a:t>
            </a:r>
            <a:r>
              <a:rPr lang="de-DE" sz="2000" dirty="0" smtClean="0">
                <a:latin typeface="Calibri" pitchFamily="34" charset="0"/>
              </a:rPr>
              <a:t>  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50825" y="5221096"/>
            <a:ext cx="871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Suche	: Suchalgorithmus, der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x(par) </a:t>
            </a:r>
            <a:r>
              <a:rPr lang="de-DE" sz="2000" dirty="0" smtClean="0">
                <a:latin typeface="Calibri" pitchFamily="34" charset="0"/>
              </a:rPr>
              <a:t>maximiert /minimiert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0" y="2874144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Suche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eine Kombination von Parametern (</a:t>
            </a:r>
            <a:r>
              <a: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Beobachtung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und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Simulation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übereinstimmen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51520" y="566778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dirty="0" smtClean="0">
                <a:latin typeface="Calibri" pitchFamily="34" charset="0"/>
              </a:rPr>
              <a:t>Beispiel	:</a:t>
            </a:r>
          </a:p>
        </p:txBody>
      </p:sp>
      <p:graphicFrame>
        <p:nvGraphicFramePr>
          <p:cNvPr id="59" name="Objekt 58"/>
          <p:cNvGraphicFramePr>
            <a:graphicFrameLocks noChangeAspect="1"/>
          </p:cNvGraphicFramePr>
          <p:nvPr/>
        </p:nvGraphicFramePr>
        <p:xfrm>
          <a:off x="2407624" y="5542632"/>
          <a:ext cx="3162298" cy="707356"/>
        </p:xfrm>
        <a:graphic>
          <a:graphicData uri="http://schemas.openxmlformats.org/presentationml/2006/ole">
            <p:oleObj spid="_x0000_s1026" name="Formel" r:id="rId4" imgW="1930320" imgH="431640" progId="Equation.3">
              <p:embed/>
            </p:oleObj>
          </a:graphicData>
        </a:graphic>
      </p:graphicFrame>
      <p:sp>
        <p:nvSpPr>
          <p:cNvPr id="60" name="Textfeld 59"/>
          <p:cNvSpPr txBox="1"/>
          <p:nvPr/>
        </p:nvSpPr>
        <p:spPr>
          <a:xfrm>
            <a:off x="5668789" y="5705886"/>
            <a:ext cx="347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974850" algn="l"/>
              </a:tabLst>
            </a:pPr>
            <a:r>
              <a:rPr lang="de-DE" sz="2000" i="1" dirty="0" smtClean="0">
                <a:latin typeface="Calibri" pitchFamily="34" charset="0"/>
              </a:rPr>
              <a:t>(SSE… sollte minimal werden)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build="p" bldLvl="2"/>
      <p:bldP spid="28" grpId="0" animBg="1"/>
      <p:bldP spid="39" grpId="0"/>
      <p:bldP spid="47" grpId="0"/>
      <p:bldP spid="54" grpId="0"/>
      <p:bldP spid="55" grpId="0"/>
      <p:bldP spid="56" grpId="0" animBg="1"/>
      <p:bldP spid="58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Modellvalidierung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Parameter des abcd-Modells sind alle „konzeptionell“: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916833"/>
            <a:ext cx="626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Physikalisch interpretierbar, aber nicht messbar</a:t>
            </a:r>
          </a:p>
          <a:p>
            <a:pPr marL="273050" indent="-273050">
              <a:spcAft>
                <a:spcPts val="600"/>
              </a:spcAft>
              <a:buFont typeface="Wingdings" pitchFamily="2" charset="2"/>
              <a:buChar char="§"/>
              <a:tabLst>
                <a:tab pos="273050" algn="l"/>
              </a:tabLst>
            </a:pPr>
            <a:r>
              <a:rPr lang="de-DE" sz="2000" dirty="0" smtClean="0">
                <a:latin typeface="Calibri" pitchFamily="34" charset="0"/>
              </a:rPr>
              <a:t>Wie kann ich dann aber die Parameterwerte wählen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0" y="2874144"/>
            <a:ext cx="9144000" cy="1015663"/>
          </a:xfrm>
          <a:prstGeom prst="rect">
            <a:avLst/>
          </a:prstGeom>
          <a:solidFill>
            <a:srgbClr val="2B568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Suche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eine Kombination von Parametern (</a:t>
            </a:r>
            <a:r>
              <a: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so dass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Beobachtung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und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Simulation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b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möglichst gut </a:t>
            </a:r>
            <a:r>
              <a:rPr lang="de-DE" sz="20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übereinstimmen</a:t>
            </a:r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0825" y="4084330"/>
            <a:ext cx="88931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sz="2000" dirty="0" smtClean="0">
                <a:latin typeface="Calibri" pitchFamily="34" charset="0"/>
              </a:rPr>
              <a:t>Aber funktionieren die „optimalen“ Parameter auch für Zeiträume,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die ich nicht für die Kalibrierung genutzt habe?</a:t>
            </a:r>
          </a:p>
          <a:p>
            <a:pPr marL="444500" indent="-444500">
              <a:spcAft>
                <a:spcPts val="600"/>
              </a:spcAft>
              <a:buFont typeface="Wingdings" pitchFamily="2" charset="2"/>
              <a:buChar char="ð"/>
              <a:tabLst>
                <a:tab pos="444500" algn="l"/>
              </a:tabLst>
            </a:pPr>
            <a:r>
              <a:rPr lang="de-DE" sz="2000" dirty="0" smtClean="0">
                <a:latin typeface="Calibri" pitchFamily="34" charset="0"/>
                <a:sym typeface="Wingdings"/>
              </a:rPr>
              <a:t>teile den Datensatz (z.B. Abflussmessung) in z.B. zwei Hälften</a:t>
            </a:r>
          </a:p>
          <a:p>
            <a:pPr marL="444500" indent="-444500">
              <a:spcAft>
                <a:spcPts val="600"/>
              </a:spcAft>
              <a:buFont typeface="Wingdings" pitchFamily="2" charset="2"/>
              <a:buChar char="ð"/>
              <a:tabLst>
                <a:tab pos="444500" algn="l"/>
              </a:tabLst>
            </a:pPr>
            <a:r>
              <a:rPr lang="de-DE" sz="2000" dirty="0" smtClean="0">
                <a:latin typeface="Calibri" pitchFamily="34" charset="0"/>
                <a:sym typeface="Wingdings"/>
              </a:rPr>
              <a:t>nutze den ersten Teil zur Kalibrierung</a:t>
            </a:r>
          </a:p>
          <a:p>
            <a:pPr marL="444500" indent="-444500">
              <a:spcAft>
                <a:spcPts val="600"/>
              </a:spcAft>
              <a:buFont typeface="Wingdings" pitchFamily="2" charset="2"/>
              <a:buChar char="ð"/>
              <a:tabLst>
                <a:tab pos="444500" algn="l"/>
              </a:tabLst>
            </a:pPr>
            <a:r>
              <a:rPr lang="de-DE" sz="2000" dirty="0" smtClean="0">
                <a:latin typeface="Calibri" pitchFamily="34" charset="0"/>
                <a:sym typeface="Wingdings"/>
              </a:rPr>
              <a:t>prüfe den „optimalen“ Parametersatz an der zweiten Hälfte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pic>
        <p:nvPicPr>
          <p:cNvPr id="4100" name="Picture 4" descr="http://4.bp.blogspot.com/-ZJngZgD6GiE/TeuTaeyRB9I/AAAAAAAAAZ0/tfQ15EtrPpE/s1600/Quiz%2BKids%2B01.jpg"/>
          <p:cNvPicPr>
            <a:picLocks noChangeAspect="1" noChangeArrowheads="1"/>
          </p:cNvPicPr>
          <p:nvPr/>
        </p:nvPicPr>
        <p:blipFill>
          <a:blip r:embed="rId3" cstate="print"/>
          <a:srcRect l="5222" r="5218"/>
          <a:stretch>
            <a:fillRect/>
          </a:stretch>
        </p:blipFill>
        <p:spPr bwMode="auto">
          <a:xfrm>
            <a:off x="-1" y="-1"/>
            <a:ext cx="9200499" cy="6856413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Bildschirmpräsentation (4:3)</PresentationFormat>
  <Paragraphs>112</Paragraphs>
  <Slides>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7586</cp:revision>
  <cp:lastPrinted>2008-04-07T13:32:56Z</cp:lastPrinted>
  <dcterms:created xsi:type="dcterms:W3CDTF">2002-11-14T10:27:51Z</dcterms:created>
  <dcterms:modified xsi:type="dcterms:W3CDTF">2016-12-21T10:28:34Z</dcterms:modified>
</cp:coreProperties>
</file>