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92" r:id="rId2"/>
    <p:sldId id="966" r:id="rId3"/>
    <p:sldId id="979" r:id="rId4"/>
    <p:sldId id="994" r:id="rId5"/>
    <p:sldId id="995" r:id="rId6"/>
    <p:sldId id="988" r:id="rId7"/>
    <p:sldId id="989" r:id="rId8"/>
    <p:sldId id="980" r:id="rId9"/>
    <p:sldId id="982" r:id="rId10"/>
    <p:sldId id="990" r:id="rId11"/>
    <p:sldId id="991" r:id="rId12"/>
    <p:sldId id="992" r:id="rId13"/>
    <p:sldId id="993" r:id="rId14"/>
    <p:sldId id="996" r:id="rId15"/>
    <p:sldId id="997" r:id="rId16"/>
  </p:sldIdLst>
  <p:sldSz cx="9144000" cy="6858000" type="screen4x3"/>
  <p:notesSz cx="7099300" cy="96012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MV Boli" pitchFamily="2" charset="0"/>
      <p:regular r:id="rId2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FF9933"/>
    <a:srgbClr val="336699"/>
    <a:srgbClr val="FFFFFF"/>
    <a:srgbClr val="6699FF"/>
    <a:srgbClr val="996633"/>
    <a:srgbClr val="000000"/>
    <a:srgbClr val="FFCC99"/>
    <a:srgbClr val="ADAD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1080" y="-114"/>
      </p:cViewPr>
      <p:guideLst>
        <p:guide orient="horz" pos="2205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884"/>
        <p:guide/>
        <p:guide pos="4967"/>
        <p:guide pos="158"/>
        <p:guide pos="2789"/>
        <p:guide pos="2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                                   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hyperlink" Target="ftp://hydrology.nws.noaa.gov/pub/gcip/mopex/US_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Maße für Übereinstimmung / Fehler / Güte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7634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unendliche Vielfalt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objektives Maß für </a:t>
            </a:r>
            <a:r>
              <a:rPr lang="de-DE" sz="2000" b="1" dirty="0" smtClean="0">
                <a:latin typeface="Calibri" pitchFamily="34" charset="0"/>
              </a:rPr>
              <a:t>Deine</a:t>
            </a:r>
            <a:r>
              <a:rPr lang="de-DE" sz="2000" dirty="0" smtClean="0">
                <a:latin typeface="Calibri" pitchFamily="34" charset="0"/>
              </a:rPr>
              <a:t> Anforderung an das Modell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292494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Beispiele (in R-Schreibweise)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1520" y="3356993"/>
            <a:ext cx="7634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sei ein Vektor mit Beobachtungen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alibri" pitchFamily="34" charset="0"/>
              </a:rPr>
              <a:t> sei ein Vektor mit Simulationsergebnissen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0" y="4292600"/>
            <a:ext cx="9144000" cy="194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5425" y="4814044"/>
            <a:ext cx="889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smtClean="0">
                <a:latin typeface="Calibri" pitchFamily="34" charset="0"/>
              </a:rPr>
              <a:t>Root </a:t>
            </a:r>
            <a:r>
              <a:rPr lang="de-DE" sz="2000" dirty="0" err="1" smtClean="0">
                <a:latin typeface="Calibri" pitchFamily="34" charset="0"/>
              </a:rPr>
              <a:t>Mean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Squared</a:t>
            </a:r>
            <a:r>
              <a:rPr lang="de-DE" sz="2000" dirty="0" smtClean="0">
                <a:latin typeface="Calibri" pitchFamily="34" charset="0"/>
              </a:rPr>
              <a:t> Error 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RMSE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)^2)  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26120" y="4365104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err="1" smtClean="0">
                <a:latin typeface="Calibri" pitchFamily="34" charset="0"/>
              </a:rPr>
              <a:t>Sum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Squared</a:t>
            </a:r>
            <a:r>
              <a:rPr lang="de-DE" sz="2000" dirty="0" smtClean="0">
                <a:latin typeface="Calibri" pitchFamily="34" charset="0"/>
              </a:rPr>
              <a:t> Errors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SSE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)^2)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25425" y="5258792"/>
            <a:ext cx="921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smtClean="0">
                <a:latin typeface="Calibri" pitchFamily="34" charset="0"/>
              </a:rPr>
              <a:t>Nash-</a:t>
            </a:r>
            <a:r>
              <a:rPr lang="de-DE" sz="2000" dirty="0" err="1" smtClean="0">
                <a:latin typeface="Calibri" pitchFamily="34" charset="0"/>
              </a:rPr>
              <a:t>Sutcliffe</a:t>
            </a:r>
            <a:r>
              <a:rPr lang="de-DE" sz="2000" dirty="0" smtClean="0">
                <a:latin typeface="Calibri" pitchFamily="34" charset="0"/>
              </a:rPr>
              <a:t> Effizienz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NSE = 1 - SSE /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))^2)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26120" y="5678140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781300" algn="l"/>
              </a:tabLst>
            </a:pPr>
            <a:r>
              <a:rPr lang="de-DE" sz="2000" dirty="0" err="1" smtClean="0">
                <a:latin typeface="Calibri" pitchFamily="34" charset="0"/>
              </a:rPr>
              <a:t>Mean</a:t>
            </a:r>
            <a:r>
              <a:rPr lang="de-DE" sz="2000" dirty="0" smtClean="0">
                <a:latin typeface="Calibri" pitchFamily="34" charset="0"/>
              </a:rPr>
              <a:t> Error	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ME = </a:t>
            </a:r>
            <a:r>
              <a:rPr lang="de-DE" sz="2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obs-sim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de-DE" sz="2000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6" grpId="0" animBg="1"/>
      <p:bldP spid="18" grpId="0"/>
      <p:bldP spid="20" grpId="0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Suchverfahren und -algorithmen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7634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Ausprobieren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Rohe Gewalt (</a:t>
            </a:r>
            <a:r>
              <a:rPr lang="de-DE" sz="2000" dirty="0" err="1" smtClean="0">
                <a:latin typeface="Calibri" pitchFamily="34" charset="0"/>
              </a:rPr>
              <a:t>Brute</a:t>
            </a:r>
            <a:r>
              <a:rPr lang="de-DE" sz="2000" dirty="0" smtClean="0">
                <a:latin typeface="Calibri" pitchFamily="34" charset="0"/>
              </a:rPr>
              <a:t> Force)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„Intelligente“ Suchalgorithmen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251271" y="2204864"/>
            <a:ext cx="8849867" cy="3585145"/>
            <a:chOff x="251271" y="2508151"/>
            <a:chExt cx="8849867" cy="3585145"/>
          </a:xfrm>
        </p:grpSpPr>
        <p:pic>
          <p:nvPicPr>
            <p:cNvPr id="38914" name="Picture 2" descr="http://perpetual-wonder.com/blog/wp-content/uploads/2015/03/optimize.bmp"/>
            <p:cNvPicPr>
              <a:picLocks noChangeAspect="1" noChangeArrowheads="1"/>
            </p:cNvPicPr>
            <p:nvPr/>
          </p:nvPicPr>
          <p:blipFill>
            <a:blip r:embed="rId3" cstate="print"/>
            <a:srcRect t="8930"/>
            <a:stretch>
              <a:fillRect/>
            </a:stretch>
          </p:blipFill>
          <p:spPr bwMode="auto">
            <a:xfrm>
              <a:off x="3995738" y="2508151"/>
              <a:ext cx="5105400" cy="3513137"/>
            </a:xfrm>
            <a:prstGeom prst="rect">
              <a:avLst/>
            </a:prstGeom>
            <a:noFill/>
          </p:spPr>
        </p:pic>
        <p:sp>
          <p:nvSpPr>
            <p:cNvPr id="19" name="Textfeld 18"/>
            <p:cNvSpPr txBox="1"/>
            <p:nvPr/>
          </p:nvSpPr>
          <p:spPr>
            <a:xfrm rot="1514436">
              <a:off x="4503081" y="5501848"/>
              <a:ext cx="15848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Parameter a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20640000">
              <a:off x="7256412" y="5592153"/>
              <a:ext cx="15482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Parameter b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351338" y="2789238"/>
              <a:ext cx="165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1" dirty="0" smtClean="0">
                  <a:latin typeface="Calibri" pitchFamily="34" charset="0"/>
                  <a:cs typeface="Courier New" pitchFamily="49" charset="0"/>
                </a:rPr>
                <a:t>Fehlermaß</a:t>
              </a:r>
              <a:endParaRPr lang="de-DE" sz="1800" b="1" dirty="0"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51271" y="5446965"/>
              <a:ext cx="4176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Beispielhafte Oberfläche einer Zielfunktion mit zwei Modellparametern a und b</a:t>
              </a:r>
              <a:endPara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250825" y="1556792"/>
            <a:ext cx="8893175" cy="1152128"/>
            <a:chOff x="250825" y="1556792"/>
            <a:chExt cx="8893175" cy="1152128"/>
          </a:xfrm>
        </p:grpSpPr>
        <p:sp>
          <p:nvSpPr>
            <p:cNvPr id="12" name="Textfeld 11"/>
            <p:cNvSpPr txBox="1"/>
            <p:nvPr/>
          </p:nvSpPr>
          <p:spPr>
            <a:xfrm>
              <a:off x="250825" y="1556792"/>
              <a:ext cx="88931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“With four parameters I can fit an elephant,</a:t>
              </a:r>
            </a:p>
            <a:p>
              <a:r>
                <a:rPr lang="en-US" sz="2000" dirty="0" smtClean="0">
                  <a:latin typeface="Calibri" pitchFamily="34" charset="0"/>
                </a:rPr>
                <a:t>and with five I can make him wiggle his trunk.”</a:t>
              </a:r>
              <a:endParaRPr lang="de-DE" sz="2000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187624" y="2308810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 dirty="0" smtClean="0">
                  <a:latin typeface="Calibri" pitchFamily="34" charset="0"/>
                </a:rPr>
                <a:t>John von Neumann, </a:t>
              </a:r>
              <a:r>
                <a:rPr lang="en-US" sz="2000" i="1" dirty="0" err="1" smtClean="0">
                  <a:latin typeface="Calibri" pitchFamily="34" charset="0"/>
                </a:rPr>
                <a:t>Mathematiker</a:t>
              </a:r>
              <a:endParaRPr lang="de-DE" sz="2000" i="1" dirty="0">
                <a:latin typeface="Calibri" pitchFamily="34" charset="0"/>
              </a:endParaRPr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908720"/>
            <a:ext cx="2978076" cy="48195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Textfeld 15"/>
          <p:cNvSpPr txBox="1"/>
          <p:nvPr/>
        </p:nvSpPr>
        <p:spPr>
          <a:xfrm>
            <a:off x="5796136" y="5784056"/>
            <a:ext cx="334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Mayer et al. (2010), Amer. J. Phys.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236296" y="765175"/>
            <a:ext cx="648817" cy="28756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825" y="3396769"/>
            <a:ext cx="53292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Mit anderen Worten</a:t>
            </a:r>
          </a:p>
          <a:p>
            <a:pPr>
              <a:spcAft>
                <a:spcPts val="600"/>
              </a:spcAft>
            </a:pPr>
            <a:r>
              <a:rPr lang="de-DE" sz="2000" dirty="0" smtClean="0">
                <a:latin typeface="Calibri" pitchFamily="34" charset="0"/>
              </a:rPr>
              <a:t>Wie kann ich beurteilen, dass mein kalibriertes Modell auch außerhalb der verwendeten Beobachtungen funktioniert?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50825" y="1556792"/>
            <a:ext cx="889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Split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Sampling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236296" y="765175"/>
            <a:ext cx="648817" cy="28756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825" y="2060848"/>
            <a:ext cx="87136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Kalibriere das Modell an einer Teilmenge der Beobachtungen;</a:t>
            </a:r>
          </a:p>
          <a:p>
            <a:pPr marL="177800" indent="-1778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überprüfe anhand der verbleibenden Teilmenge die Güte des Modells.</a:t>
            </a:r>
            <a:endParaRPr lang="de-DE" sz="2000" dirty="0">
              <a:latin typeface="Calibri" pitchFamily="34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1403350" y="3500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323528" y="449832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5484440" y="5229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250825" y="4975076"/>
            <a:ext cx="316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Finde die beste Kombination von a, b, c und d</a:t>
            </a:r>
            <a:endParaRPr lang="en-GB" sz="20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095500" y="4725095"/>
            <a:ext cx="3060700" cy="1440209"/>
          </a:xfrm>
          <a:custGeom>
            <a:avLst/>
            <a:gdLst>
              <a:gd name="connsiteX0" fmla="*/ 0 w 3060700"/>
              <a:gd name="connsiteY0" fmla="*/ 1346200 h 1845733"/>
              <a:gd name="connsiteX1" fmla="*/ 850900 w 3060700"/>
              <a:gd name="connsiteY1" fmla="*/ 1714500 h 1845733"/>
              <a:gd name="connsiteX2" fmla="*/ 1917700 w 3060700"/>
              <a:gd name="connsiteY2" fmla="*/ 558800 h 1845733"/>
              <a:gd name="connsiteX3" fmla="*/ 2451100 w 3060700"/>
              <a:gd name="connsiteY3" fmla="*/ 127000 h 1845733"/>
              <a:gd name="connsiteX4" fmla="*/ 3060700 w 3060700"/>
              <a:gd name="connsiteY4" fmla="*/ 0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700" h="1845733">
                <a:moveTo>
                  <a:pt x="0" y="1346200"/>
                </a:moveTo>
                <a:cubicBezTo>
                  <a:pt x="265641" y="1595966"/>
                  <a:pt x="531283" y="1845733"/>
                  <a:pt x="850900" y="1714500"/>
                </a:cubicBezTo>
                <a:cubicBezTo>
                  <a:pt x="1170517" y="1583267"/>
                  <a:pt x="1651000" y="823383"/>
                  <a:pt x="1917700" y="558800"/>
                </a:cubicBezTo>
                <a:cubicBezTo>
                  <a:pt x="2184400" y="294217"/>
                  <a:pt x="2260600" y="220133"/>
                  <a:pt x="2451100" y="127000"/>
                </a:cubicBezTo>
                <a:cubicBezTo>
                  <a:pt x="2641600" y="33867"/>
                  <a:pt x="2851150" y="16933"/>
                  <a:pt x="3060700" y="0"/>
                </a:cubicBezTo>
              </a:path>
            </a:pathLst>
          </a:cu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11799" y="4377298"/>
            <a:ext cx="392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Überprüfe die Modellgüte anhand der restlichen Beobachtungen</a:t>
            </a:r>
            <a:endParaRPr lang="en-GB" sz="20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763688" y="314096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Zeitreihe beobachteter Abflüsse am Pegel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25" name="Tabelle 24"/>
          <p:cNvGraphicFramePr>
            <a:graphicFrameLocks noGrp="1"/>
          </p:cNvGraphicFramePr>
          <p:nvPr/>
        </p:nvGraphicFramePr>
        <p:xfrm>
          <a:off x="1403350" y="3500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grpSp>
        <p:nvGrpSpPr>
          <p:cNvPr id="2" name="Gruppieren 10"/>
          <p:cNvGrpSpPr/>
          <p:nvPr/>
        </p:nvGrpSpPr>
        <p:grpSpPr>
          <a:xfrm>
            <a:off x="0" y="3717032"/>
            <a:ext cx="9144000" cy="1080120"/>
            <a:chOff x="0" y="3717032"/>
            <a:chExt cx="9144000" cy="1080120"/>
          </a:xfrm>
        </p:grpSpPr>
        <p:sp>
          <p:nvSpPr>
            <p:cNvPr id="43" name="Textfeld 42"/>
            <p:cNvSpPr txBox="1"/>
            <p:nvPr/>
          </p:nvSpPr>
          <p:spPr>
            <a:xfrm>
              <a:off x="0" y="4243154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  <a:hlinkClick r:id="rId4"/>
                </a:rPr>
                <a:t>ftp://hydrology.nws.noaa.gov/pub/gcip/mopex/US_Data</a:t>
              </a:r>
              <a:r>
                <a:rPr lang="de-DE" sz="3000" dirty="0" smtClean="0">
                  <a:latin typeface="Calibri" pitchFamily="34" charset="0"/>
                </a:rPr>
                <a:t> </a:t>
              </a:r>
              <a:endParaRPr lang="de-DE" sz="3000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0" y="3717032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</a:rPr>
                <a:t>Download der Daten und Metadaten: </a:t>
              </a:r>
              <a:endParaRPr lang="de-DE" sz="3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 bwMode="auto">
          <a:xfrm>
            <a:off x="0" y="5157192"/>
            <a:ext cx="7092280" cy="792088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grpSp>
        <p:nvGrpSpPr>
          <p:cNvPr id="2" name="Gruppieren 10"/>
          <p:cNvGrpSpPr/>
          <p:nvPr/>
        </p:nvGrpSpPr>
        <p:grpSpPr>
          <a:xfrm>
            <a:off x="0" y="3717032"/>
            <a:ext cx="9144000" cy="1080120"/>
            <a:chOff x="0" y="3717032"/>
            <a:chExt cx="9144000" cy="1080120"/>
          </a:xfrm>
        </p:grpSpPr>
        <p:sp>
          <p:nvSpPr>
            <p:cNvPr id="43" name="Textfeld 42"/>
            <p:cNvSpPr txBox="1"/>
            <p:nvPr/>
          </p:nvSpPr>
          <p:spPr>
            <a:xfrm>
              <a:off x="0" y="4243154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  <a:hlinkClick r:id="rId4"/>
                </a:rPr>
                <a:t>ftp://hydrology.nws.noaa.gov/pub/gcip/mopex/US_Data</a:t>
              </a:r>
              <a:r>
                <a:rPr lang="de-DE" sz="3000" dirty="0" smtClean="0">
                  <a:latin typeface="Calibri" pitchFamily="34" charset="0"/>
                </a:rPr>
                <a:t> </a:t>
              </a:r>
              <a:endParaRPr lang="de-DE" sz="3000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0" y="3717032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</a:rPr>
                <a:t>Download der Daten und Metadaten: </a:t>
              </a:r>
              <a:endParaRPr lang="de-DE" sz="3000" dirty="0">
                <a:latin typeface="Calibri" pitchFamily="34" charset="0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99577" y="5389324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Bearbeite die Aufgaben in </a:t>
            </a:r>
            <a:r>
              <a:rPr lang="de-DE" sz="1800" dirty="0" err="1" smtClean="0">
                <a:latin typeface="Courier" pitchFamily="49" charset="0"/>
              </a:rPr>
              <a:t>diagnose.R</a:t>
            </a:r>
            <a:r>
              <a:rPr lang="de-DE" sz="1800" dirty="0" smtClean="0">
                <a:latin typeface="Courier" pitchFamily="49" charset="0"/>
              </a:rPr>
              <a:t> und </a:t>
            </a:r>
            <a:r>
              <a:rPr lang="de-DE" sz="1800" dirty="0" err="1" smtClean="0">
                <a:latin typeface="Courier" pitchFamily="49" charset="0"/>
              </a:rPr>
              <a:t>calval.R</a:t>
            </a:r>
            <a:r>
              <a:rPr lang="de-DE" sz="1800" dirty="0" smtClean="0">
                <a:latin typeface="Calibri" pitchFamily="34" charset="0"/>
                <a:sym typeface="Symbol"/>
              </a:rPr>
              <a:t>.</a:t>
            </a:r>
            <a:endParaRPr lang="de-DE" sz="1800" baseline="-25000" dirty="0">
              <a:latin typeface="Calibri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280000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The Last </a:t>
            </a:r>
            <a:r>
              <a:rPr lang="de-DE" sz="2400" dirty="0" err="1" smtClean="0">
                <a:latin typeface="Calibri" pitchFamily="34" charset="0"/>
              </a:rPr>
              <a:t>Codefight</a:t>
            </a:r>
            <a:endParaRPr lang="de-DE" sz="2400" dirty="0" smtClean="0">
              <a:latin typeface="Calibri" pitchFamily="34" charset="0"/>
            </a:endParaRPr>
          </a:p>
        </p:txBody>
      </p:sp>
      <p:pic>
        <p:nvPicPr>
          <p:cNvPr id="13314" name="Picture 2" descr="http://orig08.deviantart.net/d82e/f/2012/224/1/9/lava_knight_by_legowosnake-d5aw1ah.jpg"/>
          <p:cNvPicPr>
            <a:picLocks noChangeAspect="1" noChangeArrowheads="1"/>
          </p:cNvPicPr>
          <p:nvPr/>
        </p:nvPicPr>
        <p:blipFill>
          <a:blip r:embed="rId5" cstate="print"/>
          <a:srcRect l="9272" b="370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Gebietsfeuchte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8099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250992"/>
            <a:ext cx="6625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hat eine sinnvolle Struktur.</a:t>
            </a:r>
          </a:p>
        </p:txBody>
      </p:sp>
      <p:grpSp>
        <p:nvGrpSpPr>
          <p:cNvPr id="2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ist im Zielgebiet einsetzbar.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„besseres“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 #1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Freihandform 10"/>
          <p:cNvSpPr/>
          <p:nvPr/>
        </p:nvSpPr>
        <p:spPr bwMode="auto">
          <a:xfrm>
            <a:off x="755576" y="2780928"/>
            <a:ext cx="7977717" cy="2689626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  <a:gd name="connsiteX0" fmla="*/ 154517 w 7977717"/>
              <a:gd name="connsiteY0" fmla="*/ 2481023 h 3193682"/>
              <a:gd name="connsiteX1" fmla="*/ 205317 w 7977717"/>
              <a:gd name="connsiteY1" fmla="*/ 2506423 h 3193682"/>
              <a:gd name="connsiteX2" fmla="*/ 1386417 w 7977717"/>
              <a:gd name="connsiteY2" fmla="*/ 2785823 h 3193682"/>
              <a:gd name="connsiteX3" fmla="*/ 2088232 w 7977717"/>
              <a:gd name="connsiteY3" fmla="*/ 59267 h 3193682"/>
              <a:gd name="connsiteX4" fmla="*/ 2834217 w 7977717"/>
              <a:gd name="connsiteY4" fmla="*/ 2430223 h 3193682"/>
              <a:gd name="connsiteX5" fmla="*/ 3743855 w 7977717"/>
              <a:gd name="connsiteY5" fmla="*/ 2935023 h 3193682"/>
              <a:gd name="connsiteX6" fmla="*/ 4955117 w 7977717"/>
              <a:gd name="connsiteY6" fmla="*/ 2722323 h 3193682"/>
              <a:gd name="connsiteX7" fmla="*/ 5742517 w 7977717"/>
              <a:gd name="connsiteY7" fmla="*/ 690323 h 3193682"/>
              <a:gd name="connsiteX8" fmla="*/ 6199717 w 7977717"/>
              <a:gd name="connsiteY8" fmla="*/ 1960323 h 3193682"/>
              <a:gd name="connsiteX9" fmla="*/ 6898217 w 7977717"/>
              <a:gd name="connsiteY9" fmla="*/ 2696923 h 3193682"/>
              <a:gd name="connsiteX10" fmla="*/ 7977717 w 7977717"/>
              <a:gd name="connsiteY10" fmla="*/ 3065223 h 3193682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42517 w 7977717"/>
              <a:gd name="connsiteY7" fmla="*/ 25827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60640 w 7977717"/>
              <a:gd name="connsiteY7" fmla="*/ 1151806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689626">
                <a:moveTo>
                  <a:pt x="154517" y="2048975"/>
                </a:moveTo>
                <a:cubicBezTo>
                  <a:pt x="77258" y="2036275"/>
                  <a:pt x="0" y="2023575"/>
                  <a:pt x="205317" y="2074375"/>
                </a:cubicBezTo>
                <a:cubicBezTo>
                  <a:pt x="410634" y="2125175"/>
                  <a:pt x="1048595" y="2689626"/>
                  <a:pt x="1386417" y="2353775"/>
                </a:cubicBezTo>
                <a:cubicBezTo>
                  <a:pt x="1724239" y="2017924"/>
                  <a:pt x="1990948" y="118534"/>
                  <a:pt x="2232248" y="59267"/>
                </a:cubicBezTo>
                <a:cubicBezTo>
                  <a:pt x="2473548" y="0"/>
                  <a:pt x="2582283" y="1590890"/>
                  <a:pt x="2834217" y="1998175"/>
                </a:cubicBezTo>
                <a:cubicBezTo>
                  <a:pt x="3086151" y="2405460"/>
                  <a:pt x="3390372" y="2454292"/>
                  <a:pt x="3743855" y="2502975"/>
                </a:cubicBezTo>
                <a:cubicBezTo>
                  <a:pt x="4097338" y="2551658"/>
                  <a:pt x="4618986" y="2515470"/>
                  <a:pt x="4955117" y="2290275"/>
                </a:cubicBezTo>
                <a:cubicBezTo>
                  <a:pt x="5291248" y="2065080"/>
                  <a:pt x="5560723" y="1295326"/>
                  <a:pt x="5760640" y="1151806"/>
                </a:cubicBezTo>
                <a:cubicBezTo>
                  <a:pt x="5968073" y="1024806"/>
                  <a:pt x="5998120" y="1352695"/>
                  <a:pt x="6199717" y="1528275"/>
                </a:cubicBezTo>
                <a:cubicBezTo>
                  <a:pt x="6361726" y="1788439"/>
                  <a:pt x="6601884" y="2080725"/>
                  <a:pt x="6898217" y="2264875"/>
                </a:cubicBezTo>
                <a:cubicBezTo>
                  <a:pt x="7194550" y="2449025"/>
                  <a:pt x="7586133" y="2541100"/>
                  <a:pt x="7977717" y="2633175"/>
                </a:cubicBez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47418" y="30686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simuliert #2</a:t>
            </a:r>
            <a:endParaRPr lang="de-DE" sz="2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Modelldiagnose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Parameter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566952"/>
            <a:ext cx="59053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50825" y="4941168"/>
            <a:ext cx="871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Kann man die Parameter im Feld messen?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direkt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0" y="2989401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Suche eine Kombination von Parametern (</a:t>
            </a:r>
            <a:r>
              <a:rPr lang="de-DE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Beobachtung und Simulation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übereinstimmen.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51520" y="4305796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latin typeface="Calibri" pitchFamily="34" charset="0"/>
              </a:rPr>
              <a:t>	: gemessener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1520" y="4697774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latin typeface="Calibri" pitchFamily="34" charset="0"/>
              </a:rPr>
              <a:t>	: simulierter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0824" y="5097884"/>
            <a:ext cx="90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Übereinstimmung</a:t>
            </a:r>
            <a:r>
              <a:rPr lang="de-DE" sz="2000" dirty="0" smtClean="0">
                <a:latin typeface="Calibri" pitchFamily="34" charset="0"/>
              </a:rPr>
              <a:t>	: ein quantitatives Fehlermaß/</a:t>
            </a:r>
            <a:r>
              <a:rPr lang="de-DE" sz="2000" dirty="0" err="1" smtClean="0">
                <a:latin typeface="Calibri" pitchFamily="34" charset="0"/>
              </a:rPr>
              <a:t>Gütemaß</a:t>
            </a:r>
            <a:r>
              <a:rPr lang="de-DE" sz="2000" dirty="0" smtClean="0">
                <a:latin typeface="Calibri" pitchFamily="34" charset="0"/>
              </a:rPr>
              <a:t> 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obs,sim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de-DE" sz="2000" dirty="0" smtClean="0">
                <a:latin typeface="Calibri" pitchFamily="34" charset="0"/>
              </a:rPr>
              <a:t>  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50825" y="5500620"/>
            <a:ext cx="871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b="1" dirty="0" smtClean="0">
                <a:solidFill>
                  <a:srgbClr val="FF9933"/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latin typeface="Calibri" pitchFamily="34" charset="0"/>
              </a:rPr>
              <a:t>	: Suchalgorithmus, der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2000" dirty="0" smtClean="0">
                <a:latin typeface="Calibri" pitchFamily="34" charset="0"/>
              </a:rPr>
              <a:t>maximiert /minimiert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0" y="2989401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rgbClr val="FF9933"/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5" name="Ellipse 14"/>
          <p:cNvSpPr/>
          <p:nvPr/>
        </p:nvSpPr>
        <p:spPr bwMode="auto">
          <a:xfrm>
            <a:off x="-117028" y="5013176"/>
            <a:ext cx="2664296" cy="93610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build="p" bldLvl="2"/>
      <p:bldP spid="28" grpId="0" animBg="1"/>
      <p:bldP spid="39" grpId="0"/>
      <p:bldP spid="47" grpId="0"/>
      <p:bldP spid="54" grpId="0"/>
      <p:bldP spid="55" grpId="0"/>
      <p:bldP spid="56" grpId="0" animBg="1"/>
      <p:bldP spid="1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Bildschirmpräsentation (4:3)</PresentationFormat>
  <Paragraphs>187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Courier</vt:lpstr>
      <vt:lpstr>Symbol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7616</cp:revision>
  <cp:lastPrinted>2008-04-07T13:32:56Z</cp:lastPrinted>
  <dcterms:created xsi:type="dcterms:W3CDTF">2002-11-14T10:27:51Z</dcterms:created>
  <dcterms:modified xsi:type="dcterms:W3CDTF">2018-01-31T09:18:03Z</dcterms:modified>
</cp:coreProperties>
</file>