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914" r:id="rId2"/>
    <p:sldId id="915" r:id="rId3"/>
    <p:sldId id="917" r:id="rId4"/>
    <p:sldId id="922" r:id="rId5"/>
    <p:sldId id="895" r:id="rId6"/>
    <p:sldId id="905" r:id="rId7"/>
    <p:sldId id="896" r:id="rId8"/>
    <p:sldId id="909" r:id="rId9"/>
    <p:sldId id="925" r:id="rId10"/>
    <p:sldId id="898" r:id="rId11"/>
    <p:sldId id="923" r:id="rId12"/>
  </p:sldIdLst>
  <p:sldSz cx="9144000" cy="6858000" type="screen4x3"/>
  <p:notesSz cx="7099300" cy="96012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MV Boli" pitchFamily="2" charset="0"/>
      <p:regular r:id="rId1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2373" autoAdjust="0"/>
  </p:normalViewPr>
  <p:slideViewPr>
    <p:cSldViewPr snapToGrid="0" showGuides="1">
      <p:cViewPr varScale="1">
        <p:scale>
          <a:sx n="88" d="100"/>
          <a:sy n="88" d="100"/>
        </p:scale>
        <p:origin x="-48" y="-342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für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exponentielles</a:t>
            </a:r>
            <a:r>
              <a:rPr lang="en-GB" dirty="0" smtClean="0">
                <a:latin typeface="Arial" charset="0"/>
              </a:rPr>
              <a:t>/ </a:t>
            </a:r>
            <a:r>
              <a:rPr lang="en-GB" dirty="0" err="1" smtClean="0">
                <a:latin typeface="Arial" charset="0"/>
              </a:rPr>
              <a:t>geometrisches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Wachstum</a:t>
            </a:r>
            <a:r>
              <a:rPr lang="en-GB" dirty="0" smtClean="0">
                <a:latin typeface="Arial" charset="0"/>
              </a:rPr>
              <a:t>: </a:t>
            </a:r>
            <a:r>
              <a:rPr lang="en-GB" dirty="0" err="1" smtClean="0">
                <a:latin typeface="Arial" charset="0"/>
              </a:rPr>
              <a:t>halb-logarithmische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Darstellung</a:t>
            </a:r>
            <a:endParaRPr lang="en-GB" dirty="0" smtClean="0">
              <a:latin typeface="Arial" charset="0"/>
            </a:endParaRPr>
          </a:p>
          <a:p>
            <a:pPr eaLnBrk="1" hangingPunct="1"/>
            <a:r>
              <a:rPr lang="en-GB" dirty="0" err="1" smtClean="0">
                <a:latin typeface="Arial" charset="0"/>
              </a:rPr>
              <a:t>Wachstumsrate</a:t>
            </a:r>
            <a:r>
              <a:rPr lang="en-GB" dirty="0" smtClean="0">
                <a:latin typeface="Arial" charset="0"/>
              </a:rPr>
              <a:t> UNABHÄNGIG von </a:t>
            </a:r>
            <a:r>
              <a:rPr lang="en-GB" dirty="0" err="1" smtClean="0">
                <a:latin typeface="Arial" charset="0"/>
              </a:rPr>
              <a:t>Populationsgröße</a:t>
            </a:r>
            <a:r>
              <a:rPr lang="en-GB" dirty="0" smtClean="0">
                <a:latin typeface="Arial" charset="0"/>
              </a:rPr>
              <a:t>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10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09/12/2020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8440614" y="6381308"/>
            <a:ext cx="595881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2020/21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3" name="Gruppieren 8"/>
          <p:cNvGrpSpPr/>
          <p:nvPr/>
        </p:nvGrpSpPr>
        <p:grpSpPr>
          <a:xfrm>
            <a:off x="3380521" y="3429000"/>
            <a:ext cx="2593124" cy="1556177"/>
            <a:chOff x="3380521" y="3429000"/>
            <a:chExt cx="2593124" cy="1556177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33485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3380521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2" name="Rechteck 11"/>
          <p:cNvSpPr/>
          <p:nvPr/>
        </p:nvSpPr>
        <p:spPr>
          <a:xfrm>
            <a:off x="1" y="560143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Seminar </a:t>
            </a:r>
            <a:r>
              <a:rPr lang="de-DE" sz="2000" i="1" dirty="0" smtClean="0">
                <a:latin typeface="Calibri" pitchFamily="34" charset="0"/>
              </a:rPr>
              <a:t>Einführung in die Modellierung</a:t>
            </a:r>
            <a:r>
              <a:rPr lang="de-DE" sz="2000" dirty="0" smtClean="0">
                <a:latin typeface="Calibri" pitchFamily="34" charset="0"/>
              </a:rPr>
              <a:t/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im Modul </a:t>
            </a:r>
            <a:r>
              <a:rPr lang="de-DE" sz="2000" i="1" dirty="0" smtClean="0">
                <a:latin typeface="Calibri" pitchFamily="34" charset="0"/>
              </a:rPr>
              <a:t>Versuchsplanung und Geoökologische Modellierung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1035" name="Formel" r:id="rId4" imgW="26791560" imgH="6491160" progId="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1036" name="Formel" r:id="rId5" imgW="38569320" imgH="14621400" progId="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1" y="5394702"/>
            <a:ext cx="75509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 </a:t>
            </a:r>
            <a:r>
              <a:rPr lang="de-DE" dirty="0" smtClean="0">
                <a:solidFill>
                  <a:srgbClr val="00B050"/>
                </a:solidFill>
              </a:rPr>
              <a:t>= 0.2,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= 30, </a:t>
            </a:r>
            <a:r>
              <a:rPr lang="de-DE" i="1" dirty="0" smtClean="0">
                <a:solidFill>
                  <a:srgbClr val="00B050"/>
                </a:solidFill>
              </a:rPr>
              <a:t>N0 </a:t>
            </a:r>
            <a:r>
              <a:rPr lang="de-DE" dirty="0" smtClean="0">
                <a:solidFill>
                  <a:srgbClr val="00B050"/>
                </a:solidFill>
              </a:rPr>
              <a:t>= 2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),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i="1" dirty="0" smtClean="0">
                <a:solidFill>
                  <a:srgbClr val="00B050"/>
                </a:solidFill>
              </a:rPr>
              <a:t>n0 </a:t>
            </a:r>
            <a:r>
              <a:rPr lang="de-DE" dirty="0" smtClean="0">
                <a:solidFill>
                  <a:srgbClr val="00B050"/>
                </a:solidFill>
              </a:rPr>
              <a:t>= 2 und </a:t>
            </a:r>
            <a:r>
              <a:rPr lang="de-DE" i="1" dirty="0" smtClean="0">
                <a:solidFill>
                  <a:srgbClr val="00B050"/>
                </a:solidFill>
              </a:rPr>
              <a:t>n0 </a:t>
            </a:r>
            <a:r>
              <a:rPr lang="de-DE" dirty="0" smtClean="0">
                <a:solidFill>
                  <a:srgbClr val="00B050"/>
                </a:solidFill>
              </a:rPr>
              <a:t>= 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5" name="Rechteck 4"/>
          <p:cNvSpPr/>
          <p:nvPr/>
        </p:nvSpPr>
        <p:spPr>
          <a:xfrm>
            <a:off x="4414596" y="7158473"/>
            <a:ext cx="4180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tinyurl.com/eim-1920-2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486604" y="7806545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9:25 – 9:45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2020/21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</a:t>
            </a: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  <p:grpSp>
        <p:nvGrpSpPr>
          <p:cNvPr id="8" name="Gruppieren 8"/>
          <p:cNvGrpSpPr/>
          <p:nvPr/>
        </p:nvGrpSpPr>
        <p:grpSpPr>
          <a:xfrm>
            <a:off x="3275020" y="4681135"/>
            <a:ext cx="2593124" cy="1556177"/>
            <a:chOff x="3380521" y="3429000"/>
            <a:chExt cx="2593124" cy="1556177"/>
          </a:xfrm>
        </p:grpSpPr>
        <p:pic>
          <p:nvPicPr>
            <p:cNvPr id="9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33485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Ellipse 11"/>
            <p:cNvSpPr/>
            <p:nvPr/>
          </p:nvSpPr>
          <p:spPr bwMode="auto">
            <a:xfrm>
              <a:off x="3380521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2020/21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</a:t>
            </a: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exponentielle Wachstum – die Grenzen des Wachstums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  <p:grpSp>
        <p:nvGrpSpPr>
          <p:cNvPr id="8" name="Gruppieren 8"/>
          <p:cNvGrpSpPr/>
          <p:nvPr/>
        </p:nvGrpSpPr>
        <p:grpSpPr>
          <a:xfrm>
            <a:off x="3275020" y="4681135"/>
            <a:ext cx="2593124" cy="1556177"/>
            <a:chOff x="3380521" y="3429000"/>
            <a:chExt cx="2593124" cy="1556177"/>
          </a:xfrm>
        </p:grpSpPr>
        <p:pic>
          <p:nvPicPr>
            <p:cNvPr id="9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33485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Ellipse 11"/>
            <p:cNvSpPr/>
            <p:nvPr/>
          </p:nvSpPr>
          <p:spPr bwMode="auto">
            <a:xfrm>
              <a:off x="3380521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5" name="Rechteck 4"/>
          <p:cNvSpPr/>
          <p:nvPr/>
        </p:nvSpPr>
        <p:spPr>
          <a:xfrm>
            <a:off x="4283968" y="5373216"/>
            <a:ext cx="4180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tinyurl.com//eim-1920-2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355976" y="6021288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9:25 – 9:45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835292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lassen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die </a:t>
            </a:r>
            <a:r>
              <a:rPr lang="en-GB" dirty="0" err="1" smtClean="0"/>
              <a:t>Verbreitung</a:t>
            </a:r>
            <a:r>
              <a:rPr lang="en-GB" dirty="0" smtClean="0"/>
              <a:t> und </a:t>
            </a:r>
            <a:r>
              <a:rPr lang="en-GB" dirty="0" err="1" smtClean="0"/>
              <a:t>Dynamik</a:t>
            </a:r>
            <a:r>
              <a:rPr lang="en-GB" dirty="0" smtClean="0"/>
              <a:t> von </a:t>
            </a:r>
            <a:r>
              <a:rPr lang="en-GB" dirty="0" err="1" smtClean="0"/>
              <a:t>Arten</a:t>
            </a:r>
            <a:r>
              <a:rPr lang="en-GB" dirty="0" smtClean="0"/>
              <a:t> </a:t>
            </a:r>
            <a:r>
              <a:rPr lang="en-GB" dirty="0" err="1" smtClean="0"/>
              <a:t>darstellen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Ansätze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Habitatmodelle</a:t>
            </a:r>
            <a:endParaRPr lang="en-GB" dirty="0" smtClean="0"/>
          </a:p>
          <a:p>
            <a:r>
              <a:rPr lang="en-GB" dirty="0" err="1" smtClean="0"/>
              <a:t>Individuenbasierte</a:t>
            </a:r>
            <a:r>
              <a:rPr lang="en-GB" dirty="0" smtClean="0"/>
              <a:t> </a:t>
            </a:r>
            <a:r>
              <a:rPr lang="en-GB" dirty="0" err="1" smtClean="0"/>
              <a:t>Modelle</a:t>
            </a:r>
            <a:endParaRPr lang="en-GB" dirty="0" smtClean="0"/>
          </a:p>
          <a:p>
            <a:r>
              <a:rPr lang="en-GB" b="1" dirty="0" err="1" smtClean="0"/>
              <a:t>Populationsmodelle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					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endParaRPr lang="en-GB" b="1" dirty="0" smtClean="0"/>
          </a:p>
          <a:p>
            <a:pPr>
              <a:buNone/>
            </a:pP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Zeitdiskrete</a:t>
            </a:r>
            <a:r>
              <a:rPr lang="en-GB" dirty="0" smtClean="0"/>
              <a:t> </a:t>
            </a:r>
            <a:r>
              <a:rPr lang="en-GB" dirty="0" err="1" smtClean="0"/>
              <a:t>Betrachtung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 smtClean="0"/>
              <a:t> 				</a:t>
            </a:r>
            <a:r>
              <a:rPr lang="en-GB" dirty="0" err="1" smtClean="0"/>
              <a:t>generationen</a:t>
            </a:r>
            <a:r>
              <a:rPr lang="en-GB" dirty="0" smtClean="0"/>
              <a:t>-/</a:t>
            </a:r>
            <a:r>
              <a:rPr lang="en-GB" dirty="0" err="1" smtClean="0"/>
              <a:t>zyklengesteuerte</a:t>
            </a:r>
            <a:r>
              <a:rPr lang="en-GB" dirty="0" smtClean="0"/>
              <a:t>  </a:t>
            </a:r>
            <a:r>
              <a:rPr lang="en-GB" dirty="0" err="1" smtClean="0"/>
              <a:t>Dynamik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091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1822804" y="4385393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1246740" y="467002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577731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5639228" y="4814045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4991156" y="4738639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575332" y="45980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5711237" y="430998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143284" y="495806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feil nach rechts 12"/>
          <p:cNvSpPr/>
          <p:nvPr/>
        </p:nvSpPr>
        <p:spPr bwMode="auto">
          <a:xfrm>
            <a:off x="3779912" y="4869160"/>
            <a:ext cx="1008112" cy="720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19672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990975" y="4997450"/>
          <a:ext cx="496888" cy="463550"/>
        </p:xfrm>
        <a:graphic>
          <a:graphicData uri="http://schemas.openxmlformats.org/presentationml/2006/ole">
            <p:oleObj spid="_x0000_s7173" name="Formel" r:id="rId4" imgW="190335" imgH="177646" progId="">
              <p:embed/>
            </p:oleObj>
          </a:graphicData>
        </a:graphic>
      </p:graphicFrame>
      <p:sp>
        <p:nvSpPr>
          <p:cNvPr id="18" name="Rechteck 17"/>
          <p:cNvSpPr/>
          <p:nvPr/>
        </p:nvSpPr>
        <p:spPr>
          <a:xfrm>
            <a:off x="5796136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063524" y="5487615"/>
            <a:ext cx="6676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Wie</a:t>
            </a:r>
            <a:r>
              <a:rPr lang="en-GB" sz="2400" dirty="0" smtClean="0"/>
              <a:t> </a:t>
            </a:r>
            <a:r>
              <a:rPr lang="en-GB" sz="2400" dirty="0" err="1" smtClean="0"/>
              <a:t>entwickelt</a:t>
            </a:r>
            <a:r>
              <a:rPr lang="en-GB" sz="2400" dirty="0" smtClean="0"/>
              <a:t> </a:t>
            </a:r>
            <a:r>
              <a:rPr lang="en-GB" sz="2400" dirty="0" err="1" smtClean="0"/>
              <a:t>sich</a:t>
            </a:r>
            <a:r>
              <a:rPr lang="en-GB" sz="2400" dirty="0" smtClean="0"/>
              <a:t> die </a:t>
            </a:r>
            <a:r>
              <a:rPr lang="en-GB" sz="2400" dirty="0" err="1" smtClean="0"/>
              <a:t>Kaninchenbevölkerung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97" name="Rechteck 96"/>
          <p:cNvSpPr/>
          <p:nvPr/>
        </p:nvSpPr>
        <p:spPr>
          <a:xfrm>
            <a:off x="3995936" y="4797152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...?...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86947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70923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343507" y="62068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Population(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sdichte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1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1"/>
                            </p:stCondLst>
                            <p:childTnLst>
                              <p:par>
                                <p:cTn id="1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2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2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3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3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3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3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1259632" y="1637511"/>
            <a:ext cx="864096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86947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70923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Pandemie</a:t>
            </a:r>
            <a:endParaRPr lang="en-GB" dirty="0"/>
          </a:p>
        </p:txBody>
      </p:sp>
      <p:sp>
        <p:nvSpPr>
          <p:cNvPr id="124" name="Textfeld 123"/>
          <p:cNvSpPr txBox="1"/>
          <p:nvPr/>
        </p:nvSpPr>
        <p:spPr>
          <a:xfrm>
            <a:off x="7260770" y="3666703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g</a:t>
            </a:r>
            <a:r>
              <a:rPr lang="en-GB" dirty="0" err="1" smtClean="0"/>
              <a:t>eheilt</a:t>
            </a:r>
            <a:r>
              <a:rPr lang="en-GB" dirty="0" smtClean="0"/>
              <a:t>, </a:t>
            </a:r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infiziert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370236" y="4026747"/>
            <a:ext cx="1392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(C+D)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428859" y="4626274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Infektionsrate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(C+D)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1+B-C-D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866035" y="620688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Infektionen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  <p:sp>
        <p:nvSpPr>
          <p:cNvPr id="149" name="Rechteck 148"/>
          <p:cNvSpPr/>
          <p:nvPr/>
        </p:nvSpPr>
        <p:spPr>
          <a:xfrm>
            <a:off x="0" y="117229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9938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737" y="1139371"/>
            <a:ext cx="371474" cy="371474"/>
          </a:xfrm>
          <a:prstGeom prst="rect">
            <a:avLst/>
          </a:prstGeom>
          <a:noFill/>
        </p:spPr>
      </p:pic>
      <p:pic>
        <p:nvPicPr>
          <p:cNvPr id="226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737" y="2682421"/>
            <a:ext cx="371474" cy="371474"/>
          </a:xfrm>
          <a:prstGeom prst="rect">
            <a:avLst/>
          </a:prstGeom>
          <a:noFill/>
        </p:spPr>
      </p:pic>
      <p:pic>
        <p:nvPicPr>
          <p:cNvPr id="227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68" y="2682421"/>
            <a:ext cx="371474" cy="371474"/>
          </a:xfrm>
          <a:prstGeom prst="rect">
            <a:avLst/>
          </a:prstGeom>
          <a:noFill/>
        </p:spPr>
      </p:pic>
      <p:pic>
        <p:nvPicPr>
          <p:cNvPr id="228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199" y="2682421"/>
            <a:ext cx="371474" cy="371474"/>
          </a:xfrm>
          <a:prstGeom prst="rect">
            <a:avLst/>
          </a:prstGeom>
          <a:noFill/>
        </p:spPr>
      </p:pic>
      <p:pic>
        <p:nvPicPr>
          <p:cNvPr id="229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930" y="2682421"/>
            <a:ext cx="371474" cy="371474"/>
          </a:xfrm>
          <a:prstGeom prst="rect">
            <a:avLst/>
          </a:prstGeom>
          <a:noFill/>
        </p:spPr>
      </p:pic>
      <p:pic>
        <p:nvPicPr>
          <p:cNvPr id="230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0661" y="2682421"/>
            <a:ext cx="371474" cy="371474"/>
          </a:xfrm>
          <a:prstGeom prst="rect">
            <a:avLst/>
          </a:prstGeom>
          <a:noFill/>
        </p:spPr>
      </p:pic>
      <p:pic>
        <p:nvPicPr>
          <p:cNvPr id="231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7392" y="2682421"/>
            <a:ext cx="371474" cy="371474"/>
          </a:xfrm>
          <a:prstGeom prst="rect">
            <a:avLst/>
          </a:prstGeom>
          <a:noFill/>
        </p:spPr>
      </p:pic>
      <p:pic>
        <p:nvPicPr>
          <p:cNvPr id="232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4123" y="2682421"/>
            <a:ext cx="371474" cy="371474"/>
          </a:xfrm>
          <a:prstGeom prst="rect">
            <a:avLst/>
          </a:prstGeom>
          <a:noFill/>
        </p:spPr>
      </p:pic>
      <p:pic>
        <p:nvPicPr>
          <p:cNvPr id="233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0854" y="2682421"/>
            <a:ext cx="371474" cy="371474"/>
          </a:xfrm>
          <a:prstGeom prst="rect">
            <a:avLst/>
          </a:prstGeom>
          <a:noFill/>
        </p:spPr>
      </p:pic>
      <p:pic>
        <p:nvPicPr>
          <p:cNvPr id="234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7585" y="2682421"/>
            <a:ext cx="371474" cy="371474"/>
          </a:xfrm>
          <a:prstGeom prst="rect">
            <a:avLst/>
          </a:prstGeom>
          <a:noFill/>
        </p:spPr>
      </p:pic>
      <p:pic>
        <p:nvPicPr>
          <p:cNvPr id="235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316" y="2682421"/>
            <a:ext cx="371474" cy="371474"/>
          </a:xfrm>
          <a:prstGeom prst="rect">
            <a:avLst/>
          </a:prstGeom>
          <a:noFill/>
        </p:spPr>
      </p:pic>
      <p:pic>
        <p:nvPicPr>
          <p:cNvPr id="236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047" y="2682421"/>
            <a:ext cx="371474" cy="371474"/>
          </a:xfrm>
          <a:prstGeom prst="rect">
            <a:avLst/>
          </a:prstGeom>
          <a:noFill/>
        </p:spPr>
      </p:pic>
      <p:pic>
        <p:nvPicPr>
          <p:cNvPr id="237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7778" y="2682421"/>
            <a:ext cx="371474" cy="371474"/>
          </a:xfrm>
          <a:prstGeom prst="rect">
            <a:avLst/>
          </a:prstGeom>
          <a:noFill/>
        </p:spPr>
      </p:pic>
      <p:pic>
        <p:nvPicPr>
          <p:cNvPr id="238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509" y="2682421"/>
            <a:ext cx="371474" cy="371474"/>
          </a:xfrm>
          <a:prstGeom prst="rect">
            <a:avLst/>
          </a:prstGeom>
          <a:noFill/>
        </p:spPr>
      </p:pic>
      <p:pic>
        <p:nvPicPr>
          <p:cNvPr id="239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1240" y="2682421"/>
            <a:ext cx="371474" cy="371474"/>
          </a:xfrm>
          <a:prstGeom prst="rect">
            <a:avLst/>
          </a:prstGeom>
          <a:noFill/>
        </p:spPr>
      </p:pic>
      <p:pic>
        <p:nvPicPr>
          <p:cNvPr id="240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7971" y="2682421"/>
            <a:ext cx="371474" cy="371474"/>
          </a:xfrm>
          <a:prstGeom prst="rect">
            <a:avLst/>
          </a:prstGeom>
          <a:noFill/>
        </p:spPr>
      </p:pic>
      <p:pic>
        <p:nvPicPr>
          <p:cNvPr id="241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4702" y="2682421"/>
            <a:ext cx="371474" cy="371474"/>
          </a:xfrm>
          <a:prstGeom prst="rect">
            <a:avLst/>
          </a:prstGeom>
          <a:noFill/>
        </p:spPr>
      </p:pic>
      <p:pic>
        <p:nvPicPr>
          <p:cNvPr id="242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1433" y="2682421"/>
            <a:ext cx="371474" cy="371474"/>
          </a:xfrm>
          <a:prstGeom prst="rect">
            <a:avLst/>
          </a:prstGeom>
          <a:noFill/>
        </p:spPr>
      </p:pic>
      <p:pic>
        <p:nvPicPr>
          <p:cNvPr id="243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8164" y="2682421"/>
            <a:ext cx="371474" cy="371474"/>
          </a:xfrm>
          <a:prstGeom prst="rect">
            <a:avLst/>
          </a:prstGeom>
          <a:noFill/>
        </p:spPr>
      </p:pic>
      <p:pic>
        <p:nvPicPr>
          <p:cNvPr id="244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4895" y="2682421"/>
            <a:ext cx="371474" cy="371474"/>
          </a:xfrm>
          <a:prstGeom prst="rect">
            <a:avLst/>
          </a:prstGeom>
          <a:noFill/>
        </p:spPr>
      </p:pic>
      <p:pic>
        <p:nvPicPr>
          <p:cNvPr id="171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737" y="1653721"/>
            <a:ext cx="371474" cy="371474"/>
          </a:xfrm>
          <a:prstGeom prst="rect">
            <a:avLst/>
          </a:prstGeom>
          <a:noFill/>
        </p:spPr>
      </p:pic>
      <p:pic>
        <p:nvPicPr>
          <p:cNvPr id="172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68" y="1653721"/>
            <a:ext cx="371474" cy="371474"/>
          </a:xfrm>
          <a:prstGeom prst="rect">
            <a:avLst/>
          </a:prstGeom>
          <a:noFill/>
        </p:spPr>
      </p:pic>
      <p:pic>
        <p:nvPicPr>
          <p:cNvPr id="173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199" y="1653721"/>
            <a:ext cx="371474" cy="371474"/>
          </a:xfrm>
          <a:prstGeom prst="rect">
            <a:avLst/>
          </a:prstGeom>
          <a:noFill/>
        </p:spPr>
      </p:pic>
      <p:pic>
        <p:nvPicPr>
          <p:cNvPr id="174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930" y="1653721"/>
            <a:ext cx="371474" cy="371474"/>
          </a:xfrm>
          <a:prstGeom prst="rect">
            <a:avLst/>
          </a:prstGeom>
          <a:noFill/>
        </p:spPr>
      </p:pic>
      <p:pic>
        <p:nvPicPr>
          <p:cNvPr id="175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0661" y="1653721"/>
            <a:ext cx="371474" cy="371474"/>
          </a:xfrm>
          <a:prstGeom prst="rect">
            <a:avLst/>
          </a:prstGeom>
          <a:noFill/>
        </p:spPr>
      </p:pic>
      <p:pic>
        <p:nvPicPr>
          <p:cNvPr id="202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737" y="2168071"/>
            <a:ext cx="371474" cy="371474"/>
          </a:xfrm>
          <a:prstGeom prst="rect">
            <a:avLst/>
          </a:prstGeom>
          <a:noFill/>
        </p:spPr>
      </p:pic>
      <p:pic>
        <p:nvPicPr>
          <p:cNvPr id="203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68" y="2168071"/>
            <a:ext cx="371474" cy="371474"/>
          </a:xfrm>
          <a:prstGeom prst="rect">
            <a:avLst/>
          </a:prstGeom>
          <a:noFill/>
        </p:spPr>
      </p:pic>
      <p:pic>
        <p:nvPicPr>
          <p:cNvPr id="204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199" y="2168071"/>
            <a:ext cx="371474" cy="371474"/>
          </a:xfrm>
          <a:prstGeom prst="rect">
            <a:avLst/>
          </a:prstGeom>
          <a:noFill/>
        </p:spPr>
      </p:pic>
      <p:pic>
        <p:nvPicPr>
          <p:cNvPr id="205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930" y="2168071"/>
            <a:ext cx="371474" cy="371474"/>
          </a:xfrm>
          <a:prstGeom prst="rect">
            <a:avLst/>
          </a:prstGeom>
          <a:noFill/>
        </p:spPr>
      </p:pic>
      <p:pic>
        <p:nvPicPr>
          <p:cNvPr id="206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0661" y="2168071"/>
            <a:ext cx="371474" cy="371474"/>
          </a:xfrm>
          <a:prstGeom prst="rect">
            <a:avLst/>
          </a:prstGeom>
          <a:noFill/>
        </p:spPr>
      </p:pic>
      <p:pic>
        <p:nvPicPr>
          <p:cNvPr id="207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7392" y="2168071"/>
            <a:ext cx="371474" cy="371474"/>
          </a:xfrm>
          <a:prstGeom prst="rect">
            <a:avLst/>
          </a:prstGeom>
          <a:noFill/>
        </p:spPr>
      </p:pic>
      <p:pic>
        <p:nvPicPr>
          <p:cNvPr id="208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4123" y="2168071"/>
            <a:ext cx="371474" cy="371474"/>
          </a:xfrm>
          <a:prstGeom prst="rect">
            <a:avLst/>
          </a:prstGeom>
          <a:noFill/>
        </p:spPr>
      </p:pic>
      <p:pic>
        <p:nvPicPr>
          <p:cNvPr id="209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0854" y="2168071"/>
            <a:ext cx="371474" cy="371474"/>
          </a:xfrm>
          <a:prstGeom prst="rect">
            <a:avLst/>
          </a:prstGeom>
          <a:noFill/>
        </p:spPr>
      </p:pic>
      <p:pic>
        <p:nvPicPr>
          <p:cNvPr id="210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7585" y="2168071"/>
            <a:ext cx="371474" cy="371474"/>
          </a:xfrm>
          <a:prstGeom prst="rect">
            <a:avLst/>
          </a:prstGeom>
          <a:noFill/>
        </p:spPr>
      </p:pic>
      <p:pic>
        <p:nvPicPr>
          <p:cNvPr id="211" name="Picture 2" descr="https://openclipart.org/image/800px/325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316" y="2168071"/>
            <a:ext cx="371474" cy="371474"/>
          </a:xfrm>
          <a:prstGeom prst="rect">
            <a:avLst/>
          </a:prstGeom>
          <a:noFill/>
        </p:spPr>
      </p:pic>
      <p:grpSp>
        <p:nvGrpSpPr>
          <p:cNvPr id="248" name="Gruppieren 247"/>
          <p:cNvGrpSpPr/>
          <p:nvPr/>
        </p:nvGrpSpPr>
        <p:grpSpPr>
          <a:xfrm>
            <a:off x="303737" y="3196771"/>
            <a:ext cx="8282823" cy="371474"/>
            <a:chOff x="303737" y="1139371"/>
            <a:chExt cx="8282823" cy="371474"/>
          </a:xfrm>
        </p:grpSpPr>
        <p:pic>
          <p:nvPicPr>
            <p:cNvPr id="250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737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51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468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52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7199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53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3930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54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0661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55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87392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56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64123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57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40854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58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17585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59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94316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60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71047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61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47778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62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4509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63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01240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64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77971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65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54702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66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31433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67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08164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68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4895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69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61626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70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8357" y="1139371"/>
              <a:ext cx="371474" cy="371474"/>
            </a:xfrm>
            <a:prstGeom prst="rect">
              <a:avLst/>
            </a:prstGeom>
            <a:noFill/>
          </p:spPr>
        </p:pic>
        <p:pic>
          <p:nvPicPr>
            <p:cNvPr id="271" name="Picture 2" descr="https://openclipart.org/image/800px/3254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15086" y="1139371"/>
              <a:ext cx="371474" cy="371474"/>
            </a:xfrm>
            <a:prstGeom prst="rect">
              <a:avLst/>
            </a:prstGeom>
            <a:noFill/>
          </p:spPr>
        </p:pic>
      </p:grpSp>
      <p:sp>
        <p:nvSpPr>
          <p:cNvPr id="273" name="Rechteck 272"/>
          <p:cNvSpPr/>
          <p:nvPr/>
        </p:nvSpPr>
        <p:spPr>
          <a:xfrm>
            <a:off x="7468546" y="4321474"/>
            <a:ext cx="1675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Heilungsrate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4" name="Titel 1"/>
          <p:cNvSpPr txBox="1">
            <a:spLocks/>
          </p:cNvSpPr>
          <p:nvPr/>
        </p:nvSpPr>
        <p:spPr>
          <a:xfrm>
            <a:off x="585597" y="6291943"/>
            <a:ext cx="7924800" cy="7647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  <a:sym typeface="Wingdings" pitchFamily="2" charset="2"/>
              </a:rPr>
              <a:t> </a:t>
            </a:r>
            <a:r>
              <a:rPr kumimoji="0" lang="en-GB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  <a:sym typeface="Wingdings" pitchFamily="2" charset="2"/>
              </a:rPr>
              <a:t>mathematisch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  <a:sym typeface="Wingdings" pitchFamily="2" charset="2"/>
              </a:rPr>
              <a:t> </a:t>
            </a:r>
            <a:r>
              <a:rPr kumimoji="0" lang="en-GB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  <a:sym typeface="Wingdings" pitchFamily="2" charset="2"/>
              </a:rPr>
              <a:t>identisches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  <a:sym typeface="Wingdings" pitchFamily="2" charset="2"/>
              </a:rPr>
              <a:t> </a:t>
            </a:r>
            <a:r>
              <a:rPr kumimoji="0" lang="en-GB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  <a:sym typeface="Wingdings" pitchFamily="2" charset="2"/>
              </a:rPr>
              <a:t>Modell</a:t>
            </a:r>
            <a:endParaRPr kumimoji="0" lang="en-GB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24" grpId="0"/>
      <p:bldP spid="125" grpId="0"/>
      <p:bldP spid="126" grpId="0"/>
      <p:bldP spid="154" grpId="0"/>
      <p:bldP spid="159" grpId="0"/>
      <p:bldP spid="160" grpId="0"/>
      <p:bldP spid="161" grpId="0"/>
      <p:bldP spid="167" grpId="0"/>
      <p:bldP spid="168" grpId="0"/>
      <p:bldP spid="169" grpId="0"/>
      <p:bldP spid="105" grpId="0" animBg="1"/>
      <p:bldP spid="193" grpId="0"/>
      <p:bldP spid="194" grpId="0"/>
      <p:bldP spid="195" grpId="0"/>
      <p:bldP spid="273" grpId="0"/>
      <p:bldP spid="274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Bildschirmpräsentation (4:3)</PresentationFormat>
  <Paragraphs>154</Paragraphs>
  <Slides>11</Slides>
  <Notes>9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Calibri</vt:lpstr>
      <vt:lpstr>MV Boli</vt:lpstr>
      <vt:lpstr>Wingdings</vt:lpstr>
      <vt:lpstr>Times New Roman</vt:lpstr>
      <vt:lpstr>Symbol</vt:lpstr>
      <vt:lpstr>Courier New</vt:lpstr>
      <vt:lpstr>Standarddesign</vt:lpstr>
      <vt:lpstr>Formel</vt:lpstr>
      <vt:lpstr>Folie 1</vt:lpstr>
      <vt:lpstr>Folie 2</vt:lpstr>
      <vt:lpstr>Folie 3</vt:lpstr>
      <vt:lpstr>Folie 4</vt:lpstr>
      <vt:lpstr>Ökologische Modellierung</vt:lpstr>
      <vt:lpstr>Fallbeispiel: Kaninchen im neuen Habitat</vt:lpstr>
      <vt:lpstr>Exponentielles Wachstum</vt:lpstr>
      <vt:lpstr>Exponentielles Wachstum</vt:lpstr>
      <vt:lpstr>Exponentielles Wachstum - Pandemie</vt:lpstr>
      <vt:lpstr>Exponentielles Wachstum - Merkmale</vt:lpstr>
      <vt:lpstr>Folie 11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7540</cp:revision>
  <cp:lastPrinted>2008-04-07T13:32:56Z</cp:lastPrinted>
  <dcterms:created xsi:type="dcterms:W3CDTF">2002-11-14T10:27:51Z</dcterms:created>
  <dcterms:modified xsi:type="dcterms:W3CDTF">2020-12-09T08:12:28Z</dcterms:modified>
</cp:coreProperties>
</file>