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892" r:id="rId2"/>
    <p:sldId id="966" r:id="rId3"/>
    <p:sldId id="979" r:id="rId4"/>
    <p:sldId id="1007" r:id="rId5"/>
    <p:sldId id="995" r:id="rId6"/>
    <p:sldId id="996" r:id="rId7"/>
    <p:sldId id="1008" r:id="rId8"/>
    <p:sldId id="997" r:id="rId9"/>
    <p:sldId id="1009" r:id="rId10"/>
    <p:sldId id="1019" r:id="rId11"/>
    <p:sldId id="1020" r:id="rId12"/>
    <p:sldId id="1021" r:id="rId13"/>
    <p:sldId id="1022" r:id="rId14"/>
    <p:sldId id="1023" r:id="rId15"/>
    <p:sldId id="1012" r:id="rId16"/>
    <p:sldId id="1025" r:id="rId17"/>
    <p:sldId id="1013" r:id="rId18"/>
    <p:sldId id="1016" r:id="rId19"/>
    <p:sldId id="1017" r:id="rId20"/>
    <p:sldId id="1026" r:id="rId21"/>
  </p:sldIdLst>
  <p:sldSz cx="9144000" cy="6858000" type="screen4x3"/>
  <p:notesSz cx="7099300" cy="9601200"/>
  <p:embeddedFontLst>
    <p:embeddedFont>
      <p:font typeface="Calibri" pitchFamily="34" charset="0"/>
      <p:regular r:id="rId24"/>
      <p:bold r:id="rId25"/>
      <p:italic r:id="rId26"/>
      <p:boldItalic r:id="rId27"/>
    </p:embeddedFont>
    <p:embeddedFont>
      <p:font typeface="MV Boli" pitchFamily="2" charset="0"/>
      <p:regular r:id="rId28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66FF"/>
    <a:srgbClr val="336699"/>
    <a:srgbClr val="2B5681"/>
    <a:srgbClr val="6699FF"/>
    <a:srgbClr val="996633"/>
    <a:srgbClr val="000000"/>
    <a:srgbClr val="FFCC99"/>
    <a:srgbClr val="ADADEB"/>
    <a:srgbClr val="FF7C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2373" autoAdjust="0"/>
  </p:normalViewPr>
  <p:slideViewPr>
    <p:cSldViewPr showGuides="1">
      <p:cViewPr varScale="1">
        <p:scale>
          <a:sx n="65" d="100"/>
          <a:sy n="65" d="100"/>
        </p:scale>
        <p:origin x="-1602" y="-102"/>
      </p:cViewPr>
      <p:guideLst>
        <p:guide orient="horz" pos="2976"/>
        <p:guide orient="horz"/>
        <p:guide orient="horz" pos="4292"/>
        <p:guide orient="horz" pos="300"/>
        <p:guide orient="horz" pos="482"/>
        <p:guide orient="horz" pos="2750"/>
        <p:guide orient="horz" pos="935"/>
        <p:guide orient="horz" pos="3929"/>
        <p:guide pos="5284"/>
        <p:guide pos="521"/>
        <p:guide pos="22"/>
        <p:guide pos="4967"/>
        <p:guide pos="68"/>
        <p:guide pos="3243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11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12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13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20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„Einführung in die Modellierung“, Wintersemester 2016/17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7.emf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7.emf"/><Relationship Id="rId9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hyperlink" Target="ftp://hydrology.nws.noaa.gov/pub/gcip/mopex/US_Dat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  <a:endParaRPr lang="de-DE" sz="2000" dirty="0" smtClean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5" name="Textfeld 24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0825" y="4067780"/>
            <a:ext cx="489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sei eine Funktion von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251520" y="3349441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Zunächst berechnen wir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… </a:t>
            </a:r>
            <a:br>
              <a:rPr lang="de-DE" sz="1800" b="1" dirty="0" smtClean="0">
                <a:latin typeface="Calibri" pitchFamily="34" charset="0"/>
              </a:rPr>
            </a:br>
            <a:r>
              <a:rPr lang="de-DE" sz="1800" b="1" dirty="0" smtClean="0">
                <a:latin typeface="Calibri" pitchFamily="34" charset="0"/>
              </a:rPr>
              <a:t>…und dann erst die Aufteilung in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uild="p" bldLvl="2"/>
      <p:bldP spid="27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683569" y="3501008"/>
            <a:ext cx="3816424" cy="230425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203848" y="58052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err="1" smtClean="0">
                <a:latin typeface="Calibri" pitchFamily="34" charset="0"/>
              </a:rPr>
              <a:t>W</a:t>
            </a:r>
            <a:r>
              <a:rPr lang="de-DE" sz="1800" b="1" i="1" baseline="-25000" dirty="0" err="1" smtClean="0">
                <a:latin typeface="Calibri" pitchFamily="34" charset="0"/>
              </a:rPr>
              <a:t>i</a:t>
            </a:r>
            <a:r>
              <a:rPr lang="de-DE" sz="1800" b="1" i="1" dirty="0" smtClean="0">
                <a:latin typeface="Calibri" pitchFamily="34" charset="0"/>
              </a:rPr>
              <a:t> = P</a:t>
            </a:r>
            <a:r>
              <a:rPr lang="de-DE" sz="1800" b="1" i="1" baseline="-25000" dirty="0" smtClean="0">
                <a:latin typeface="Calibri" pitchFamily="34" charset="0"/>
              </a:rPr>
              <a:t>i</a:t>
            </a:r>
            <a:r>
              <a:rPr lang="de-DE" sz="1800" b="1" i="1" dirty="0" smtClean="0">
                <a:latin typeface="Calibri" pitchFamily="34" charset="0"/>
              </a:rPr>
              <a:t> + S</a:t>
            </a:r>
            <a:r>
              <a:rPr lang="de-DE" sz="1800" b="1" i="1" baseline="-25000" dirty="0" smtClean="0">
                <a:latin typeface="Calibri" pitchFamily="34" charset="0"/>
              </a:rPr>
              <a:t>i-1</a:t>
            </a:r>
            <a:endParaRPr lang="de-DE" sz="1800" b="1" i="1" baseline="-25000" dirty="0">
              <a:latin typeface="Calibri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323528" y="3491716"/>
            <a:ext cx="47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latin typeface="Calibri" pitchFamily="34" charset="0"/>
              </a:rPr>
              <a:t>Y</a:t>
            </a:r>
            <a:r>
              <a:rPr lang="de-DE" sz="1800" b="1" i="1" baseline="-25000" dirty="0" smtClean="0">
                <a:latin typeface="Calibri" pitchFamily="34" charset="0"/>
              </a:rPr>
              <a:t>i</a:t>
            </a:r>
            <a:r>
              <a:rPr lang="de-DE" sz="1800" b="1" i="1" dirty="0" smtClean="0">
                <a:latin typeface="Calibri" pitchFamily="34" charset="0"/>
              </a:rPr>
              <a:t> </a:t>
            </a:r>
            <a:endParaRPr lang="de-DE" sz="1800" b="1" i="1" baseline="-25000" dirty="0">
              <a:latin typeface="Calibri" pitchFamily="34" charset="0"/>
            </a:endParaRPr>
          </a:p>
        </p:txBody>
      </p:sp>
      <p:cxnSp>
        <p:nvCxnSpPr>
          <p:cNvPr id="51" name="Gerade Verbindung 50"/>
          <p:cNvCxnSpPr/>
          <p:nvPr/>
        </p:nvCxnSpPr>
        <p:spPr bwMode="auto">
          <a:xfrm flipV="1">
            <a:off x="683072" y="3501008"/>
            <a:ext cx="2304752" cy="2304256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Gerade Verbindung 55"/>
          <p:cNvCxnSpPr/>
          <p:nvPr/>
        </p:nvCxnSpPr>
        <p:spPr bwMode="auto">
          <a:xfrm flipV="1">
            <a:off x="683568" y="4365625"/>
            <a:ext cx="3816424" cy="1"/>
          </a:xfrm>
          <a:prstGeom prst="line">
            <a:avLst/>
          </a:prstGeom>
          <a:noFill/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Freihandform 61"/>
          <p:cNvSpPr/>
          <p:nvPr/>
        </p:nvSpPr>
        <p:spPr bwMode="auto">
          <a:xfrm>
            <a:off x="694210" y="4356847"/>
            <a:ext cx="3816540" cy="1441525"/>
          </a:xfrm>
          <a:custGeom>
            <a:avLst/>
            <a:gdLst>
              <a:gd name="connsiteX0" fmla="*/ 0 w 3732903"/>
              <a:gd name="connsiteY0" fmla="*/ 1441525 h 1441525"/>
              <a:gd name="connsiteX1" fmla="*/ 925157 w 3732903"/>
              <a:gd name="connsiteY1" fmla="*/ 559398 h 1441525"/>
              <a:gd name="connsiteX2" fmla="*/ 1742739 w 3732903"/>
              <a:gd name="connsiteY2" fmla="*/ 182880 h 1441525"/>
              <a:gd name="connsiteX3" fmla="*/ 2646381 w 3732903"/>
              <a:gd name="connsiteY3" fmla="*/ 43031 h 1441525"/>
              <a:gd name="connsiteX4" fmla="*/ 3732903 w 3732903"/>
              <a:gd name="connsiteY4" fmla="*/ 0 h 144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2903" h="1441525">
                <a:moveTo>
                  <a:pt x="0" y="1441525"/>
                </a:moveTo>
                <a:cubicBezTo>
                  <a:pt x="317350" y="1105348"/>
                  <a:pt x="634701" y="769172"/>
                  <a:pt x="925157" y="559398"/>
                </a:cubicBezTo>
                <a:cubicBezTo>
                  <a:pt x="1215613" y="349624"/>
                  <a:pt x="1455868" y="268941"/>
                  <a:pt x="1742739" y="182880"/>
                </a:cubicBezTo>
                <a:cubicBezTo>
                  <a:pt x="2029610" y="96819"/>
                  <a:pt x="2314687" y="73511"/>
                  <a:pt x="2646381" y="43031"/>
                </a:cubicBezTo>
                <a:cubicBezTo>
                  <a:pt x="2978075" y="12551"/>
                  <a:pt x="3355489" y="6275"/>
                  <a:pt x="3732903" y="0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843808" y="3522524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Y</a:t>
            </a:r>
            <a:r>
              <a:rPr lang="de-DE" sz="1800" i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de-DE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=</a:t>
            </a:r>
            <a:r>
              <a:rPr lang="de-DE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W</a:t>
            </a:r>
            <a:r>
              <a:rPr lang="de-DE" sz="1800" i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endParaRPr lang="de-DE" sz="1800" i="1" baseline="-250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683568" y="3996293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Y</a:t>
            </a:r>
            <a:r>
              <a:rPr lang="de-DE" sz="1800" i="1" baseline="-25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i</a:t>
            </a:r>
            <a:r>
              <a:rPr lang="de-DE" sz="18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 =b</a:t>
            </a:r>
            <a:endParaRPr lang="de-DE" sz="1800" i="1" baseline="-25000" dirty="0">
              <a:solidFill>
                <a:schemeClr val="accent6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3707904" y="4437112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</a:rPr>
              <a:t>Y</a:t>
            </a:r>
            <a:r>
              <a:rPr lang="de-DE" sz="1800" b="1" i="1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</a:rPr>
              <a:t> (</a:t>
            </a:r>
            <a:r>
              <a:rPr lang="de-DE" sz="1800" b="1" i="1" dirty="0" err="1" smtClean="0">
                <a:solidFill>
                  <a:srgbClr val="C00000"/>
                </a:solidFill>
                <a:latin typeface="Calibri" pitchFamily="34" charset="0"/>
              </a:rPr>
              <a:t>W</a:t>
            </a:r>
            <a:r>
              <a:rPr lang="de-DE" sz="1800" b="1" i="1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</a:rPr>
              <a:t>)</a:t>
            </a:r>
            <a:endParaRPr lang="de-DE" sz="1800" b="1" i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2" name="Freihandform 71"/>
          <p:cNvSpPr/>
          <p:nvPr/>
        </p:nvSpPr>
        <p:spPr bwMode="auto">
          <a:xfrm>
            <a:off x="702692" y="4394200"/>
            <a:ext cx="3803650" cy="1409700"/>
          </a:xfrm>
          <a:custGeom>
            <a:avLst/>
            <a:gdLst>
              <a:gd name="connsiteX0" fmla="*/ 0 w 3803650"/>
              <a:gd name="connsiteY0" fmla="*/ 1409700 h 1409700"/>
              <a:gd name="connsiteX1" fmla="*/ 457200 w 3803650"/>
              <a:gd name="connsiteY1" fmla="*/ 977900 h 1409700"/>
              <a:gd name="connsiteX2" fmla="*/ 1022350 w 3803650"/>
              <a:gd name="connsiteY2" fmla="*/ 622300 h 1409700"/>
              <a:gd name="connsiteX3" fmla="*/ 1892300 w 3803650"/>
              <a:gd name="connsiteY3" fmla="*/ 298450 h 1409700"/>
              <a:gd name="connsiteX4" fmla="*/ 3175000 w 3803650"/>
              <a:gd name="connsiteY4" fmla="*/ 57150 h 1409700"/>
              <a:gd name="connsiteX5" fmla="*/ 3803650 w 3803650"/>
              <a:gd name="connsiteY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3650" h="1409700">
                <a:moveTo>
                  <a:pt x="0" y="1409700"/>
                </a:moveTo>
                <a:cubicBezTo>
                  <a:pt x="143404" y="1259416"/>
                  <a:pt x="286808" y="1109133"/>
                  <a:pt x="457200" y="977900"/>
                </a:cubicBezTo>
                <a:cubicBezTo>
                  <a:pt x="627592" y="846667"/>
                  <a:pt x="783167" y="735542"/>
                  <a:pt x="1022350" y="622300"/>
                </a:cubicBezTo>
                <a:cubicBezTo>
                  <a:pt x="1261533" y="509058"/>
                  <a:pt x="1533525" y="392642"/>
                  <a:pt x="1892300" y="298450"/>
                </a:cubicBezTo>
                <a:cubicBezTo>
                  <a:pt x="2251075" y="204258"/>
                  <a:pt x="2856442" y="106892"/>
                  <a:pt x="3175000" y="57150"/>
                </a:cubicBezTo>
                <a:cubicBezTo>
                  <a:pt x="3493558" y="7408"/>
                  <a:pt x="3648604" y="3704"/>
                  <a:pt x="3803650" y="0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2143540" y="4756150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 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Symbol"/>
              </a:rPr>
              <a:t>a</a:t>
            </a:r>
            <a:endParaRPr lang="de-DE" sz="1800" b="1" i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3773562" y="398359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 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Symbol"/>
              </a:rPr>
              <a:t>b</a:t>
            </a:r>
            <a:endParaRPr lang="de-DE" sz="1800" b="1" i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49" grpId="0"/>
      <p:bldP spid="62" grpId="0" animBg="1"/>
      <p:bldP spid="63" grpId="0"/>
      <p:bldP spid="64" grpId="0"/>
      <p:bldP spid="65" grpId="0"/>
      <p:bldP spid="72" grpId="0" animBg="1"/>
      <p:bldP spid="73" grpId="0"/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0824" y="4014063"/>
            <a:ext cx="554531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sei eine Funktion von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latin typeface="Calibri" pitchFamily="34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klein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groß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nähert sich asymptotisch dem Wert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kontrolliert die Geschwindigkeit der Annäherung an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51520" y="3358733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Zunächst berechnen wir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… </a:t>
            </a:r>
            <a:br>
              <a:rPr lang="de-DE" sz="1800" b="1" dirty="0" smtClean="0">
                <a:latin typeface="Calibri" pitchFamily="34" charset="0"/>
              </a:rPr>
            </a:br>
            <a:r>
              <a:rPr lang="de-DE" sz="1800" b="1" dirty="0" smtClean="0">
                <a:latin typeface="Calibri" pitchFamily="34" charset="0"/>
              </a:rPr>
              <a:t>…und dann erst die Aufteilung in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027569" y="5589240"/>
            <a:ext cx="78649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Was passiert mit dem Überschuss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-Y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? </a:t>
            </a:r>
            <a:endParaRPr lang="de-DE" sz="1800" baseline="-25000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359" y="5517232"/>
            <a:ext cx="6474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Textfeld 48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0824" y="4014063"/>
            <a:ext cx="554531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sei eine Funktion von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latin typeface="Calibri" pitchFamily="34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klein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groß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nähert sich asymptotisch dem Wert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kontrolliert die Geschwindigkeit der Annäherung an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51520" y="3358733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Zunächst berechnen wir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… </a:t>
            </a:r>
            <a:br>
              <a:rPr lang="de-DE" sz="1800" b="1" dirty="0" smtClean="0">
                <a:latin typeface="Calibri" pitchFamily="34" charset="0"/>
              </a:rPr>
            </a:br>
            <a:r>
              <a:rPr lang="de-DE" sz="1800" b="1" dirty="0" smtClean="0">
                <a:latin typeface="Calibri" pitchFamily="34" charset="0"/>
              </a:rPr>
              <a:t>…und dann erst die Aufteilung in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027569" y="5446965"/>
            <a:ext cx="79370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Implementiere die Funktion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 in R (</a:t>
            </a:r>
            <a:r>
              <a:rPr lang="de-DE" sz="1800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abcd.R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). </a:t>
            </a:r>
          </a:p>
          <a:p>
            <a:pPr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Zeige, dass die Funktion die gewünschten Eigenschaften hat.</a:t>
            </a:r>
            <a:endParaRPr lang="de-DE" sz="1800" baseline="-25000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0359" y="5517232"/>
            <a:ext cx="6474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Textfeld 48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5936109" y="4555728"/>
          <a:ext cx="3113087" cy="720725"/>
        </p:xfrm>
        <a:graphic>
          <a:graphicData uri="http://schemas.openxmlformats.org/presentationml/2006/ole">
            <p:oleObj spid="_x0000_s107522" name="Formel" r:id="rId5" imgW="2197080" imgH="507960" progId="Equation.3">
              <p:embed/>
            </p:oleObj>
          </a:graphicData>
        </a:graphic>
      </p:graphicFrame>
      <p:sp>
        <p:nvSpPr>
          <p:cNvPr id="46" name="Geschweifte Klammer rechts 45"/>
          <p:cNvSpPr/>
          <p:nvPr/>
        </p:nvSpPr>
        <p:spPr bwMode="auto">
          <a:xfrm>
            <a:off x="5660628" y="4475733"/>
            <a:ext cx="249932" cy="935583"/>
          </a:xfrm>
          <a:prstGeom prst="rightBrace">
            <a:avLst>
              <a:gd name="adj1" fmla="val 71826"/>
              <a:gd name="adj2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157" y="3356992"/>
            <a:ext cx="47148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uppieren 86"/>
          <p:cNvGrpSpPr/>
          <p:nvPr/>
        </p:nvGrpSpPr>
        <p:grpSpPr>
          <a:xfrm>
            <a:off x="276225" y="3356993"/>
            <a:ext cx="4960938" cy="1668883"/>
            <a:chOff x="276225" y="3356993"/>
            <a:chExt cx="4960938" cy="1668883"/>
          </a:xfrm>
        </p:grpSpPr>
        <p:sp>
          <p:nvSpPr>
            <p:cNvPr id="82" name="Pfeil nach links, rechts und oben 81"/>
            <p:cNvSpPr/>
            <p:nvPr/>
          </p:nvSpPr>
          <p:spPr bwMode="auto">
            <a:xfrm>
              <a:off x="827088" y="3356993"/>
              <a:ext cx="3384872" cy="1584175"/>
            </a:xfrm>
            <a:prstGeom prst="leftRightUpArrow">
              <a:avLst>
                <a:gd name="adj1" fmla="val 18907"/>
                <a:gd name="adj2" fmla="val 25000"/>
                <a:gd name="adj3" fmla="val 25000"/>
              </a:avLst>
            </a:prstGeom>
            <a:solidFill>
              <a:schemeClr val="bg1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Ellipse 82"/>
            <p:cNvSpPr/>
            <p:nvPr/>
          </p:nvSpPr>
          <p:spPr bwMode="auto">
            <a:xfrm>
              <a:off x="1763688" y="4043164"/>
              <a:ext cx="1546076" cy="9827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Rechteck 78"/>
            <p:cNvSpPr/>
            <p:nvPr/>
          </p:nvSpPr>
          <p:spPr bwMode="auto">
            <a:xfrm>
              <a:off x="276225" y="4290256"/>
              <a:ext cx="1296144" cy="504056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Si = x </a:t>
              </a:r>
              <a:r>
                <a:rPr kumimoji="0" lang="de-DE" sz="1800" b="0" i="1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. </a:t>
              </a: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Y</a:t>
              </a:r>
              <a:r>
                <a:rPr kumimoji="0" lang="de-DE" sz="18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</a:t>
              </a:r>
            </a:p>
          </p:txBody>
        </p:sp>
        <p:sp>
          <p:nvSpPr>
            <p:cNvPr id="80" name="Rechteck 79"/>
            <p:cNvSpPr/>
            <p:nvPr/>
          </p:nvSpPr>
          <p:spPr bwMode="auto">
            <a:xfrm>
              <a:off x="3580979" y="4293097"/>
              <a:ext cx="1656184" cy="504056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E</a:t>
              </a:r>
              <a:r>
                <a:rPr kumimoji="0" lang="de-DE" sz="18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</a:t>
              </a: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= (1-x) </a:t>
              </a:r>
              <a:r>
                <a:rPr kumimoji="0" lang="de-DE" sz="1800" b="0" i="1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. </a:t>
              </a: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Y</a:t>
              </a:r>
              <a:r>
                <a:rPr kumimoji="0" lang="de-DE" sz="18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#2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250825" y="1484784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von </a:t>
            </a:r>
            <a:r>
              <a:rPr lang="de-DE" sz="1800" i="1" dirty="0" smtClean="0">
                <a:latin typeface="Calibri" pitchFamily="34" charset="0"/>
              </a:rPr>
              <a:t>Y</a:t>
            </a:r>
            <a:r>
              <a:rPr lang="de-DE" sz="1800" i="1" baseline="-25000" dirty="0" smtClean="0">
                <a:latin typeface="Calibri" pitchFamily="34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zwischen Verdunstung 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de-DE" sz="18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de-DE" sz="1800" b="1" dirty="0" smtClean="0">
                <a:latin typeface="Calibri" pitchFamily="34" charset="0"/>
              </a:rPr>
              <a:t>Boden hängt ab von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50824" y="2135758"/>
            <a:ext cx="489743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der Potenziellen Verdunstung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800" dirty="0" smtClean="0">
                <a:latin typeface="Calibri" pitchFamily="34" charset="0"/>
              </a:rPr>
              <a:t> und 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</a:rPr>
              <a:t>der Speicherfähigkeit des Bodens (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b</a:t>
            </a:r>
            <a:r>
              <a:rPr lang="de-DE" sz="1800" dirty="0" smtClean="0">
                <a:latin typeface="Calibri" pitchFamily="34" charset="0"/>
              </a:rPr>
              <a:t>) </a:t>
            </a:r>
          </a:p>
        </p:txBody>
      </p:sp>
      <p:grpSp>
        <p:nvGrpSpPr>
          <p:cNvPr id="56" name="Gruppieren 55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60" name="Pfeil nach rechts 59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Pfeil nach unten 63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Pfeil nach unten 64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Rechteckiger Pfeil 65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Pfeil nach unten 66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Rechteck 67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74" name="Pfeil nach unten 73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78" name="Rechteck 77"/>
          <p:cNvSpPr/>
          <p:nvPr/>
        </p:nvSpPr>
        <p:spPr bwMode="auto">
          <a:xfrm>
            <a:off x="611560" y="3356993"/>
            <a:ext cx="3816424" cy="432047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= E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+ S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1725588" y="4247134"/>
          <a:ext cx="1547813" cy="612775"/>
        </p:xfrm>
        <a:graphic>
          <a:graphicData uri="http://schemas.openxmlformats.org/presentationml/2006/ole">
            <p:oleObj spid="_x0000_s90117" name="Formel" r:id="rId4" imgW="1091880" imgH="431640" progId="Equation.3">
              <p:embed/>
            </p:oleObj>
          </a:graphicData>
        </a:graphic>
      </p:graphicFrame>
      <p:sp>
        <p:nvSpPr>
          <p:cNvPr id="85" name="Text Box 4"/>
          <p:cNvSpPr txBox="1">
            <a:spLocks noChangeArrowheads="1"/>
          </p:cNvSpPr>
          <p:nvPr/>
        </p:nvSpPr>
        <p:spPr bwMode="auto">
          <a:xfrm>
            <a:off x="1099577" y="5373216"/>
            <a:ext cx="7864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Vergegenwärtige Dir das Verhalten der Aufteilung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 und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durch Betrachtung der Grenzfälle PET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sym typeface="Symbol"/>
              </a:rPr>
              <a:t> 0, PET  ,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b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sym typeface="Symbol"/>
              </a:rPr>
              <a:t> 0, b  .</a:t>
            </a:r>
            <a:endParaRPr lang="de-DE" sz="1800" baseline="-25000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8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2367" y="5424016"/>
            <a:ext cx="6474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 build="p" bldLvl="2"/>
      <p:bldP spid="78" grpId="0" animBg="1"/>
      <p:bldP spid="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#2</a:t>
            </a:r>
            <a:endParaRPr lang="de-DE" sz="2800" dirty="0">
              <a:latin typeface="Calibri" pitchFamily="34" charset="0"/>
            </a:endParaRPr>
          </a:p>
        </p:txBody>
      </p:sp>
      <p:graphicFrame>
        <p:nvGraphicFramePr>
          <p:cNvPr id="62" name="Objekt 61"/>
          <p:cNvGraphicFramePr>
            <a:graphicFrameLocks noChangeAspect="1"/>
          </p:cNvGraphicFramePr>
          <p:nvPr/>
        </p:nvGraphicFramePr>
        <p:xfrm>
          <a:off x="772468" y="5589240"/>
          <a:ext cx="1357313" cy="576262"/>
        </p:xfrm>
        <a:graphic>
          <a:graphicData uri="http://schemas.openxmlformats.org/presentationml/2006/ole">
            <p:oleObj spid="_x0000_s110594" name="Formel" r:id="rId4" imgW="927000" imgH="393480" progId="Equation.3">
              <p:embed/>
            </p:oleObj>
          </a:graphicData>
        </a:graphic>
      </p:graphicFrame>
      <p:graphicFrame>
        <p:nvGraphicFramePr>
          <p:cNvPr id="90115" name="Object 2"/>
          <p:cNvGraphicFramePr>
            <a:graphicFrameLocks noChangeAspect="1"/>
          </p:cNvGraphicFramePr>
          <p:nvPr/>
        </p:nvGraphicFramePr>
        <p:xfrm>
          <a:off x="2356644" y="5609679"/>
          <a:ext cx="2278062" cy="555625"/>
        </p:xfrm>
        <a:graphic>
          <a:graphicData uri="http://schemas.openxmlformats.org/presentationml/2006/ole">
            <p:oleObj spid="_x0000_s110595" name="Formel" r:id="rId5" imgW="1612800" imgH="393480" progId="Equation.3">
              <p:embed/>
            </p:oleObj>
          </a:graphicData>
        </a:graphic>
      </p:graphicFrame>
      <p:sp>
        <p:nvSpPr>
          <p:cNvPr id="26" name="Geschweifte Klammer links 25"/>
          <p:cNvSpPr/>
          <p:nvPr/>
        </p:nvSpPr>
        <p:spPr bwMode="auto">
          <a:xfrm flipH="1">
            <a:off x="8786563" y="5301208"/>
            <a:ext cx="216149" cy="864072"/>
          </a:xfrm>
          <a:prstGeom prst="leftBrace">
            <a:avLst>
              <a:gd name="adj1" fmla="val 52773"/>
              <a:gd name="adj2" fmla="val 5150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</a:endParaRPr>
          </a:p>
        </p:txBody>
      </p:sp>
      <p:grpSp>
        <p:nvGrpSpPr>
          <p:cNvPr id="2" name="Gruppieren 55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60" name="Pfeil nach rechts 59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Pfeil nach unten 63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Pfeil nach unten 64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Rechteckiger Pfeil 65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Pfeil nach unten 66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Rechteck 67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74" name="Pfeil nach unten 73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feld 33"/>
          <p:cNvSpPr txBox="1"/>
          <p:nvPr/>
        </p:nvSpPr>
        <p:spPr>
          <a:xfrm>
            <a:off x="448940" y="5229200"/>
            <a:ext cx="873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Herleitung von x aus folgender Proportionalität und der Lösung der entsprechenden DGL </a:t>
            </a:r>
          </a:p>
        </p:txBody>
      </p:sp>
      <p:sp>
        <p:nvSpPr>
          <p:cNvPr id="35" name="Geschweifte Klammer links 34"/>
          <p:cNvSpPr/>
          <p:nvPr/>
        </p:nvSpPr>
        <p:spPr bwMode="auto">
          <a:xfrm>
            <a:off x="146050" y="5301208"/>
            <a:ext cx="224656" cy="864072"/>
          </a:xfrm>
          <a:prstGeom prst="leftBrace">
            <a:avLst>
              <a:gd name="adj1" fmla="val 52773"/>
              <a:gd name="adj2" fmla="val 5150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110696" y="5682456"/>
            <a:ext cx="273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i="1" dirty="0" smtClean="0">
                <a:latin typeface="Calibri" pitchFamily="34" charset="0"/>
              </a:rPr>
              <a:t>(s. Thomas (1981), S. 25) </a:t>
            </a:r>
          </a:p>
        </p:txBody>
      </p:sp>
      <p:sp>
        <p:nvSpPr>
          <p:cNvPr id="37" name="Rechteck 36"/>
          <p:cNvSpPr/>
          <p:nvPr/>
        </p:nvSpPr>
        <p:spPr bwMode="auto">
          <a:xfrm>
            <a:off x="107950" y="5157192"/>
            <a:ext cx="9036050" cy="108009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Ellipse 37"/>
          <p:cNvSpPr/>
          <p:nvPr/>
        </p:nvSpPr>
        <p:spPr bwMode="auto">
          <a:xfrm>
            <a:off x="1763688" y="4043164"/>
            <a:ext cx="1546076" cy="9827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Pfeil nach links, rechts und oben 38"/>
          <p:cNvSpPr/>
          <p:nvPr/>
        </p:nvSpPr>
        <p:spPr bwMode="auto">
          <a:xfrm>
            <a:off x="827088" y="3356993"/>
            <a:ext cx="3384872" cy="1584175"/>
          </a:xfrm>
          <a:prstGeom prst="leftRightUpArrow">
            <a:avLst>
              <a:gd name="adj1" fmla="val 18907"/>
              <a:gd name="adj2" fmla="val 25000"/>
              <a:gd name="adj3" fmla="val 25000"/>
            </a:avLst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hteck 39"/>
          <p:cNvSpPr/>
          <p:nvPr/>
        </p:nvSpPr>
        <p:spPr bwMode="auto">
          <a:xfrm>
            <a:off x="611560" y="3356993"/>
            <a:ext cx="3816424" cy="432047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= E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+ S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</a:p>
        </p:txBody>
      </p:sp>
      <p:graphicFrame>
        <p:nvGraphicFramePr>
          <p:cNvPr id="41" name="Object 5"/>
          <p:cNvGraphicFramePr>
            <a:graphicFrameLocks noChangeAspect="1"/>
          </p:cNvGraphicFramePr>
          <p:nvPr/>
        </p:nvGraphicFramePr>
        <p:xfrm>
          <a:off x="1725588" y="4247134"/>
          <a:ext cx="1547813" cy="612775"/>
        </p:xfrm>
        <a:graphic>
          <a:graphicData uri="http://schemas.openxmlformats.org/presentationml/2006/ole">
            <p:oleObj spid="_x0000_s110598" name="Formel" r:id="rId6" imgW="1091880" imgH="431640" progId="Equation.3">
              <p:embed/>
            </p:oleObj>
          </a:graphicData>
        </a:graphic>
      </p:graphicFrame>
      <p:sp>
        <p:nvSpPr>
          <p:cNvPr id="42" name="Rechteck 41"/>
          <p:cNvSpPr/>
          <p:nvPr/>
        </p:nvSpPr>
        <p:spPr bwMode="auto">
          <a:xfrm>
            <a:off x="276225" y="4290256"/>
            <a:ext cx="1296144" cy="50405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Si = x </a:t>
            </a:r>
            <a:r>
              <a:rPr kumimoji="0" lang="de-DE" sz="1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. </a:t>
            </a: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</a:p>
        </p:txBody>
      </p:sp>
      <p:sp>
        <p:nvSpPr>
          <p:cNvPr id="43" name="Rechteck 42"/>
          <p:cNvSpPr/>
          <p:nvPr/>
        </p:nvSpPr>
        <p:spPr bwMode="auto">
          <a:xfrm>
            <a:off x="3580979" y="4293097"/>
            <a:ext cx="1656184" cy="50405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E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= (1-x) </a:t>
            </a:r>
            <a:r>
              <a:rPr kumimoji="0" lang="de-DE" sz="1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. </a:t>
            </a: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250825" y="1484784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von </a:t>
            </a:r>
            <a:r>
              <a:rPr lang="de-DE" sz="1800" i="1" dirty="0" smtClean="0">
                <a:latin typeface="Calibri" pitchFamily="34" charset="0"/>
              </a:rPr>
              <a:t>Y</a:t>
            </a:r>
            <a:r>
              <a:rPr lang="de-DE" sz="1800" i="1" baseline="-25000" dirty="0" smtClean="0">
                <a:latin typeface="Calibri" pitchFamily="34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zwischen Verdunstung 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de-DE" sz="18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de-DE" sz="1800" b="1" dirty="0" smtClean="0">
                <a:latin typeface="Calibri" pitchFamily="34" charset="0"/>
              </a:rPr>
              <a:t>Boden hängt ab von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0824" y="2135758"/>
            <a:ext cx="489743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der Potenziellen Verdunstung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800" dirty="0" smtClean="0">
                <a:latin typeface="Calibri" pitchFamily="34" charset="0"/>
              </a:rPr>
              <a:t> und 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</a:rPr>
              <a:t>der Speicherfähigkeit des Bodens (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b</a:t>
            </a:r>
            <a:r>
              <a:rPr lang="de-DE" sz="1800" dirty="0" smtClean="0">
                <a:latin typeface="Calibri" pitchFamily="34" charset="0"/>
              </a:rPr>
              <a:t>)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Ideen #3 und #4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250825" y="1484784"/>
            <a:ext cx="504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des Überschusses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- 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="1" dirty="0" smtClean="0">
              <a:latin typeface="Calibri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50825" y="1874728"/>
            <a:ext cx="4897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Der Überschuss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– 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wird in Direktabfluss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RD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und GW-Neubildung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mittels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de-DE" sz="1800" dirty="0" smtClean="0">
                <a:latin typeface="Calibri" pitchFamily="34" charset="0"/>
              </a:rPr>
              <a:t> aufgeteilt:</a:t>
            </a:r>
          </a:p>
        </p:txBody>
      </p:sp>
      <p:graphicFrame>
        <p:nvGraphicFramePr>
          <p:cNvPr id="27" name="Objekt 26"/>
          <p:cNvGraphicFramePr>
            <a:graphicFrameLocks noChangeAspect="1"/>
          </p:cNvGraphicFramePr>
          <p:nvPr/>
        </p:nvGraphicFramePr>
        <p:xfrm>
          <a:off x="268288" y="2611438"/>
          <a:ext cx="1865312" cy="311150"/>
        </p:xfrm>
        <a:graphic>
          <a:graphicData uri="http://schemas.openxmlformats.org/presentationml/2006/ole">
            <p:oleObj spid="_x0000_s91141" name="Formel" r:id="rId4" imgW="1371600" imgH="228600" progId="Equation.3">
              <p:embed/>
            </p:oleObj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263525" y="3043238"/>
          <a:ext cx="1741488" cy="312737"/>
        </p:xfrm>
        <a:graphic>
          <a:graphicData uri="http://schemas.openxmlformats.org/presentationml/2006/ole">
            <p:oleObj spid="_x0000_s91142" name="Formel" r:id="rId5" imgW="1282680" imgH="228600" progId="Equation.3">
              <p:embed/>
            </p:oleObj>
          </a:graphicData>
        </a:graphic>
      </p:graphicFrame>
      <p:sp>
        <p:nvSpPr>
          <p:cNvPr id="29" name="Textfeld 28"/>
          <p:cNvSpPr txBox="1"/>
          <p:nvPr/>
        </p:nvSpPr>
        <p:spPr>
          <a:xfrm>
            <a:off x="251520" y="3617267"/>
            <a:ext cx="504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Basisabfluss und Grundwasserspeicher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251520" y="4007211"/>
            <a:ext cx="468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Der Basisabfluss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proportional zum Grundwasserspeicher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.</a:t>
            </a:r>
          </a:p>
        </p:txBody>
      </p:sp>
      <p:graphicFrame>
        <p:nvGraphicFramePr>
          <p:cNvPr id="31" name="Objekt 30"/>
          <p:cNvGraphicFramePr>
            <a:graphicFrameLocks noChangeAspect="1"/>
          </p:cNvGraphicFramePr>
          <p:nvPr/>
        </p:nvGraphicFramePr>
        <p:xfrm>
          <a:off x="344736" y="4735884"/>
          <a:ext cx="965200" cy="304800"/>
        </p:xfrm>
        <a:graphic>
          <a:graphicData uri="http://schemas.openxmlformats.org/presentationml/2006/ole">
            <p:oleObj spid="_x0000_s91143" name="Formel" r:id="rId6" imgW="723600" imgH="228600" progId="Equation.3">
              <p:embed/>
            </p:oleObj>
          </a:graphicData>
        </a:graphic>
      </p:graphicFrame>
      <p:graphicFrame>
        <p:nvGraphicFramePr>
          <p:cNvPr id="32" name="Object 6"/>
          <p:cNvGraphicFramePr>
            <a:graphicFrameLocks noChangeAspect="1"/>
          </p:cNvGraphicFramePr>
          <p:nvPr/>
        </p:nvGraphicFramePr>
        <p:xfrm>
          <a:off x="2365375" y="5700365"/>
          <a:ext cx="2570163" cy="307975"/>
        </p:xfrm>
        <a:graphic>
          <a:graphicData uri="http://schemas.openxmlformats.org/presentationml/2006/ole">
            <p:oleObj spid="_x0000_s91144" name="Formel" r:id="rId7" imgW="1904760" imgH="228600" progId="Equation.3">
              <p:embed/>
            </p:oleObj>
          </a:graphicData>
        </a:graphic>
      </p:graphicFrame>
      <p:graphicFrame>
        <p:nvGraphicFramePr>
          <p:cNvPr id="91145" name="Object 9"/>
          <p:cNvGraphicFramePr>
            <a:graphicFrameLocks noChangeAspect="1"/>
          </p:cNvGraphicFramePr>
          <p:nvPr/>
        </p:nvGraphicFramePr>
        <p:xfrm>
          <a:off x="342553" y="5700588"/>
          <a:ext cx="1781175" cy="307975"/>
        </p:xfrm>
        <a:graphic>
          <a:graphicData uri="http://schemas.openxmlformats.org/presentationml/2006/ole">
            <p:oleObj spid="_x0000_s91145" name="Formel" r:id="rId8" imgW="1320480" imgH="228600" progId="Equation.3">
              <p:embed/>
            </p:oleObj>
          </a:graphicData>
        </a:graphic>
      </p:graphicFrame>
      <p:graphicFrame>
        <p:nvGraphicFramePr>
          <p:cNvPr id="91146" name="Object 10"/>
          <p:cNvGraphicFramePr>
            <a:graphicFrameLocks noChangeAspect="1"/>
          </p:cNvGraphicFramePr>
          <p:nvPr/>
        </p:nvGraphicFramePr>
        <p:xfrm>
          <a:off x="5319713" y="5589240"/>
          <a:ext cx="1987550" cy="531813"/>
        </p:xfrm>
        <a:graphic>
          <a:graphicData uri="http://schemas.openxmlformats.org/presentationml/2006/ole">
            <p:oleObj spid="_x0000_s91146" name="Formel" r:id="rId9" imgW="1473120" imgH="393480" progId="Equation.3">
              <p:embed/>
            </p:oleObj>
          </a:graphicData>
        </a:graphic>
      </p:graphicFrame>
      <p:sp>
        <p:nvSpPr>
          <p:cNvPr id="34" name="Textfeld 33"/>
          <p:cNvSpPr txBox="1"/>
          <p:nvPr/>
        </p:nvSpPr>
        <p:spPr>
          <a:xfrm>
            <a:off x="250824" y="5219908"/>
            <a:ext cx="889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Der neue Grundwasserspeicher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ergibt sich aus der Bilanzierung von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,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und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grpSp>
        <p:nvGrpSpPr>
          <p:cNvPr id="62" name="Gruppieren 61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68" name="Pfeil nach rechts 67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Pfeil nach unten 68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Pfeil nach unten 69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Rechteckiger Pfeil 70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Pfeil nach unten 71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79" name="Pfeil nach unten 78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29" grpId="0"/>
      <p:bldP spid="30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6" name="Object 2"/>
          <p:cNvGraphicFramePr>
            <a:graphicFrameLocks noChangeAspect="1"/>
          </p:cNvGraphicFramePr>
          <p:nvPr/>
        </p:nvGraphicFramePr>
        <p:xfrm>
          <a:off x="827088" y="2536206"/>
          <a:ext cx="2663651" cy="617243"/>
        </p:xfrm>
        <a:graphic>
          <a:graphicData uri="http://schemas.openxmlformats.org/presentationml/2006/ole">
            <p:oleObj spid="_x0000_s94210" name="Formel" r:id="rId4" imgW="2197080" imgH="507960" progId="Equation.3">
              <p:embed/>
            </p:oleObj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74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Überblick über die Wasserbilanz eines Monats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50825" y="150627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0. Argumente</a:t>
            </a:r>
            <a:r>
              <a:rPr lang="de-DE" dirty="0" smtClean="0">
                <a:latin typeface="Calibri" pitchFamily="34" charset="0"/>
              </a:rPr>
              <a:t>: 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14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4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a, b, c, d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250825" y="196344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1a.	Berechne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b="1" dirty="0" smtClean="0">
                <a:latin typeface="Calibri" pitchFamily="34" charset="0"/>
              </a:rPr>
              <a:t> gemäß </a:t>
            </a:r>
            <a:r>
              <a:rPr lang="de-DE" i="1" dirty="0" err="1" smtClean="0">
                <a:latin typeface="Calibri" pitchFamily="34" charset="0"/>
              </a:rPr>
              <a:t>W</a:t>
            </a:r>
            <a:r>
              <a:rPr lang="de-DE" i="1" baseline="-25000" dirty="0" err="1" smtClean="0">
                <a:latin typeface="Calibri" pitchFamily="34" charset="0"/>
              </a:rPr>
              <a:t>i</a:t>
            </a:r>
            <a:r>
              <a:rPr lang="de-DE" i="1" dirty="0" smtClean="0">
                <a:latin typeface="Calibri" pitchFamily="34" charset="0"/>
              </a:rPr>
              <a:t> = S</a:t>
            </a:r>
            <a:r>
              <a:rPr lang="de-DE" i="1" baseline="-25000" dirty="0" smtClean="0">
                <a:latin typeface="Calibri" pitchFamily="34" charset="0"/>
              </a:rPr>
              <a:t>i-1 </a:t>
            </a:r>
            <a:r>
              <a:rPr lang="de-DE" i="1" dirty="0" smtClean="0">
                <a:latin typeface="Calibri" pitchFamily="34" charset="0"/>
              </a:rPr>
              <a:t>+ P</a:t>
            </a:r>
            <a:r>
              <a:rPr lang="de-DE" i="1" baseline="-25000" dirty="0" smtClean="0">
                <a:latin typeface="Calibri" pitchFamily="34" charset="0"/>
              </a:rPr>
              <a:t>i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250825" y="232348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1b.	Berechne 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400" b="1" i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b="1" i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i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250825" y="3174876"/>
            <a:ext cx="4825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2. Berechne Bodenfeuchte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  <a:cs typeface="Courier New" pitchFamily="49" charset="0"/>
              </a:rPr>
              <a:t>und Verdunstung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250825" y="4127872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3. Berechne Direktabfluss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RD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GW-Neubildung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827088" y="4510922"/>
          <a:ext cx="1656730" cy="298475"/>
        </p:xfrm>
        <a:graphic>
          <a:graphicData uri="http://schemas.openxmlformats.org/presentationml/2006/ole">
            <p:oleObj spid="_x0000_s94211" name="Formel" r:id="rId5" imgW="1269720" imgH="228600" progId="Equation.3">
              <p:embed/>
            </p:oleObj>
          </a:graphicData>
        </a:graphic>
      </p:graphicFrame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3047686" y="4528576"/>
          <a:ext cx="1308290" cy="298475"/>
        </p:xfrm>
        <a:graphic>
          <a:graphicData uri="http://schemas.openxmlformats.org/presentationml/2006/ole">
            <p:oleObj spid="_x0000_s94212" name="Formel" r:id="rId6" imgW="1002960" imgH="228600" progId="Equation.3">
              <p:embed/>
            </p:oleObj>
          </a:graphicData>
        </a:graphic>
      </p:graphicFrame>
      <p:sp>
        <p:nvSpPr>
          <p:cNvPr id="39" name="Textfeld 38"/>
          <p:cNvSpPr txBox="1"/>
          <p:nvPr/>
        </p:nvSpPr>
        <p:spPr>
          <a:xfrm>
            <a:off x="250825" y="4816608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0" algn="l"/>
              </a:tabLst>
            </a:pPr>
            <a:r>
              <a:rPr lang="de-DE" b="1" dirty="0" smtClean="0">
                <a:latin typeface="Calibri" pitchFamily="34" charset="0"/>
              </a:rPr>
              <a:t>4. Berechne Gesamtabfluss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Grundwasserspeicher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827088" y="5229200"/>
          <a:ext cx="3118422" cy="312392"/>
        </p:xfrm>
        <a:graphic>
          <a:graphicData uri="http://schemas.openxmlformats.org/presentationml/2006/ole">
            <p:oleObj spid="_x0000_s94213" name="Formel" r:id="rId7" imgW="2286000" imgH="228600" progId="Equation.3">
              <p:embed/>
            </p:oleObj>
          </a:graphicData>
        </a:graphic>
      </p:graphicFrame>
      <p:graphicFrame>
        <p:nvGraphicFramePr>
          <p:cNvPr id="92172" name="Object 12"/>
          <p:cNvGraphicFramePr>
            <a:graphicFrameLocks noChangeAspect="1"/>
          </p:cNvGraphicFramePr>
          <p:nvPr/>
        </p:nvGraphicFramePr>
        <p:xfrm>
          <a:off x="4449660" y="5129436"/>
          <a:ext cx="1746250" cy="531812"/>
        </p:xfrm>
        <a:graphic>
          <a:graphicData uri="http://schemas.openxmlformats.org/presentationml/2006/ole">
            <p:oleObj spid="_x0000_s94214" name="Formel" r:id="rId8" imgW="1295280" imgH="393480" progId="Equation.3">
              <p:embed/>
            </p:oleObj>
          </a:graphicData>
        </a:graphic>
      </p:graphicFrame>
      <p:graphicFrame>
        <p:nvGraphicFramePr>
          <p:cNvPr id="92173" name="Object 13"/>
          <p:cNvGraphicFramePr>
            <a:graphicFrameLocks noChangeAspect="1"/>
          </p:cNvGraphicFramePr>
          <p:nvPr/>
        </p:nvGraphicFramePr>
        <p:xfrm>
          <a:off x="827088" y="3513400"/>
          <a:ext cx="4032448" cy="593904"/>
        </p:xfrm>
        <a:graphic>
          <a:graphicData uri="http://schemas.openxmlformats.org/presentationml/2006/ole">
            <p:oleObj spid="_x0000_s94215" name="Formel" r:id="rId9" imgW="3111480" imgH="457200" progId="Equation.3">
              <p:embed/>
            </p:oleObj>
          </a:graphicData>
        </a:graphic>
      </p:graphicFrame>
      <p:grpSp>
        <p:nvGrpSpPr>
          <p:cNvPr id="42" name="Gruppieren 41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53" name="Pfeil nach rechts 52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Pfeil nach unten 56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Pfeil nach unten 57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Rechteckiger Pfeil 58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Pfeil nach unten 59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Rechteck 61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8" name="Rechteck 67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69" name="Pfeil nach unten 68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grpSp>
        <p:nvGrpSpPr>
          <p:cNvPr id="75" name="Gruppieren 74"/>
          <p:cNvGrpSpPr/>
          <p:nvPr/>
        </p:nvGrpSpPr>
        <p:grpSpPr>
          <a:xfrm>
            <a:off x="278305" y="5589240"/>
            <a:ext cx="8947430" cy="511579"/>
            <a:chOff x="278305" y="5589240"/>
            <a:chExt cx="8947430" cy="511579"/>
          </a:xfrm>
        </p:grpSpPr>
        <p:sp>
          <p:nvSpPr>
            <p:cNvPr id="73" name="Text Box 4"/>
            <p:cNvSpPr txBox="1">
              <a:spLocks noChangeArrowheads="1"/>
            </p:cNvSpPr>
            <p:nvPr/>
          </p:nvSpPr>
          <p:spPr bwMode="auto">
            <a:xfrm>
              <a:off x="765304" y="5690257"/>
              <a:ext cx="84604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Wie lassen sich die Parameter a, b, c und d physikalisch interpretieren? Welche Einheiten haben sie?</a:t>
              </a:r>
              <a:endParaRPr lang="de-DE" baseline="-2500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pic>
          <p:nvPicPr>
            <p:cNvPr id="74" name="Picture 8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78305" y="5589240"/>
              <a:ext cx="574997" cy="511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grpSp>
        <p:nvGrpSpPr>
          <p:cNvPr id="36" name="Gruppieren 35"/>
          <p:cNvGrpSpPr/>
          <p:nvPr/>
        </p:nvGrpSpPr>
        <p:grpSpPr>
          <a:xfrm>
            <a:off x="278305" y="5589240"/>
            <a:ext cx="8793686" cy="511579"/>
            <a:chOff x="278305" y="5589240"/>
            <a:chExt cx="8793686" cy="511579"/>
          </a:xfrm>
        </p:grpSpPr>
        <p:sp>
          <p:nvSpPr>
            <p:cNvPr id="40" name="Text Box 4"/>
            <p:cNvSpPr txBox="1">
              <a:spLocks noChangeArrowheads="1"/>
            </p:cNvSpPr>
            <p:nvPr/>
          </p:nvSpPr>
          <p:spPr bwMode="auto">
            <a:xfrm>
              <a:off x="827584" y="5690257"/>
              <a:ext cx="82444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Implementiere das </a:t>
              </a:r>
              <a:r>
                <a:rPr lang="de-DE" i="1" dirty="0" err="1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abcd</a:t>
              </a: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-Modell als Funktion in R (Datei </a:t>
              </a:r>
              <a:r>
                <a:rPr lang="de-DE" sz="1400" dirty="0" err="1" smtClean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abcd.R</a:t>
              </a: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).</a:t>
              </a:r>
              <a:endParaRPr lang="de-DE" baseline="-2500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pic>
          <p:nvPicPr>
            <p:cNvPr id="41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8305" y="5589240"/>
              <a:ext cx="574997" cy="511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aphicFrame>
        <p:nvGraphicFramePr>
          <p:cNvPr id="43" name="Object 2"/>
          <p:cNvGraphicFramePr>
            <a:graphicFrameLocks noChangeAspect="1"/>
          </p:cNvGraphicFramePr>
          <p:nvPr/>
        </p:nvGraphicFramePr>
        <p:xfrm>
          <a:off x="827088" y="2536206"/>
          <a:ext cx="2663651" cy="617243"/>
        </p:xfrm>
        <a:graphic>
          <a:graphicData uri="http://schemas.openxmlformats.org/presentationml/2006/ole">
            <p:oleObj spid="_x0000_s106504" name="Formel" r:id="rId5" imgW="2197080" imgH="507960" progId="Equation.3">
              <p:embed/>
            </p:oleObj>
          </a:graphicData>
        </a:graphic>
      </p:graphicFrame>
      <p:sp>
        <p:nvSpPr>
          <p:cNvPr id="44" name="Textfeld 43"/>
          <p:cNvSpPr txBox="1"/>
          <p:nvPr/>
        </p:nvSpPr>
        <p:spPr>
          <a:xfrm>
            <a:off x="395288" y="765175"/>
            <a:ext cx="874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Überblick über die Wasserbilanz eines Monats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0825" y="150627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0. Argumente</a:t>
            </a:r>
            <a:r>
              <a:rPr lang="de-DE" dirty="0" smtClean="0">
                <a:latin typeface="Calibri" pitchFamily="34" charset="0"/>
              </a:rPr>
              <a:t>: 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14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4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a, b, c, d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0825" y="196344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1a.	Berechne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b="1" dirty="0" smtClean="0">
                <a:latin typeface="Calibri" pitchFamily="34" charset="0"/>
              </a:rPr>
              <a:t> gemäß </a:t>
            </a:r>
            <a:r>
              <a:rPr lang="de-DE" i="1" dirty="0" err="1" smtClean="0">
                <a:latin typeface="Calibri" pitchFamily="34" charset="0"/>
              </a:rPr>
              <a:t>W</a:t>
            </a:r>
            <a:r>
              <a:rPr lang="de-DE" i="1" baseline="-25000" dirty="0" err="1" smtClean="0">
                <a:latin typeface="Calibri" pitchFamily="34" charset="0"/>
              </a:rPr>
              <a:t>i</a:t>
            </a:r>
            <a:r>
              <a:rPr lang="de-DE" i="1" dirty="0" smtClean="0">
                <a:latin typeface="Calibri" pitchFamily="34" charset="0"/>
              </a:rPr>
              <a:t> = S</a:t>
            </a:r>
            <a:r>
              <a:rPr lang="de-DE" i="1" baseline="-25000" dirty="0" smtClean="0">
                <a:latin typeface="Calibri" pitchFamily="34" charset="0"/>
              </a:rPr>
              <a:t>i-1 </a:t>
            </a:r>
            <a:r>
              <a:rPr lang="de-DE" i="1" dirty="0" smtClean="0">
                <a:latin typeface="Calibri" pitchFamily="34" charset="0"/>
              </a:rPr>
              <a:t>+ P</a:t>
            </a:r>
            <a:r>
              <a:rPr lang="de-DE" i="1" baseline="-25000" dirty="0" smtClean="0">
                <a:latin typeface="Calibri" pitchFamily="34" charset="0"/>
              </a:rPr>
              <a:t>i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250825" y="232348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1b.	Berechne 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400" b="1" i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b="1" i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i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250825" y="3174876"/>
            <a:ext cx="4825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2. Berechne Bodenfeuchte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  <a:cs typeface="Courier New" pitchFamily="49" charset="0"/>
              </a:rPr>
              <a:t>und Verdunstung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250825" y="4127872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3. Berechne Direktabfluss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RD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GW-Neubildung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0" name="Object 8"/>
          <p:cNvGraphicFramePr>
            <a:graphicFrameLocks noChangeAspect="1"/>
          </p:cNvGraphicFramePr>
          <p:nvPr/>
        </p:nvGraphicFramePr>
        <p:xfrm>
          <a:off x="827088" y="4510922"/>
          <a:ext cx="1656730" cy="298475"/>
        </p:xfrm>
        <a:graphic>
          <a:graphicData uri="http://schemas.openxmlformats.org/presentationml/2006/ole">
            <p:oleObj spid="_x0000_s106505" name="Formel" r:id="rId6" imgW="1269720" imgH="228600" progId="Equation.3">
              <p:embed/>
            </p:oleObj>
          </a:graphicData>
        </a:graphic>
      </p:graphicFrame>
      <p:graphicFrame>
        <p:nvGraphicFramePr>
          <p:cNvPr id="51" name="Object 9"/>
          <p:cNvGraphicFramePr>
            <a:graphicFrameLocks noChangeAspect="1"/>
          </p:cNvGraphicFramePr>
          <p:nvPr/>
        </p:nvGraphicFramePr>
        <p:xfrm>
          <a:off x="3047686" y="4528576"/>
          <a:ext cx="1308290" cy="298475"/>
        </p:xfrm>
        <a:graphic>
          <a:graphicData uri="http://schemas.openxmlformats.org/presentationml/2006/ole">
            <p:oleObj spid="_x0000_s106506" name="Formel" r:id="rId7" imgW="1002960" imgH="228600" progId="Equation.3">
              <p:embed/>
            </p:oleObj>
          </a:graphicData>
        </a:graphic>
      </p:graphicFrame>
      <p:sp>
        <p:nvSpPr>
          <p:cNvPr id="52" name="Textfeld 51"/>
          <p:cNvSpPr txBox="1"/>
          <p:nvPr/>
        </p:nvSpPr>
        <p:spPr>
          <a:xfrm>
            <a:off x="250825" y="4816608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0" algn="l"/>
              </a:tabLst>
            </a:pPr>
            <a:r>
              <a:rPr lang="de-DE" b="1" dirty="0" smtClean="0">
                <a:latin typeface="Calibri" pitchFamily="34" charset="0"/>
              </a:rPr>
              <a:t>4. Berechne Gesamtabfluss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Grundwasserspeicher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4" name="Object 10"/>
          <p:cNvGraphicFramePr>
            <a:graphicFrameLocks noChangeAspect="1"/>
          </p:cNvGraphicFramePr>
          <p:nvPr/>
        </p:nvGraphicFramePr>
        <p:xfrm>
          <a:off x="827088" y="5229200"/>
          <a:ext cx="3118422" cy="312392"/>
        </p:xfrm>
        <a:graphic>
          <a:graphicData uri="http://schemas.openxmlformats.org/presentationml/2006/ole">
            <p:oleObj spid="_x0000_s106507" name="Formel" r:id="rId8" imgW="2286000" imgH="228600" progId="Equation.3">
              <p:embed/>
            </p:oleObj>
          </a:graphicData>
        </a:graphic>
      </p:graphicFrame>
      <p:graphicFrame>
        <p:nvGraphicFramePr>
          <p:cNvPr id="55" name="Object 12"/>
          <p:cNvGraphicFramePr>
            <a:graphicFrameLocks noChangeAspect="1"/>
          </p:cNvGraphicFramePr>
          <p:nvPr/>
        </p:nvGraphicFramePr>
        <p:xfrm>
          <a:off x="4449660" y="5129436"/>
          <a:ext cx="1746250" cy="531812"/>
        </p:xfrm>
        <a:graphic>
          <a:graphicData uri="http://schemas.openxmlformats.org/presentationml/2006/ole">
            <p:oleObj spid="_x0000_s106508" name="Formel" r:id="rId9" imgW="1295280" imgH="393480" progId="Equation.3">
              <p:embed/>
            </p:oleObj>
          </a:graphicData>
        </a:graphic>
      </p:graphicFrame>
      <p:graphicFrame>
        <p:nvGraphicFramePr>
          <p:cNvPr id="56" name="Object 13"/>
          <p:cNvGraphicFramePr>
            <a:graphicFrameLocks noChangeAspect="1"/>
          </p:cNvGraphicFramePr>
          <p:nvPr/>
        </p:nvGraphicFramePr>
        <p:xfrm>
          <a:off x="827088" y="3513400"/>
          <a:ext cx="4032448" cy="593904"/>
        </p:xfrm>
        <a:graphic>
          <a:graphicData uri="http://schemas.openxmlformats.org/presentationml/2006/ole">
            <p:oleObj spid="_x0000_s106509" name="Formel" r:id="rId10" imgW="3111480" imgH="457200" progId="Equation.3">
              <p:embed/>
            </p:oleObj>
          </a:graphicData>
        </a:graphic>
      </p:graphicFrame>
      <p:grpSp>
        <p:nvGrpSpPr>
          <p:cNvPr id="73" name="Gruppieren 72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74" name="Pfeil nach rechts 73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Pfeil nach unten 74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Rechteckiger Pfeil 76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Pfeil nach unten 77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Rechteck 78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4" name="Rechteck 83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85" name="Pfeil nach unten 84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</a:t>
            </a:r>
            <a:r>
              <a:rPr lang="de-DE" sz="2400" dirty="0" smtClean="0">
                <a:latin typeface="Calibri" pitchFamily="34" charset="0"/>
              </a:rPr>
              <a:t>Modellierung </a:t>
            </a:r>
            <a:endParaRPr lang="de-DE" sz="2400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</a:t>
            </a:r>
            <a:r>
              <a:rPr lang="de-DE" sz="2400" dirty="0" smtClean="0">
                <a:latin typeface="Calibri" pitchFamily="34" charset="0"/>
              </a:rPr>
              <a:t>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smtClean="0">
                <a:solidFill>
                  <a:srgbClr val="00B050"/>
                </a:solidFill>
                <a:latin typeface="Calibri" pitchFamily="34" charset="0"/>
              </a:rPr>
              <a:t>Hydrologische Modelle</a:t>
            </a:r>
            <a:endParaRPr lang="de-DE" sz="2400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1124744"/>
            <a:ext cx="9101167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MOPEX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MOPEX: </a:t>
            </a:r>
            <a:r>
              <a:rPr lang="de-DE" sz="2800" b="1" dirty="0" err="1" smtClean="0">
                <a:latin typeface="Calibri" pitchFamily="34" charset="0"/>
              </a:rPr>
              <a:t>MO</a:t>
            </a:r>
            <a:r>
              <a:rPr lang="de-DE" sz="2800" dirty="0" err="1" smtClean="0">
                <a:latin typeface="Calibri" pitchFamily="34" charset="0"/>
              </a:rPr>
              <a:t>del</a:t>
            </a:r>
            <a:r>
              <a:rPr lang="de-DE" sz="2800" dirty="0" smtClean="0">
                <a:latin typeface="Calibri" pitchFamily="34" charset="0"/>
              </a:rPr>
              <a:t> </a:t>
            </a:r>
            <a:r>
              <a:rPr lang="de-DE" sz="2800" b="1" dirty="0" smtClean="0">
                <a:latin typeface="Calibri" pitchFamily="34" charset="0"/>
              </a:rPr>
              <a:t>P</a:t>
            </a:r>
            <a:r>
              <a:rPr lang="de-DE" sz="2800" dirty="0" smtClean="0">
                <a:latin typeface="Calibri" pitchFamily="34" charset="0"/>
              </a:rPr>
              <a:t>arameter </a:t>
            </a:r>
            <a:r>
              <a:rPr lang="de-DE" sz="2800" b="1" dirty="0" err="1" smtClean="0">
                <a:latin typeface="Calibri" pitchFamily="34" charset="0"/>
              </a:rPr>
              <a:t>E</a:t>
            </a:r>
            <a:r>
              <a:rPr lang="de-DE" sz="2800" dirty="0" err="1" smtClean="0">
                <a:latin typeface="Calibri" pitchFamily="34" charset="0"/>
              </a:rPr>
              <a:t>stimation</a:t>
            </a:r>
            <a:r>
              <a:rPr lang="de-DE" sz="2800" dirty="0" smtClean="0">
                <a:latin typeface="Calibri" pitchFamily="34" charset="0"/>
              </a:rPr>
              <a:t> </a:t>
            </a:r>
            <a:r>
              <a:rPr lang="de-DE" sz="2800" dirty="0" err="1" smtClean="0">
                <a:latin typeface="Calibri" pitchFamily="34" charset="0"/>
              </a:rPr>
              <a:t>E</a:t>
            </a:r>
            <a:r>
              <a:rPr lang="de-DE" sz="2800" b="1" dirty="0" err="1" smtClean="0">
                <a:latin typeface="Calibri" pitchFamily="34" charset="0"/>
              </a:rPr>
              <a:t>X</a:t>
            </a:r>
            <a:r>
              <a:rPr lang="de-DE" sz="2800" dirty="0" err="1" smtClean="0">
                <a:latin typeface="Calibri" pitchFamily="34" charset="0"/>
              </a:rPr>
              <a:t>periment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95288" y="1484313"/>
            <a:ext cx="8569325" cy="180049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homogener Datensatz für 431 Einzugsgebiete in den USA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Abflusszeitreihen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Gebietsmittelwerte für Niederschlag, PET, </a:t>
            </a:r>
            <a:r>
              <a:rPr lang="de-DE" sz="2400" dirty="0" err="1" smtClean="0">
                <a:latin typeface="Calibri" pitchFamily="34" charset="0"/>
              </a:rPr>
              <a:t>T</a:t>
            </a:r>
            <a:r>
              <a:rPr lang="de-DE" sz="2400" baseline="-25000" dirty="0" err="1" smtClean="0">
                <a:latin typeface="Calibri" pitchFamily="34" charset="0"/>
              </a:rPr>
              <a:t>min</a:t>
            </a:r>
            <a:r>
              <a:rPr lang="de-DE" sz="2400" dirty="0" smtClean="0">
                <a:latin typeface="Calibri" pitchFamily="34" charset="0"/>
              </a:rPr>
              <a:t>, </a:t>
            </a:r>
            <a:r>
              <a:rPr lang="de-DE" sz="2400" dirty="0" err="1" smtClean="0">
                <a:latin typeface="Calibri" pitchFamily="34" charset="0"/>
              </a:rPr>
              <a:t>T</a:t>
            </a:r>
            <a:r>
              <a:rPr lang="de-DE" sz="2400" baseline="-25000" dirty="0" err="1" smtClean="0">
                <a:latin typeface="Calibri" pitchFamily="34" charset="0"/>
              </a:rPr>
              <a:t>max</a:t>
            </a:r>
            <a:endParaRPr lang="de-DE" sz="2400" baseline="-25000" dirty="0" smtClean="0">
              <a:latin typeface="Calibri" pitchFamily="34" charset="0"/>
            </a:endParaRP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tägliche Auflösung (für diesen Kurs: Monatsmittelwerte)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0" y="4243154"/>
            <a:ext cx="9144000" cy="55399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>
                <a:latin typeface="Calibri" pitchFamily="34" charset="0"/>
                <a:hlinkClick r:id="rId4"/>
              </a:rPr>
              <a:t>ftp://hydrology.nws.noaa.gov/pub/gcip/mopex/US_Data</a:t>
            </a:r>
            <a:r>
              <a:rPr lang="de-DE" sz="3000" dirty="0" smtClean="0">
                <a:latin typeface="Calibri" pitchFamily="34" charset="0"/>
              </a:rPr>
              <a:t> </a:t>
            </a:r>
            <a:endParaRPr lang="de-DE" sz="3000" dirty="0">
              <a:latin typeface="Calibri" pitchFamily="34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0" y="3717032"/>
            <a:ext cx="9144000" cy="55399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>
                <a:latin typeface="Calibri" pitchFamily="34" charset="0"/>
              </a:rPr>
              <a:t>Download der Daten und Metadaten: </a:t>
            </a:r>
            <a:endParaRPr lang="de-DE" sz="3000" dirty="0">
              <a:latin typeface="Calibri" pitchFamily="34" charset="0"/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179512" y="5589240"/>
            <a:ext cx="8793686" cy="511579"/>
            <a:chOff x="278305" y="5589240"/>
            <a:chExt cx="8793686" cy="511579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827584" y="5690257"/>
              <a:ext cx="8244407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de-DE" sz="1800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Einlesen und Darstellen einer Beispieldatei mit R (Datei </a:t>
              </a:r>
              <a:r>
                <a:rPr lang="de-DE" dirty="0" err="1" smtClean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abcd.R</a:t>
              </a:r>
              <a:r>
                <a:rPr lang="de-DE" sz="1800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).</a:t>
              </a:r>
              <a:endParaRPr lang="de-DE" sz="1800" baseline="-2500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pic>
          <p:nvPicPr>
            <p:cNvPr id="10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8305" y="5589240"/>
              <a:ext cx="574997" cy="511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Rekapitulation: </a:t>
            </a:r>
            <a:r>
              <a:rPr lang="de-DE" sz="2400" i="1" dirty="0" smtClean="0">
                <a:latin typeface="Calibri" pitchFamily="34" charset="0"/>
              </a:rPr>
              <a:t>Wasserhaushaltsmodelle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abc &amp; d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Der MOPEX-Datensatz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66352" y="764704"/>
            <a:ext cx="877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Abfluss als Komponente des Wasserhaushalts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80116" y="1379748"/>
          <a:ext cx="2088232" cy="753108"/>
        </p:xfrm>
        <a:graphic>
          <a:graphicData uri="http://schemas.openxmlformats.org/presentationml/2006/ole">
            <p:oleObj spid="_x0000_s50178" name="Formel" r:id="rId4" imgW="1091880" imgH="39348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0" y="1340768"/>
            <a:ext cx="9144000" cy="489654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pic>
        <p:nvPicPr>
          <p:cNvPr id="3074" name="Picture 2" descr="http://www.miseagrant.umich.edu/lessons/files/2013/05/10-728-How-A-Watershed-Works.jpg"/>
          <p:cNvPicPr>
            <a:picLocks noChangeAspect="1" noChangeArrowheads="1"/>
          </p:cNvPicPr>
          <p:nvPr/>
        </p:nvPicPr>
        <p:blipFill>
          <a:blip r:embed="rId3" cstate="print"/>
          <a:srcRect t="13600"/>
          <a:stretch>
            <a:fillRect/>
          </a:stretch>
        </p:blipFill>
        <p:spPr bwMode="auto">
          <a:xfrm>
            <a:off x="-1" y="764704"/>
            <a:ext cx="9144001" cy="485318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Freihandform 24"/>
          <p:cNvSpPr/>
          <p:nvPr/>
        </p:nvSpPr>
        <p:spPr bwMode="auto">
          <a:xfrm>
            <a:off x="1775012" y="3216536"/>
            <a:ext cx="1172583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996633"/>
          </a:solidFill>
          <a:ln w="38100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reihandform 33"/>
          <p:cNvSpPr/>
          <p:nvPr/>
        </p:nvSpPr>
        <p:spPr bwMode="auto">
          <a:xfrm>
            <a:off x="1835150" y="3216536"/>
            <a:ext cx="1112445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ihandform 34"/>
          <p:cNvSpPr/>
          <p:nvPr/>
        </p:nvSpPr>
        <p:spPr bwMode="auto">
          <a:xfrm>
            <a:off x="7196866" y="1871831"/>
            <a:ext cx="1957892" cy="2205317"/>
          </a:xfrm>
          <a:custGeom>
            <a:avLst/>
            <a:gdLst>
              <a:gd name="connsiteX0" fmla="*/ 0 w 1957892"/>
              <a:gd name="connsiteY0" fmla="*/ 2205317 h 2205317"/>
              <a:gd name="connsiteX1" fmla="*/ 720762 w 1957892"/>
              <a:gd name="connsiteY1" fmla="*/ 1183341 h 2205317"/>
              <a:gd name="connsiteX2" fmla="*/ 1226372 w 1957892"/>
              <a:gd name="connsiteY2" fmla="*/ 871369 h 2205317"/>
              <a:gd name="connsiteX3" fmla="*/ 1387736 w 1957892"/>
              <a:gd name="connsiteY3" fmla="*/ 548640 h 2205317"/>
              <a:gd name="connsiteX4" fmla="*/ 1602889 w 1957892"/>
              <a:gd name="connsiteY4" fmla="*/ 161364 h 2205317"/>
              <a:gd name="connsiteX5" fmla="*/ 1828800 w 1957892"/>
              <a:gd name="connsiteY5" fmla="*/ 43030 h 2205317"/>
              <a:gd name="connsiteX6" fmla="*/ 1957892 w 1957892"/>
              <a:gd name="connsiteY6" fmla="*/ 0 h 2205317"/>
              <a:gd name="connsiteX7" fmla="*/ 1947134 w 1957892"/>
              <a:gd name="connsiteY7" fmla="*/ 1021976 h 2205317"/>
              <a:gd name="connsiteX8" fmla="*/ 1592132 w 1957892"/>
              <a:gd name="connsiteY8" fmla="*/ 1172583 h 2205317"/>
              <a:gd name="connsiteX9" fmla="*/ 1495313 w 1957892"/>
              <a:gd name="connsiteY9" fmla="*/ 1269402 h 2205317"/>
              <a:gd name="connsiteX10" fmla="*/ 1161826 w 1957892"/>
              <a:gd name="connsiteY10" fmla="*/ 1516828 h 2205317"/>
              <a:gd name="connsiteX11" fmla="*/ 785308 w 1957892"/>
              <a:gd name="connsiteY11" fmla="*/ 1796527 h 2205317"/>
              <a:gd name="connsiteX12" fmla="*/ 355002 w 1957892"/>
              <a:gd name="connsiteY12" fmla="*/ 2054710 h 2205317"/>
              <a:gd name="connsiteX13" fmla="*/ 0 w 1957892"/>
              <a:gd name="connsiteY13" fmla="*/ 2205317 h 2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7892" h="2205317">
                <a:moveTo>
                  <a:pt x="0" y="2205317"/>
                </a:moveTo>
                <a:lnTo>
                  <a:pt x="720762" y="1183341"/>
                </a:lnTo>
                <a:lnTo>
                  <a:pt x="1226372" y="871369"/>
                </a:lnTo>
                <a:lnTo>
                  <a:pt x="1387736" y="548640"/>
                </a:lnTo>
                <a:lnTo>
                  <a:pt x="1602889" y="161364"/>
                </a:lnTo>
                <a:lnTo>
                  <a:pt x="1828800" y="43030"/>
                </a:lnTo>
                <a:lnTo>
                  <a:pt x="1957892" y="0"/>
                </a:lnTo>
                <a:lnTo>
                  <a:pt x="1947134" y="1021976"/>
                </a:lnTo>
                <a:lnTo>
                  <a:pt x="1592132" y="1172583"/>
                </a:lnTo>
                <a:lnTo>
                  <a:pt x="1495313" y="1269402"/>
                </a:lnTo>
                <a:lnTo>
                  <a:pt x="1161826" y="1516828"/>
                </a:lnTo>
                <a:lnTo>
                  <a:pt x="785308" y="1796527"/>
                </a:lnTo>
                <a:lnTo>
                  <a:pt x="355002" y="2054710"/>
                </a:lnTo>
                <a:lnTo>
                  <a:pt x="0" y="2205317"/>
                </a:lnTo>
                <a:close/>
              </a:path>
            </a:pathLst>
          </a:custGeom>
          <a:solidFill>
            <a:srgbClr val="6699FF"/>
          </a:solidFill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ihandform 35"/>
          <p:cNvSpPr/>
          <p:nvPr/>
        </p:nvSpPr>
        <p:spPr bwMode="auto">
          <a:xfrm>
            <a:off x="1835150" y="2861534"/>
            <a:ext cx="7308849" cy="2743200"/>
          </a:xfrm>
          <a:custGeom>
            <a:avLst/>
            <a:gdLst>
              <a:gd name="connsiteX0" fmla="*/ 0 w 7401262"/>
              <a:gd name="connsiteY0" fmla="*/ 699247 h 2743200"/>
              <a:gd name="connsiteX1" fmla="*/ 279699 w 7401262"/>
              <a:gd name="connsiteY1" fmla="*/ 817581 h 2743200"/>
              <a:gd name="connsiteX2" fmla="*/ 666975 w 7401262"/>
              <a:gd name="connsiteY2" fmla="*/ 925158 h 2743200"/>
              <a:gd name="connsiteX3" fmla="*/ 849855 w 7401262"/>
              <a:gd name="connsiteY3" fmla="*/ 1054250 h 2743200"/>
              <a:gd name="connsiteX4" fmla="*/ 1215615 w 7401262"/>
              <a:gd name="connsiteY4" fmla="*/ 1204857 h 2743200"/>
              <a:gd name="connsiteX5" fmla="*/ 1925619 w 7401262"/>
              <a:gd name="connsiteY5" fmla="*/ 1441525 h 2743200"/>
              <a:gd name="connsiteX6" fmla="*/ 2355925 w 7401262"/>
              <a:gd name="connsiteY6" fmla="*/ 1613647 h 2743200"/>
              <a:gd name="connsiteX7" fmla="*/ 2538805 w 7401262"/>
              <a:gd name="connsiteY7" fmla="*/ 1914861 h 2743200"/>
              <a:gd name="connsiteX8" fmla="*/ 2947596 w 7401262"/>
              <a:gd name="connsiteY8" fmla="*/ 2194560 h 2743200"/>
              <a:gd name="connsiteX9" fmla="*/ 3399417 w 7401262"/>
              <a:gd name="connsiteY9" fmla="*/ 2388198 h 2743200"/>
              <a:gd name="connsiteX10" fmla="*/ 3969572 w 7401262"/>
              <a:gd name="connsiteY10" fmla="*/ 2130014 h 2743200"/>
              <a:gd name="connsiteX11" fmla="*/ 4496697 w 7401262"/>
              <a:gd name="connsiteY11" fmla="*/ 1731981 h 2743200"/>
              <a:gd name="connsiteX12" fmla="*/ 5443370 w 7401262"/>
              <a:gd name="connsiteY12" fmla="*/ 1215614 h 2743200"/>
              <a:gd name="connsiteX13" fmla="*/ 5895191 w 7401262"/>
              <a:gd name="connsiteY13" fmla="*/ 1032734 h 2743200"/>
              <a:gd name="connsiteX14" fmla="*/ 6228678 w 7401262"/>
              <a:gd name="connsiteY14" fmla="*/ 796066 h 2743200"/>
              <a:gd name="connsiteX15" fmla="*/ 6745045 w 7401262"/>
              <a:gd name="connsiteY15" fmla="*/ 451821 h 2743200"/>
              <a:gd name="connsiteX16" fmla="*/ 7003229 w 7401262"/>
              <a:gd name="connsiteY16" fmla="*/ 247426 h 2743200"/>
              <a:gd name="connsiteX17" fmla="*/ 7100048 w 7401262"/>
              <a:gd name="connsiteY17" fmla="*/ 129092 h 2743200"/>
              <a:gd name="connsiteX18" fmla="*/ 7390504 w 7401262"/>
              <a:gd name="connsiteY18" fmla="*/ 0 h 2743200"/>
              <a:gd name="connsiteX19" fmla="*/ 7401262 w 7401262"/>
              <a:gd name="connsiteY19" fmla="*/ 1226372 h 2743200"/>
              <a:gd name="connsiteX20" fmla="*/ 3356386 w 7401262"/>
              <a:gd name="connsiteY20" fmla="*/ 2743200 h 2743200"/>
              <a:gd name="connsiteX21" fmla="*/ 21516 w 7401262"/>
              <a:gd name="connsiteY21" fmla="*/ 1678193 h 2743200"/>
              <a:gd name="connsiteX22" fmla="*/ 0 w 7401262"/>
              <a:gd name="connsiteY22" fmla="*/ 699247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01262" h="2743200">
                <a:moveTo>
                  <a:pt x="0" y="699247"/>
                </a:moveTo>
                <a:lnTo>
                  <a:pt x="279699" y="817581"/>
                </a:lnTo>
                <a:lnTo>
                  <a:pt x="666975" y="925158"/>
                </a:lnTo>
                <a:lnTo>
                  <a:pt x="849855" y="1054250"/>
                </a:lnTo>
                <a:lnTo>
                  <a:pt x="1215615" y="1204857"/>
                </a:lnTo>
                <a:lnTo>
                  <a:pt x="1925619" y="1441525"/>
                </a:lnTo>
                <a:lnTo>
                  <a:pt x="2355925" y="1613647"/>
                </a:lnTo>
                <a:lnTo>
                  <a:pt x="2538805" y="1914861"/>
                </a:lnTo>
                <a:lnTo>
                  <a:pt x="2947596" y="2194560"/>
                </a:lnTo>
                <a:lnTo>
                  <a:pt x="3399417" y="2388198"/>
                </a:lnTo>
                <a:lnTo>
                  <a:pt x="3969572" y="2130014"/>
                </a:lnTo>
                <a:lnTo>
                  <a:pt x="4496697" y="1731981"/>
                </a:lnTo>
                <a:lnTo>
                  <a:pt x="5443370" y="1215614"/>
                </a:lnTo>
                <a:lnTo>
                  <a:pt x="5895191" y="1032734"/>
                </a:lnTo>
                <a:lnTo>
                  <a:pt x="6228678" y="796066"/>
                </a:lnTo>
                <a:lnTo>
                  <a:pt x="6745045" y="451821"/>
                </a:lnTo>
                <a:lnTo>
                  <a:pt x="7003229" y="247426"/>
                </a:lnTo>
                <a:lnTo>
                  <a:pt x="7100048" y="129092"/>
                </a:lnTo>
                <a:lnTo>
                  <a:pt x="7390504" y="0"/>
                </a:lnTo>
                <a:lnTo>
                  <a:pt x="7401262" y="1226372"/>
                </a:lnTo>
                <a:lnTo>
                  <a:pt x="3356386" y="2743200"/>
                </a:lnTo>
                <a:lnTo>
                  <a:pt x="21516" y="1678193"/>
                </a:lnTo>
                <a:lnTo>
                  <a:pt x="0" y="699247"/>
                </a:lnTo>
                <a:close/>
              </a:path>
            </a:pathLst>
          </a:custGeom>
          <a:solidFill>
            <a:srgbClr val="2B568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1835150" y="882127"/>
            <a:ext cx="7310792" cy="4705873"/>
            <a:chOff x="1835150" y="882127"/>
            <a:chExt cx="7310792" cy="4705873"/>
          </a:xfrm>
        </p:grpSpPr>
        <p:sp>
          <p:nvSpPr>
            <p:cNvPr id="42" name="Freihandform 41"/>
            <p:cNvSpPr/>
            <p:nvPr/>
          </p:nvSpPr>
          <p:spPr bwMode="auto">
            <a:xfrm>
              <a:off x="1835150" y="882127"/>
              <a:ext cx="7310792" cy="4367605"/>
            </a:xfrm>
            <a:custGeom>
              <a:avLst/>
              <a:gdLst>
                <a:gd name="connsiteX0" fmla="*/ 0 w 7347473"/>
                <a:gd name="connsiteY0" fmla="*/ 2334409 h 4367605"/>
                <a:gd name="connsiteX1" fmla="*/ 828339 w 7347473"/>
                <a:gd name="connsiteY1" fmla="*/ 699247 h 4367605"/>
                <a:gd name="connsiteX2" fmla="*/ 1602890 w 7347473"/>
                <a:gd name="connsiteY2" fmla="*/ 301214 h 4367605"/>
                <a:gd name="connsiteX3" fmla="*/ 2140772 w 7347473"/>
                <a:gd name="connsiteY3" fmla="*/ 333487 h 4367605"/>
                <a:gd name="connsiteX4" fmla="*/ 2571078 w 7347473"/>
                <a:gd name="connsiteY4" fmla="*/ 204395 h 4367605"/>
                <a:gd name="connsiteX5" fmla="*/ 2840019 w 7347473"/>
                <a:gd name="connsiteY5" fmla="*/ 161365 h 4367605"/>
                <a:gd name="connsiteX6" fmla="*/ 3098203 w 7347473"/>
                <a:gd name="connsiteY6" fmla="*/ 236668 h 4367605"/>
                <a:gd name="connsiteX7" fmla="*/ 3345629 w 7347473"/>
                <a:gd name="connsiteY7" fmla="*/ 344245 h 4367605"/>
                <a:gd name="connsiteX8" fmla="*/ 3506993 w 7347473"/>
                <a:gd name="connsiteY8" fmla="*/ 344245 h 4367605"/>
                <a:gd name="connsiteX9" fmla="*/ 3926542 w 7347473"/>
                <a:gd name="connsiteY9" fmla="*/ 236668 h 4367605"/>
                <a:gd name="connsiteX10" fmla="*/ 4507455 w 7347473"/>
                <a:gd name="connsiteY10" fmla="*/ 21515 h 4367605"/>
                <a:gd name="connsiteX11" fmla="*/ 4582758 w 7347473"/>
                <a:gd name="connsiteY11" fmla="*/ 0 h 4367605"/>
                <a:gd name="connsiteX12" fmla="*/ 4776396 w 7347473"/>
                <a:gd name="connsiteY12" fmla="*/ 64546 h 4367605"/>
                <a:gd name="connsiteX13" fmla="*/ 5346551 w 7347473"/>
                <a:gd name="connsiteY13" fmla="*/ 365760 h 4367605"/>
                <a:gd name="connsiteX14" fmla="*/ 5970495 w 7347473"/>
                <a:gd name="connsiteY14" fmla="*/ 559398 h 4367605"/>
                <a:gd name="connsiteX15" fmla="*/ 6454589 w 7347473"/>
                <a:gd name="connsiteY15" fmla="*/ 591671 h 4367605"/>
                <a:gd name="connsiteX16" fmla="*/ 6884895 w 7347473"/>
                <a:gd name="connsiteY16" fmla="*/ 699247 h 4367605"/>
                <a:gd name="connsiteX17" fmla="*/ 7229139 w 7347473"/>
                <a:gd name="connsiteY17" fmla="*/ 817581 h 4367605"/>
                <a:gd name="connsiteX18" fmla="*/ 7347473 w 7347473"/>
                <a:gd name="connsiteY18" fmla="*/ 978946 h 4367605"/>
                <a:gd name="connsiteX19" fmla="*/ 7089290 w 7347473"/>
                <a:gd name="connsiteY19" fmla="*/ 1108038 h 4367605"/>
                <a:gd name="connsiteX20" fmla="*/ 6917167 w 7347473"/>
                <a:gd name="connsiteY20" fmla="*/ 1269402 h 4367605"/>
                <a:gd name="connsiteX21" fmla="*/ 6788076 w 7347473"/>
                <a:gd name="connsiteY21" fmla="*/ 1527586 h 4367605"/>
                <a:gd name="connsiteX22" fmla="*/ 6680499 w 7347473"/>
                <a:gd name="connsiteY22" fmla="*/ 1807285 h 4367605"/>
                <a:gd name="connsiteX23" fmla="*/ 6476104 w 7347473"/>
                <a:gd name="connsiteY23" fmla="*/ 1968649 h 4367605"/>
                <a:gd name="connsiteX24" fmla="*/ 6142617 w 7347473"/>
                <a:gd name="connsiteY24" fmla="*/ 2162287 h 4367605"/>
                <a:gd name="connsiteX25" fmla="*/ 5992010 w 7347473"/>
                <a:gd name="connsiteY25" fmla="*/ 2345167 h 4367605"/>
                <a:gd name="connsiteX26" fmla="*/ 5776857 w 7347473"/>
                <a:gd name="connsiteY26" fmla="*/ 2678654 h 4367605"/>
                <a:gd name="connsiteX27" fmla="*/ 5400339 w 7347473"/>
                <a:gd name="connsiteY27" fmla="*/ 3205779 h 4367605"/>
                <a:gd name="connsiteX28" fmla="*/ 5002306 w 7347473"/>
                <a:gd name="connsiteY28" fmla="*/ 3442447 h 4367605"/>
                <a:gd name="connsiteX29" fmla="*/ 4485939 w 7347473"/>
                <a:gd name="connsiteY29" fmla="*/ 3679115 h 4367605"/>
                <a:gd name="connsiteX30" fmla="*/ 4238513 w 7347473"/>
                <a:gd name="connsiteY30" fmla="*/ 3872753 h 4367605"/>
                <a:gd name="connsiteX31" fmla="*/ 3861996 w 7347473"/>
                <a:gd name="connsiteY31" fmla="*/ 4120179 h 4367605"/>
                <a:gd name="connsiteX32" fmla="*/ 3496236 w 7347473"/>
                <a:gd name="connsiteY32" fmla="*/ 4292301 h 4367605"/>
                <a:gd name="connsiteX33" fmla="*/ 3313356 w 7347473"/>
                <a:gd name="connsiteY33" fmla="*/ 4367605 h 4367605"/>
                <a:gd name="connsiteX34" fmla="*/ 2624866 w 7347473"/>
                <a:gd name="connsiteY34" fmla="*/ 3980329 h 4367605"/>
                <a:gd name="connsiteX35" fmla="*/ 2420471 w 7347473"/>
                <a:gd name="connsiteY35" fmla="*/ 3786692 h 4367605"/>
                <a:gd name="connsiteX36" fmla="*/ 2302137 w 7347473"/>
                <a:gd name="connsiteY36" fmla="*/ 3571539 h 4367605"/>
                <a:gd name="connsiteX37" fmla="*/ 1161826 w 7347473"/>
                <a:gd name="connsiteY37" fmla="*/ 3141233 h 4367605"/>
                <a:gd name="connsiteX38" fmla="*/ 742278 w 7347473"/>
                <a:gd name="connsiteY38" fmla="*/ 2807746 h 4367605"/>
                <a:gd name="connsiteX39" fmla="*/ 408791 w 7347473"/>
                <a:gd name="connsiteY39" fmla="*/ 2581835 h 4367605"/>
                <a:gd name="connsiteX40" fmla="*/ 118335 w 7347473"/>
                <a:gd name="connsiteY40" fmla="*/ 2366682 h 4367605"/>
                <a:gd name="connsiteX41" fmla="*/ 53789 w 7347473"/>
                <a:gd name="connsiteY41" fmla="*/ 2345167 h 4367605"/>
                <a:gd name="connsiteX42" fmla="*/ 0 w 7347473"/>
                <a:gd name="connsiteY42" fmla="*/ 2334409 h 4367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347473" h="4367605">
                  <a:moveTo>
                    <a:pt x="0" y="2334409"/>
                  </a:moveTo>
                  <a:lnTo>
                    <a:pt x="828339" y="699247"/>
                  </a:lnTo>
                  <a:lnTo>
                    <a:pt x="1602890" y="301214"/>
                  </a:lnTo>
                  <a:lnTo>
                    <a:pt x="2140772" y="333487"/>
                  </a:lnTo>
                  <a:lnTo>
                    <a:pt x="2571078" y="204395"/>
                  </a:lnTo>
                  <a:lnTo>
                    <a:pt x="2840019" y="161365"/>
                  </a:lnTo>
                  <a:lnTo>
                    <a:pt x="3098203" y="236668"/>
                  </a:lnTo>
                  <a:lnTo>
                    <a:pt x="3345629" y="344245"/>
                  </a:lnTo>
                  <a:lnTo>
                    <a:pt x="3506993" y="344245"/>
                  </a:lnTo>
                  <a:lnTo>
                    <a:pt x="3926542" y="236668"/>
                  </a:lnTo>
                  <a:lnTo>
                    <a:pt x="4507455" y="21515"/>
                  </a:lnTo>
                  <a:lnTo>
                    <a:pt x="4582758" y="0"/>
                  </a:lnTo>
                  <a:lnTo>
                    <a:pt x="4776396" y="64546"/>
                  </a:lnTo>
                  <a:lnTo>
                    <a:pt x="5346551" y="365760"/>
                  </a:lnTo>
                  <a:lnTo>
                    <a:pt x="5970495" y="559398"/>
                  </a:lnTo>
                  <a:lnTo>
                    <a:pt x="6454589" y="591671"/>
                  </a:lnTo>
                  <a:lnTo>
                    <a:pt x="6884895" y="699247"/>
                  </a:lnTo>
                  <a:lnTo>
                    <a:pt x="7229139" y="817581"/>
                  </a:lnTo>
                  <a:lnTo>
                    <a:pt x="7347473" y="978946"/>
                  </a:lnTo>
                  <a:lnTo>
                    <a:pt x="7089290" y="1108038"/>
                  </a:lnTo>
                  <a:lnTo>
                    <a:pt x="6917167" y="1269402"/>
                  </a:lnTo>
                  <a:lnTo>
                    <a:pt x="6788076" y="1527586"/>
                  </a:lnTo>
                  <a:lnTo>
                    <a:pt x="6680499" y="1807285"/>
                  </a:lnTo>
                  <a:lnTo>
                    <a:pt x="6476104" y="1968649"/>
                  </a:lnTo>
                  <a:lnTo>
                    <a:pt x="6142617" y="2162287"/>
                  </a:lnTo>
                  <a:lnTo>
                    <a:pt x="5992010" y="2345167"/>
                  </a:lnTo>
                  <a:lnTo>
                    <a:pt x="5776857" y="2678654"/>
                  </a:lnTo>
                  <a:lnTo>
                    <a:pt x="5400339" y="3205779"/>
                  </a:lnTo>
                  <a:lnTo>
                    <a:pt x="5002306" y="3442447"/>
                  </a:lnTo>
                  <a:lnTo>
                    <a:pt x="4485939" y="3679115"/>
                  </a:lnTo>
                  <a:lnTo>
                    <a:pt x="4238513" y="3872753"/>
                  </a:lnTo>
                  <a:lnTo>
                    <a:pt x="3861996" y="4120179"/>
                  </a:lnTo>
                  <a:lnTo>
                    <a:pt x="3496236" y="4292301"/>
                  </a:lnTo>
                  <a:lnTo>
                    <a:pt x="3313356" y="4367605"/>
                  </a:lnTo>
                  <a:lnTo>
                    <a:pt x="2624866" y="3980329"/>
                  </a:lnTo>
                  <a:lnTo>
                    <a:pt x="2420471" y="3786692"/>
                  </a:lnTo>
                  <a:lnTo>
                    <a:pt x="2302137" y="3571539"/>
                  </a:lnTo>
                  <a:lnTo>
                    <a:pt x="1161826" y="3141233"/>
                  </a:lnTo>
                  <a:lnTo>
                    <a:pt x="742278" y="2807746"/>
                  </a:lnTo>
                  <a:lnTo>
                    <a:pt x="408791" y="2581835"/>
                  </a:lnTo>
                  <a:lnTo>
                    <a:pt x="118335" y="2366682"/>
                  </a:lnTo>
                  <a:lnTo>
                    <a:pt x="53789" y="2345167"/>
                  </a:lnTo>
                  <a:lnTo>
                    <a:pt x="0" y="2334409"/>
                  </a:lnTo>
                  <a:close/>
                </a:path>
              </a:pathLst>
            </a:custGeom>
            <a:noFill/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Freihandform 42"/>
            <p:cNvSpPr/>
            <p:nvPr/>
          </p:nvSpPr>
          <p:spPr bwMode="auto">
            <a:xfrm>
              <a:off x="1835150" y="1841500"/>
              <a:ext cx="7308849" cy="3746500"/>
            </a:xfrm>
            <a:custGeom>
              <a:avLst/>
              <a:gdLst>
                <a:gd name="connsiteX0" fmla="*/ 0 w 7404100"/>
                <a:gd name="connsiteY0" fmla="*/ 1371600 h 3746500"/>
                <a:gd name="connsiteX1" fmla="*/ 0 w 7404100"/>
                <a:gd name="connsiteY1" fmla="*/ 2730500 h 3746500"/>
                <a:gd name="connsiteX2" fmla="*/ 3352800 w 7404100"/>
                <a:gd name="connsiteY2" fmla="*/ 3746500 h 3746500"/>
                <a:gd name="connsiteX3" fmla="*/ 7404100 w 7404100"/>
                <a:gd name="connsiteY3" fmla="*/ 2235200 h 3746500"/>
                <a:gd name="connsiteX4" fmla="*/ 7378700 w 7404100"/>
                <a:gd name="connsiteY4" fmla="*/ 0 h 37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4100" h="3746500">
                  <a:moveTo>
                    <a:pt x="0" y="1371600"/>
                  </a:moveTo>
                  <a:lnTo>
                    <a:pt x="0" y="2730500"/>
                  </a:lnTo>
                  <a:lnTo>
                    <a:pt x="3352800" y="3746500"/>
                  </a:lnTo>
                  <a:lnTo>
                    <a:pt x="7404100" y="2235200"/>
                  </a:lnTo>
                  <a:lnTo>
                    <a:pt x="7378700" y="0"/>
                  </a:lnTo>
                </a:path>
              </a:pathLst>
            </a:custGeom>
            <a:noFill/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" name="Rechteck 11"/>
          <p:cNvSpPr/>
          <p:nvPr/>
        </p:nvSpPr>
        <p:spPr bwMode="auto">
          <a:xfrm rot="20468001">
            <a:off x="8406087" y="4302430"/>
            <a:ext cx="720006" cy="36004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/>
          <p:nvPr/>
        </p:nvSpPr>
        <p:spPr bwMode="auto">
          <a:xfrm>
            <a:off x="1835150" y="3216536"/>
            <a:ext cx="1112445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Freihandform 20"/>
          <p:cNvSpPr/>
          <p:nvPr/>
        </p:nvSpPr>
        <p:spPr bwMode="auto">
          <a:xfrm>
            <a:off x="7196866" y="1871831"/>
            <a:ext cx="1957892" cy="2205317"/>
          </a:xfrm>
          <a:custGeom>
            <a:avLst/>
            <a:gdLst>
              <a:gd name="connsiteX0" fmla="*/ 0 w 1957892"/>
              <a:gd name="connsiteY0" fmla="*/ 2205317 h 2205317"/>
              <a:gd name="connsiteX1" fmla="*/ 720762 w 1957892"/>
              <a:gd name="connsiteY1" fmla="*/ 1183341 h 2205317"/>
              <a:gd name="connsiteX2" fmla="*/ 1226372 w 1957892"/>
              <a:gd name="connsiteY2" fmla="*/ 871369 h 2205317"/>
              <a:gd name="connsiteX3" fmla="*/ 1387736 w 1957892"/>
              <a:gd name="connsiteY3" fmla="*/ 548640 h 2205317"/>
              <a:gd name="connsiteX4" fmla="*/ 1602889 w 1957892"/>
              <a:gd name="connsiteY4" fmla="*/ 161364 h 2205317"/>
              <a:gd name="connsiteX5" fmla="*/ 1828800 w 1957892"/>
              <a:gd name="connsiteY5" fmla="*/ 43030 h 2205317"/>
              <a:gd name="connsiteX6" fmla="*/ 1957892 w 1957892"/>
              <a:gd name="connsiteY6" fmla="*/ 0 h 2205317"/>
              <a:gd name="connsiteX7" fmla="*/ 1947134 w 1957892"/>
              <a:gd name="connsiteY7" fmla="*/ 1021976 h 2205317"/>
              <a:gd name="connsiteX8" fmla="*/ 1592132 w 1957892"/>
              <a:gd name="connsiteY8" fmla="*/ 1172583 h 2205317"/>
              <a:gd name="connsiteX9" fmla="*/ 1495313 w 1957892"/>
              <a:gd name="connsiteY9" fmla="*/ 1269402 h 2205317"/>
              <a:gd name="connsiteX10" fmla="*/ 1161826 w 1957892"/>
              <a:gd name="connsiteY10" fmla="*/ 1516828 h 2205317"/>
              <a:gd name="connsiteX11" fmla="*/ 785308 w 1957892"/>
              <a:gd name="connsiteY11" fmla="*/ 1796527 h 2205317"/>
              <a:gd name="connsiteX12" fmla="*/ 355002 w 1957892"/>
              <a:gd name="connsiteY12" fmla="*/ 2054710 h 2205317"/>
              <a:gd name="connsiteX13" fmla="*/ 0 w 1957892"/>
              <a:gd name="connsiteY13" fmla="*/ 2205317 h 2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7892" h="2205317">
                <a:moveTo>
                  <a:pt x="0" y="2205317"/>
                </a:moveTo>
                <a:lnTo>
                  <a:pt x="720762" y="1183341"/>
                </a:lnTo>
                <a:lnTo>
                  <a:pt x="1226372" y="871369"/>
                </a:lnTo>
                <a:lnTo>
                  <a:pt x="1387736" y="548640"/>
                </a:lnTo>
                <a:lnTo>
                  <a:pt x="1602889" y="161364"/>
                </a:lnTo>
                <a:lnTo>
                  <a:pt x="1828800" y="43030"/>
                </a:lnTo>
                <a:lnTo>
                  <a:pt x="1957892" y="0"/>
                </a:lnTo>
                <a:lnTo>
                  <a:pt x="1947134" y="1021976"/>
                </a:lnTo>
                <a:lnTo>
                  <a:pt x="1592132" y="1172583"/>
                </a:lnTo>
                <a:lnTo>
                  <a:pt x="1495313" y="1269402"/>
                </a:lnTo>
                <a:lnTo>
                  <a:pt x="1161826" y="1516828"/>
                </a:lnTo>
                <a:lnTo>
                  <a:pt x="785308" y="1796527"/>
                </a:lnTo>
                <a:lnTo>
                  <a:pt x="355002" y="2054710"/>
                </a:lnTo>
                <a:lnTo>
                  <a:pt x="0" y="2205317"/>
                </a:lnTo>
                <a:close/>
              </a:path>
            </a:pathLst>
          </a:custGeom>
          <a:solidFill>
            <a:srgbClr val="6699FF"/>
          </a:solidFill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 22"/>
          <p:cNvSpPr/>
          <p:nvPr/>
        </p:nvSpPr>
        <p:spPr bwMode="auto">
          <a:xfrm>
            <a:off x="1835150" y="2861534"/>
            <a:ext cx="7308849" cy="2743200"/>
          </a:xfrm>
          <a:custGeom>
            <a:avLst/>
            <a:gdLst>
              <a:gd name="connsiteX0" fmla="*/ 0 w 7401262"/>
              <a:gd name="connsiteY0" fmla="*/ 699247 h 2743200"/>
              <a:gd name="connsiteX1" fmla="*/ 279699 w 7401262"/>
              <a:gd name="connsiteY1" fmla="*/ 817581 h 2743200"/>
              <a:gd name="connsiteX2" fmla="*/ 666975 w 7401262"/>
              <a:gd name="connsiteY2" fmla="*/ 925158 h 2743200"/>
              <a:gd name="connsiteX3" fmla="*/ 849855 w 7401262"/>
              <a:gd name="connsiteY3" fmla="*/ 1054250 h 2743200"/>
              <a:gd name="connsiteX4" fmla="*/ 1215615 w 7401262"/>
              <a:gd name="connsiteY4" fmla="*/ 1204857 h 2743200"/>
              <a:gd name="connsiteX5" fmla="*/ 1925619 w 7401262"/>
              <a:gd name="connsiteY5" fmla="*/ 1441525 h 2743200"/>
              <a:gd name="connsiteX6" fmla="*/ 2355925 w 7401262"/>
              <a:gd name="connsiteY6" fmla="*/ 1613647 h 2743200"/>
              <a:gd name="connsiteX7" fmla="*/ 2538805 w 7401262"/>
              <a:gd name="connsiteY7" fmla="*/ 1914861 h 2743200"/>
              <a:gd name="connsiteX8" fmla="*/ 2947596 w 7401262"/>
              <a:gd name="connsiteY8" fmla="*/ 2194560 h 2743200"/>
              <a:gd name="connsiteX9" fmla="*/ 3399417 w 7401262"/>
              <a:gd name="connsiteY9" fmla="*/ 2388198 h 2743200"/>
              <a:gd name="connsiteX10" fmla="*/ 3969572 w 7401262"/>
              <a:gd name="connsiteY10" fmla="*/ 2130014 h 2743200"/>
              <a:gd name="connsiteX11" fmla="*/ 4496697 w 7401262"/>
              <a:gd name="connsiteY11" fmla="*/ 1731981 h 2743200"/>
              <a:gd name="connsiteX12" fmla="*/ 5443370 w 7401262"/>
              <a:gd name="connsiteY12" fmla="*/ 1215614 h 2743200"/>
              <a:gd name="connsiteX13" fmla="*/ 5895191 w 7401262"/>
              <a:gd name="connsiteY13" fmla="*/ 1032734 h 2743200"/>
              <a:gd name="connsiteX14" fmla="*/ 6228678 w 7401262"/>
              <a:gd name="connsiteY14" fmla="*/ 796066 h 2743200"/>
              <a:gd name="connsiteX15" fmla="*/ 6745045 w 7401262"/>
              <a:gd name="connsiteY15" fmla="*/ 451821 h 2743200"/>
              <a:gd name="connsiteX16" fmla="*/ 7003229 w 7401262"/>
              <a:gd name="connsiteY16" fmla="*/ 247426 h 2743200"/>
              <a:gd name="connsiteX17" fmla="*/ 7100048 w 7401262"/>
              <a:gd name="connsiteY17" fmla="*/ 129092 h 2743200"/>
              <a:gd name="connsiteX18" fmla="*/ 7390504 w 7401262"/>
              <a:gd name="connsiteY18" fmla="*/ 0 h 2743200"/>
              <a:gd name="connsiteX19" fmla="*/ 7401262 w 7401262"/>
              <a:gd name="connsiteY19" fmla="*/ 1226372 h 2743200"/>
              <a:gd name="connsiteX20" fmla="*/ 3356386 w 7401262"/>
              <a:gd name="connsiteY20" fmla="*/ 2743200 h 2743200"/>
              <a:gd name="connsiteX21" fmla="*/ 21516 w 7401262"/>
              <a:gd name="connsiteY21" fmla="*/ 1678193 h 2743200"/>
              <a:gd name="connsiteX22" fmla="*/ 0 w 7401262"/>
              <a:gd name="connsiteY22" fmla="*/ 699247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01262" h="2743200">
                <a:moveTo>
                  <a:pt x="0" y="699247"/>
                </a:moveTo>
                <a:lnTo>
                  <a:pt x="279699" y="817581"/>
                </a:lnTo>
                <a:lnTo>
                  <a:pt x="666975" y="925158"/>
                </a:lnTo>
                <a:lnTo>
                  <a:pt x="849855" y="1054250"/>
                </a:lnTo>
                <a:lnTo>
                  <a:pt x="1215615" y="1204857"/>
                </a:lnTo>
                <a:lnTo>
                  <a:pt x="1925619" y="1441525"/>
                </a:lnTo>
                <a:lnTo>
                  <a:pt x="2355925" y="1613647"/>
                </a:lnTo>
                <a:lnTo>
                  <a:pt x="2538805" y="1914861"/>
                </a:lnTo>
                <a:lnTo>
                  <a:pt x="2947596" y="2194560"/>
                </a:lnTo>
                <a:lnTo>
                  <a:pt x="3399417" y="2388198"/>
                </a:lnTo>
                <a:lnTo>
                  <a:pt x="3969572" y="2130014"/>
                </a:lnTo>
                <a:lnTo>
                  <a:pt x="4496697" y="1731981"/>
                </a:lnTo>
                <a:lnTo>
                  <a:pt x="5443370" y="1215614"/>
                </a:lnTo>
                <a:lnTo>
                  <a:pt x="5895191" y="1032734"/>
                </a:lnTo>
                <a:lnTo>
                  <a:pt x="6228678" y="796066"/>
                </a:lnTo>
                <a:lnTo>
                  <a:pt x="6745045" y="451821"/>
                </a:lnTo>
                <a:lnTo>
                  <a:pt x="7003229" y="247426"/>
                </a:lnTo>
                <a:lnTo>
                  <a:pt x="7100048" y="129092"/>
                </a:lnTo>
                <a:lnTo>
                  <a:pt x="7390504" y="0"/>
                </a:lnTo>
                <a:lnTo>
                  <a:pt x="7401262" y="1226372"/>
                </a:lnTo>
                <a:lnTo>
                  <a:pt x="3356386" y="2743200"/>
                </a:lnTo>
                <a:lnTo>
                  <a:pt x="21516" y="1678193"/>
                </a:lnTo>
                <a:lnTo>
                  <a:pt x="0" y="699247"/>
                </a:lnTo>
                <a:close/>
              </a:path>
            </a:pathLst>
          </a:custGeom>
          <a:solidFill>
            <a:srgbClr val="2B568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grpSp>
        <p:nvGrpSpPr>
          <p:cNvPr id="2" name="Gruppieren 18"/>
          <p:cNvGrpSpPr/>
          <p:nvPr/>
        </p:nvGrpSpPr>
        <p:grpSpPr>
          <a:xfrm>
            <a:off x="2562113" y="1312433"/>
            <a:ext cx="4473388" cy="3915783"/>
            <a:chOff x="2562113" y="1312433"/>
            <a:chExt cx="4473388" cy="3915783"/>
          </a:xfrm>
        </p:grpSpPr>
        <p:sp>
          <p:nvSpPr>
            <p:cNvPr id="15" name="Freihandform 14"/>
            <p:cNvSpPr/>
            <p:nvPr/>
          </p:nvSpPr>
          <p:spPr bwMode="auto">
            <a:xfrm>
              <a:off x="3958814" y="1344706"/>
              <a:ext cx="3076687" cy="3883510"/>
            </a:xfrm>
            <a:custGeom>
              <a:avLst/>
              <a:gdLst>
                <a:gd name="connsiteX0" fmla="*/ 0 w 3076687"/>
                <a:gd name="connsiteY0" fmla="*/ 0 h 3883510"/>
                <a:gd name="connsiteX1" fmla="*/ 441064 w 3076687"/>
                <a:gd name="connsiteY1" fmla="*/ 64546 h 3883510"/>
                <a:gd name="connsiteX2" fmla="*/ 118334 w 3076687"/>
                <a:gd name="connsiteY2" fmla="*/ 150607 h 3883510"/>
                <a:gd name="connsiteX3" fmla="*/ 602428 w 3076687"/>
                <a:gd name="connsiteY3" fmla="*/ 139849 h 3883510"/>
                <a:gd name="connsiteX4" fmla="*/ 785308 w 3076687"/>
                <a:gd name="connsiteY4" fmla="*/ 161365 h 3883510"/>
                <a:gd name="connsiteX5" fmla="*/ 849854 w 3076687"/>
                <a:gd name="connsiteY5" fmla="*/ 172122 h 3883510"/>
                <a:gd name="connsiteX6" fmla="*/ 720762 w 3076687"/>
                <a:gd name="connsiteY6" fmla="*/ 247426 h 3883510"/>
                <a:gd name="connsiteX7" fmla="*/ 989704 w 3076687"/>
                <a:gd name="connsiteY7" fmla="*/ 247426 h 3883510"/>
                <a:gd name="connsiteX8" fmla="*/ 1118795 w 3076687"/>
                <a:gd name="connsiteY8" fmla="*/ 204395 h 3883510"/>
                <a:gd name="connsiteX9" fmla="*/ 1323191 w 3076687"/>
                <a:gd name="connsiteY9" fmla="*/ 322729 h 3883510"/>
                <a:gd name="connsiteX10" fmla="*/ 1527586 w 3076687"/>
                <a:gd name="connsiteY10" fmla="*/ 355002 h 3883510"/>
                <a:gd name="connsiteX11" fmla="*/ 1731981 w 3076687"/>
                <a:gd name="connsiteY11" fmla="*/ 376518 h 3883510"/>
                <a:gd name="connsiteX12" fmla="*/ 1850315 w 3076687"/>
                <a:gd name="connsiteY12" fmla="*/ 451821 h 3883510"/>
                <a:gd name="connsiteX13" fmla="*/ 1570617 w 3076687"/>
                <a:gd name="connsiteY13" fmla="*/ 537882 h 3883510"/>
                <a:gd name="connsiteX14" fmla="*/ 1990165 w 3076687"/>
                <a:gd name="connsiteY14" fmla="*/ 656216 h 3883510"/>
                <a:gd name="connsiteX15" fmla="*/ 2216075 w 3076687"/>
                <a:gd name="connsiteY15" fmla="*/ 731520 h 3883510"/>
                <a:gd name="connsiteX16" fmla="*/ 2280621 w 3076687"/>
                <a:gd name="connsiteY16" fmla="*/ 871369 h 3883510"/>
                <a:gd name="connsiteX17" fmla="*/ 2226833 w 3076687"/>
                <a:gd name="connsiteY17" fmla="*/ 1075765 h 3883510"/>
                <a:gd name="connsiteX18" fmla="*/ 2345167 w 3076687"/>
                <a:gd name="connsiteY18" fmla="*/ 1312433 h 3883510"/>
                <a:gd name="connsiteX19" fmla="*/ 2409713 w 3076687"/>
                <a:gd name="connsiteY19" fmla="*/ 1376979 h 3883510"/>
                <a:gd name="connsiteX20" fmla="*/ 2334410 w 3076687"/>
                <a:gd name="connsiteY20" fmla="*/ 1484555 h 3883510"/>
                <a:gd name="connsiteX21" fmla="*/ 2764715 w 3076687"/>
                <a:gd name="connsiteY21" fmla="*/ 1753496 h 3883510"/>
                <a:gd name="connsiteX22" fmla="*/ 2840019 w 3076687"/>
                <a:gd name="connsiteY22" fmla="*/ 1904103 h 3883510"/>
                <a:gd name="connsiteX23" fmla="*/ 1344706 w 3076687"/>
                <a:gd name="connsiteY23" fmla="*/ 2108499 h 3883510"/>
                <a:gd name="connsiteX24" fmla="*/ 2054711 w 3076687"/>
                <a:gd name="connsiteY24" fmla="*/ 2506532 h 3883510"/>
                <a:gd name="connsiteX25" fmla="*/ 1161826 w 3076687"/>
                <a:gd name="connsiteY25" fmla="*/ 3883510 h 388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6687" h="3883510">
                  <a:moveTo>
                    <a:pt x="0" y="0"/>
                  </a:moveTo>
                  <a:cubicBezTo>
                    <a:pt x="210671" y="19722"/>
                    <a:pt x="421342" y="39445"/>
                    <a:pt x="441064" y="64546"/>
                  </a:cubicBezTo>
                  <a:cubicBezTo>
                    <a:pt x="460786" y="89647"/>
                    <a:pt x="91440" y="138057"/>
                    <a:pt x="118334" y="150607"/>
                  </a:cubicBezTo>
                  <a:cubicBezTo>
                    <a:pt x="145228" y="163157"/>
                    <a:pt x="491266" y="138056"/>
                    <a:pt x="602428" y="139849"/>
                  </a:cubicBezTo>
                  <a:cubicBezTo>
                    <a:pt x="713590" y="141642"/>
                    <a:pt x="744070" y="155986"/>
                    <a:pt x="785308" y="161365"/>
                  </a:cubicBezTo>
                  <a:cubicBezTo>
                    <a:pt x="826546" y="166744"/>
                    <a:pt x="860612" y="157779"/>
                    <a:pt x="849854" y="172122"/>
                  </a:cubicBezTo>
                  <a:cubicBezTo>
                    <a:pt x="839096" y="186465"/>
                    <a:pt x="697454" y="234875"/>
                    <a:pt x="720762" y="247426"/>
                  </a:cubicBezTo>
                  <a:cubicBezTo>
                    <a:pt x="744070" y="259977"/>
                    <a:pt x="923365" y="254598"/>
                    <a:pt x="989704" y="247426"/>
                  </a:cubicBezTo>
                  <a:cubicBezTo>
                    <a:pt x="1056043" y="240254"/>
                    <a:pt x="1063214" y="191845"/>
                    <a:pt x="1118795" y="204395"/>
                  </a:cubicBezTo>
                  <a:cubicBezTo>
                    <a:pt x="1174376" y="216945"/>
                    <a:pt x="1255059" y="297628"/>
                    <a:pt x="1323191" y="322729"/>
                  </a:cubicBezTo>
                  <a:cubicBezTo>
                    <a:pt x="1391323" y="347830"/>
                    <a:pt x="1459455" y="346037"/>
                    <a:pt x="1527586" y="355002"/>
                  </a:cubicBezTo>
                  <a:cubicBezTo>
                    <a:pt x="1595717" y="363967"/>
                    <a:pt x="1678193" y="360382"/>
                    <a:pt x="1731981" y="376518"/>
                  </a:cubicBezTo>
                  <a:cubicBezTo>
                    <a:pt x="1785769" y="392654"/>
                    <a:pt x="1877209" y="424927"/>
                    <a:pt x="1850315" y="451821"/>
                  </a:cubicBezTo>
                  <a:cubicBezTo>
                    <a:pt x="1823421" y="478715"/>
                    <a:pt x="1547309" y="503816"/>
                    <a:pt x="1570617" y="537882"/>
                  </a:cubicBezTo>
                  <a:cubicBezTo>
                    <a:pt x="1593925" y="571948"/>
                    <a:pt x="1882589" y="623943"/>
                    <a:pt x="1990165" y="656216"/>
                  </a:cubicBezTo>
                  <a:cubicBezTo>
                    <a:pt x="2097741" y="688489"/>
                    <a:pt x="2167666" y="695661"/>
                    <a:pt x="2216075" y="731520"/>
                  </a:cubicBezTo>
                  <a:cubicBezTo>
                    <a:pt x="2264484" y="767379"/>
                    <a:pt x="2278828" y="813995"/>
                    <a:pt x="2280621" y="871369"/>
                  </a:cubicBezTo>
                  <a:cubicBezTo>
                    <a:pt x="2282414" y="928743"/>
                    <a:pt x="2216075" y="1002254"/>
                    <a:pt x="2226833" y="1075765"/>
                  </a:cubicBezTo>
                  <a:cubicBezTo>
                    <a:pt x="2237591" y="1149276"/>
                    <a:pt x="2314687" y="1262231"/>
                    <a:pt x="2345167" y="1312433"/>
                  </a:cubicBezTo>
                  <a:cubicBezTo>
                    <a:pt x="2375647" y="1362635"/>
                    <a:pt x="2411506" y="1348292"/>
                    <a:pt x="2409713" y="1376979"/>
                  </a:cubicBezTo>
                  <a:cubicBezTo>
                    <a:pt x="2407920" y="1405666"/>
                    <a:pt x="2275243" y="1421802"/>
                    <a:pt x="2334410" y="1484555"/>
                  </a:cubicBezTo>
                  <a:cubicBezTo>
                    <a:pt x="2393577" y="1547308"/>
                    <a:pt x="2680447" y="1683571"/>
                    <a:pt x="2764715" y="1753496"/>
                  </a:cubicBezTo>
                  <a:cubicBezTo>
                    <a:pt x="2848983" y="1823421"/>
                    <a:pt x="3076687" y="1844936"/>
                    <a:pt x="2840019" y="1904103"/>
                  </a:cubicBezTo>
                  <a:cubicBezTo>
                    <a:pt x="2603351" y="1963270"/>
                    <a:pt x="1475591" y="2008094"/>
                    <a:pt x="1344706" y="2108499"/>
                  </a:cubicBezTo>
                  <a:cubicBezTo>
                    <a:pt x="1213821" y="2208904"/>
                    <a:pt x="2085191" y="2210697"/>
                    <a:pt x="2054711" y="2506532"/>
                  </a:cubicBezTo>
                  <a:cubicBezTo>
                    <a:pt x="2024231" y="2802367"/>
                    <a:pt x="1593028" y="3342938"/>
                    <a:pt x="1161826" y="3883510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Freihandform 15"/>
            <p:cNvSpPr/>
            <p:nvPr/>
          </p:nvSpPr>
          <p:spPr bwMode="auto">
            <a:xfrm>
              <a:off x="3313355" y="1764254"/>
              <a:ext cx="2883050" cy="656217"/>
            </a:xfrm>
            <a:custGeom>
              <a:avLst/>
              <a:gdLst>
                <a:gd name="connsiteX0" fmla="*/ 0 w 2883050"/>
                <a:gd name="connsiteY0" fmla="*/ 0 h 656217"/>
                <a:gd name="connsiteX1" fmla="*/ 322730 w 2883050"/>
                <a:gd name="connsiteY1" fmla="*/ 64546 h 656217"/>
                <a:gd name="connsiteX2" fmla="*/ 559398 w 2883050"/>
                <a:gd name="connsiteY2" fmla="*/ 150607 h 656217"/>
                <a:gd name="connsiteX3" fmla="*/ 989704 w 2883050"/>
                <a:gd name="connsiteY3" fmla="*/ 161365 h 656217"/>
                <a:gd name="connsiteX4" fmla="*/ 860612 w 2883050"/>
                <a:gd name="connsiteY4" fmla="*/ 225911 h 656217"/>
                <a:gd name="connsiteX5" fmla="*/ 720763 w 2883050"/>
                <a:gd name="connsiteY5" fmla="*/ 236668 h 656217"/>
                <a:gd name="connsiteX6" fmla="*/ 882127 w 2883050"/>
                <a:gd name="connsiteY6" fmla="*/ 301214 h 656217"/>
                <a:gd name="connsiteX7" fmla="*/ 1323191 w 2883050"/>
                <a:gd name="connsiteY7" fmla="*/ 279699 h 656217"/>
                <a:gd name="connsiteX8" fmla="*/ 1441525 w 2883050"/>
                <a:gd name="connsiteY8" fmla="*/ 236668 h 656217"/>
                <a:gd name="connsiteX9" fmla="*/ 1775012 w 2883050"/>
                <a:gd name="connsiteY9" fmla="*/ 344245 h 656217"/>
                <a:gd name="connsiteX10" fmla="*/ 2334410 w 2883050"/>
                <a:gd name="connsiteY10" fmla="*/ 290457 h 656217"/>
                <a:gd name="connsiteX11" fmla="*/ 2216076 w 2883050"/>
                <a:gd name="connsiteY11" fmla="*/ 398033 h 656217"/>
                <a:gd name="connsiteX12" fmla="*/ 2377440 w 2883050"/>
                <a:gd name="connsiteY12" fmla="*/ 462579 h 656217"/>
                <a:gd name="connsiteX13" fmla="*/ 2753958 w 2883050"/>
                <a:gd name="connsiteY13" fmla="*/ 441064 h 656217"/>
                <a:gd name="connsiteX14" fmla="*/ 2743200 w 2883050"/>
                <a:gd name="connsiteY14" fmla="*/ 559398 h 656217"/>
                <a:gd name="connsiteX15" fmla="*/ 2883050 w 2883050"/>
                <a:gd name="connsiteY15" fmla="*/ 656217 h 65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83050" h="656217">
                  <a:moveTo>
                    <a:pt x="0" y="0"/>
                  </a:moveTo>
                  <a:cubicBezTo>
                    <a:pt x="114748" y="19722"/>
                    <a:pt x="229497" y="39445"/>
                    <a:pt x="322730" y="64546"/>
                  </a:cubicBezTo>
                  <a:cubicBezTo>
                    <a:pt x="415963" y="89647"/>
                    <a:pt x="448236" y="134471"/>
                    <a:pt x="559398" y="150607"/>
                  </a:cubicBezTo>
                  <a:cubicBezTo>
                    <a:pt x="670560" y="166743"/>
                    <a:pt x="939502" y="148814"/>
                    <a:pt x="989704" y="161365"/>
                  </a:cubicBezTo>
                  <a:cubicBezTo>
                    <a:pt x="1039906" y="173916"/>
                    <a:pt x="905436" y="213361"/>
                    <a:pt x="860612" y="225911"/>
                  </a:cubicBezTo>
                  <a:cubicBezTo>
                    <a:pt x="815789" y="238462"/>
                    <a:pt x="717177" y="224118"/>
                    <a:pt x="720763" y="236668"/>
                  </a:cubicBezTo>
                  <a:cubicBezTo>
                    <a:pt x="724349" y="249218"/>
                    <a:pt x="781722" y="294042"/>
                    <a:pt x="882127" y="301214"/>
                  </a:cubicBezTo>
                  <a:cubicBezTo>
                    <a:pt x="982532" y="308386"/>
                    <a:pt x="1229958" y="290457"/>
                    <a:pt x="1323191" y="279699"/>
                  </a:cubicBezTo>
                  <a:cubicBezTo>
                    <a:pt x="1416424" y="268941"/>
                    <a:pt x="1366221" y="225910"/>
                    <a:pt x="1441525" y="236668"/>
                  </a:cubicBezTo>
                  <a:cubicBezTo>
                    <a:pt x="1516829" y="247426"/>
                    <a:pt x="1626198" y="335280"/>
                    <a:pt x="1775012" y="344245"/>
                  </a:cubicBezTo>
                  <a:cubicBezTo>
                    <a:pt x="1923826" y="353210"/>
                    <a:pt x="2260899" y="281492"/>
                    <a:pt x="2334410" y="290457"/>
                  </a:cubicBezTo>
                  <a:cubicBezTo>
                    <a:pt x="2407921" y="299422"/>
                    <a:pt x="2208904" y="369346"/>
                    <a:pt x="2216076" y="398033"/>
                  </a:cubicBezTo>
                  <a:cubicBezTo>
                    <a:pt x="2223248" y="426720"/>
                    <a:pt x="2287793" y="455407"/>
                    <a:pt x="2377440" y="462579"/>
                  </a:cubicBezTo>
                  <a:cubicBezTo>
                    <a:pt x="2467087" y="469751"/>
                    <a:pt x="2692998" y="424928"/>
                    <a:pt x="2753958" y="441064"/>
                  </a:cubicBezTo>
                  <a:cubicBezTo>
                    <a:pt x="2814918" y="457201"/>
                    <a:pt x="2721685" y="523539"/>
                    <a:pt x="2743200" y="559398"/>
                  </a:cubicBezTo>
                  <a:cubicBezTo>
                    <a:pt x="2764715" y="595257"/>
                    <a:pt x="2823882" y="625737"/>
                    <a:pt x="2883050" y="656217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Freihandform 16"/>
            <p:cNvSpPr/>
            <p:nvPr/>
          </p:nvSpPr>
          <p:spPr bwMode="auto">
            <a:xfrm>
              <a:off x="5371651" y="1312433"/>
              <a:ext cx="541469" cy="387275"/>
            </a:xfrm>
            <a:custGeom>
              <a:avLst/>
              <a:gdLst>
                <a:gd name="connsiteX0" fmla="*/ 114749 w 541469"/>
                <a:gd name="connsiteY0" fmla="*/ 0 h 387275"/>
                <a:gd name="connsiteX1" fmla="*/ 512782 w 541469"/>
                <a:gd name="connsiteY1" fmla="*/ 75303 h 387275"/>
                <a:gd name="connsiteX2" fmla="*/ 286871 w 541469"/>
                <a:gd name="connsiteY2" fmla="*/ 129092 h 387275"/>
                <a:gd name="connsiteX3" fmla="*/ 502024 w 541469"/>
                <a:gd name="connsiteY3" fmla="*/ 182880 h 387275"/>
                <a:gd name="connsiteX4" fmla="*/ 71718 w 541469"/>
                <a:gd name="connsiteY4" fmla="*/ 268941 h 387275"/>
                <a:gd name="connsiteX5" fmla="*/ 71718 w 541469"/>
                <a:gd name="connsiteY5" fmla="*/ 387275 h 38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1469" h="387275">
                  <a:moveTo>
                    <a:pt x="114749" y="0"/>
                  </a:moveTo>
                  <a:cubicBezTo>
                    <a:pt x="299422" y="26894"/>
                    <a:pt x="484095" y="53788"/>
                    <a:pt x="512782" y="75303"/>
                  </a:cubicBezTo>
                  <a:cubicBezTo>
                    <a:pt x="541469" y="96818"/>
                    <a:pt x="288664" y="111163"/>
                    <a:pt x="286871" y="129092"/>
                  </a:cubicBezTo>
                  <a:cubicBezTo>
                    <a:pt x="285078" y="147022"/>
                    <a:pt x="537883" y="159572"/>
                    <a:pt x="502024" y="182880"/>
                  </a:cubicBezTo>
                  <a:cubicBezTo>
                    <a:pt x="466165" y="206188"/>
                    <a:pt x="143436" y="234875"/>
                    <a:pt x="71718" y="268941"/>
                  </a:cubicBezTo>
                  <a:cubicBezTo>
                    <a:pt x="0" y="303007"/>
                    <a:pt x="35859" y="345141"/>
                    <a:pt x="71718" y="387275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Freihandform 17"/>
            <p:cNvSpPr/>
            <p:nvPr/>
          </p:nvSpPr>
          <p:spPr bwMode="auto">
            <a:xfrm>
              <a:off x="2562113" y="2151529"/>
              <a:ext cx="3677322" cy="528918"/>
            </a:xfrm>
            <a:custGeom>
              <a:avLst/>
              <a:gdLst>
                <a:gd name="connsiteX0" fmla="*/ 245633 w 3677322"/>
                <a:gd name="connsiteY0" fmla="*/ 0 h 528918"/>
                <a:gd name="connsiteX1" fmla="*/ 19722 w 3677322"/>
                <a:gd name="connsiteY1" fmla="*/ 64546 h 528918"/>
                <a:gd name="connsiteX2" fmla="*/ 363967 w 3677322"/>
                <a:gd name="connsiteY2" fmla="*/ 139850 h 528918"/>
                <a:gd name="connsiteX3" fmla="*/ 277906 w 3677322"/>
                <a:gd name="connsiteY3" fmla="*/ 236669 h 528918"/>
                <a:gd name="connsiteX4" fmla="*/ 783515 w 3677322"/>
                <a:gd name="connsiteY4" fmla="*/ 279699 h 528918"/>
                <a:gd name="connsiteX5" fmla="*/ 987911 w 3677322"/>
                <a:gd name="connsiteY5" fmla="*/ 311972 h 528918"/>
                <a:gd name="connsiteX6" fmla="*/ 977153 w 3677322"/>
                <a:gd name="connsiteY6" fmla="*/ 355003 h 528918"/>
                <a:gd name="connsiteX7" fmla="*/ 1117002 w 3677322"/>
                <a:gd name="connsiteY7" fmla="*/ 387276 h 528918"/>
                <a:gd name="connsiteX8" fmla="*/ 1041699 w 3677322"/>
                <a:gd name="connsiteY8" fmla="*/ 430306 h 528918"/>
                <a:gd name="connsiteX9" fmla="*/ 1278367 w 3677322"/>
                <a:gd name="connsiteY9" fmla="*/ 527125 h 528918"/>
                <a:gd name="connsiteX10" fmla="*/ 1665642 w 3677322"/>
                <a:gd name="connsiteY10" fmla="*/ 419549 h 528918"/>
                <a:gd name="connsiteX11" fmla="*/ 1654885 w 3677322"/>
                <a:gd name="connsiteY11" fmla="*/ 505610 h 528918"/>
                <a:gd name="connsiteX12" fmla="*/ 1880795 w 3677322"/>
                <a:gd name="connsiteY12" fmla="*/ 408791 h 528918"/>
                <a:gd name="connsiteX13" fmla="*/ 2009887 w 3677322"/>
                <a:gd name="connsiteY13" fmla="*/ 311972 h 528918"/>
                <a:gd name="connsiteX14" fmla="*/ 2128221 w 3677322"/>
                <a:gd name="connsiteY14" fmla="*/ 387276 h 528918"/>
                <a:gd name="connsiteX15" fmla="*/ 2052918 w 3677322"/>
                <a:gd name="connsiteY15" fmla="*/ 430306 h 528918"/>
                <a:gd name="connsiteX16" fmla="*/ 2504739 w 3677322"/>
                <a:gd name="connsiteY16" fmla="*/ 376518 h 528918"/>
                <a:gd name="connsiteX17" fmla="*/ 2902772 w 3677322"/>
                <a:gd name="connsiteY17" fmla="*/ 355003 h 528918"/>
                <a:gd name="connsiteX18" fmla="*/ 3354593 w 3677322"/>
                <a:gd name="connsiteY18" fmla="*/ 376518 h 528918"/>
                <a:gd name="connsiteX19" fmla="*/ 3677322 w 3677322"/>
                <a:gd name="connsiteY19" fmla="*/ 376518 h 52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77322" h="528918">
                  <a:moveTo>
                    <a:pt x="245633" y="0"/>
                  </a:moveTo>
                  <a:cubicBezTo>
                    <a:pt x="122816" y="20619"/>
                    <a:pt x="0" y="41238"/>
                    <a:pt x="19722" y="64546"/>
                  </a:cubicBezTo>
                  <a:cubicBezTo>
                    <a:pt x="39444" y="87854"/>
                    <a:pt x="320936" y="111163"/>
                    <a:pt x="363967" y="139850"/>
                  </a:cubicBezTo>
                  <a:cubicBezTo>
                    <a:pt x="406998" y="168537"/>
                    <a:pt x="207981" y="213361"/>
                    <a:pt x="277906" y="236669"/>
                  </a:cubicBezTo>
                  <a:cubicBezTo>
                    <a:pt x="347831" y="259977"/>
                    <a:pt x="665181" y="267149"/>
                    <a:pt x="783515" y="279699"/>
                  </a:cubicBezTo>
                  <a:cubicBezTo>
                    <a:pt x="901849" y="292249"/>
                    <a:pt x="955638" y="299421"/>
                    <a:pt x="987911" y="311972"/>
                  </a:cubicBezTo>
                  <a:cubicBezTo>
                    <a:pt x="1020184" y="324523"/>
                    <a:pt x="955638" y="342452"/>
                    <a:pt x="977153" y="355003"/>
                  </a:cubicBezTo>
                  <a:cubicBezTo>
                    <a:pt x="998668" y="367554"/>
                    <a:pt x="1106244" y="374726"/>
                    <a:pt x="1117002" y="387276"/>
                  </a:cubicBezTo>
                  <a:cubicBezTo>
                    <a:pt x="1127760" y="399826"/>
                    <a:pt x="1014805" y="406998"/>
                    <a:pt x="1041699" y="430306"/>
                  </a:cubicBezTo>
                  <a:cubicBezTo>
                    <a:pt x="1068593" y="453614"/>
                    <a:pt x="1174377" y="528918"/>
                    <a:pt x="1278367" y="527125"/>
                  </a:cubicBezTo>
                  <a:cubicBezTo>
                    <a:pt x="1382357" y="525332"/>
                    <a:pt x="1602889" y="423135"/>
                    <a:pt x="1665642" y="419549"/>
                  </a:cubicBezTo>
                  <a:cubicBezTo>
                    <a:pt x="1728395" y="415963"/>
                    <a:pt x="1619026" y="507403"/>
                    <a:pt x="1654885" y="505610"/>
                  </a:cubicBezTo>
                  <a:cubicBezTo>
                    <a:pt x="1690744" y="503817"/>
                    <a:pt x="1821628" y="441064"/>
                    <a:pt x="1880795" y="408791"/>
                  </a:cubicBezTo>
                  <a:cubicBezTo>
                    <a:pt x="1939962" y="376518"/>
                    <a:pt x="1968649" y="315558"/>
                    <a:pt x="2009887" y="311972"/>
                  </a:cubicBezTo>
                  <a:cubicBezTo>
                    <a:pt x="2051125" y="308386"/>
                    <a:pt x="2121049" y="367554"/>
                    <a:pt x="2128221" y="387276"/>
                  </a:cubicBezTo>
                  <a:cubicBezTo>
                    <a:pt x="2135393" y="406998"/>
                    <a:pt x="1990165" y="432099"/>
                    <a:pt x="2052918" y="430306"/>
                  </a:cubicBezTo>
                  <a:cubicBezTo>
                    <a:pt x="2115671" y="428513"/>
                    <a:pt x="2363097" y="389068"/>
                    <a:pt x="2504739" y="376518"/>
                  </a:cubicBezTo>
                  <a:cubicBezTo>
                    <a:pt x="2646381" y="363968"/>
                    <a:pt x="2761130" y="355003"/>
                    <a:pt x="2902772" y="355003"/>
                  </a:cubicBezTo>
                  <a:cubicBezTo>
                    <a:pt x="3044414" y="355003"/>
                    <a:pt x="3225501" y="372932"/>
                    <a:pt x="3354593" y="376518"/>
                  </a:cubicBezTo>
                  <a:cubicBezTo>
                    <a:pt x="3483685" y="380104"/>
                    <a:pt x="3580503" y="378311"/>
                    <a:pt x="3677322" y="376518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Freihandform 7"/>
          <p:cNvSpPr/>
          <p:nvPr/>
        </p:nvSpPr>
        <p:spPr bwMode="auto">
          <a:xfrm>
            <a:off x="1835150" y="882127"/>
            <a:ext cx="7310792" cy="4367605"/>
          </a:xfrm>
          <a:custGeom>
            <a:avLst/>
            <a:gdLst>
              <a:gd name="connsiteX0" fmla="*/ 0 w 7347473"/>
              <a:gd name="connsiteY0" fmla="*/ 2334409 h 4367605"/>
              <a:gd name="connsiteX1" fmla="*/ 828339 w 7347473"/>
              <a:gd name="connsiteY1" fmla="*/ 699247 h 4367605"/>
              <a:gd name="connsiteX2" fmla="*/ 1602890 w 7347473"/>
              <a:gd name="connsiteY2" fmla="*/ 301214 h 4367605"/>
              <a:gd name="connsiteX3" fmla="*/ 2140772 w 7347473"/>
              <a:gd name="connsiteY3" fmla="*/ 333487 h 4367605"/>
              <a:gd name="connsiteX4" fmla="*/ 2571078 w 7347473"/>
              <a:gd name="connsiteY4" fmla="*/ 204395 h 4367605"/>
              <a:gd name="connsiteX5" fmla="*/ 2840019 w 7347473"/>
              <a:gd name="connsiteY5" fmla="*/ 161365 h 4367605"/>
              <a:gd name="connsiteX6" fmla="*/ 3098203 w 7347473"/>
              <a:gd name="connsiteY6" fmla="*/ 236668 h 4367605"/>
              <a:gd name="connsiteX7" fmla="*/ 3345629 w 7347473"/>
              <a:gd name="connsiteY7" fmla="*/ 344245 h 4367605"/>
              <a:gd name="connsiteX8" fmla="*/ 3506993 w 7347473"/>
              <a:gd name="connsiteY8" fmla="*/ 344245 h 4367605"/>
              <a:gd name="connsiteX9" fmla="*/ 3926542 w 7347473"/>
              <a:gd name="connsiteY9" fmla="*/ 236668 h 4367605"/>
              <a:gd name="connsiteX10" fmla="*/ 4507455 w 7347473"/>
              <a:gd name="connsiteY10" fmla="*/ 21515 h 4367605"/>
              <a:gd name="connsiteX11" fmla="*/ 4582758 w 7347473"/>
              <a:gd name="connsiteY11" fmla="*/ 0 h 4367605"/>
              <a:gd name="connsiteX12" fmla="*/ 4776396 w 7347473"/>
              <a:gd name="connsiteY12" fmla="*/ 64546 h 4367605"/>
              <a:gd name="connsiteX13" fmla="*/ 5346551 w 7347473"/>
              <a:gd name="connsiteY13" fmla="*/ 365760 h 4367605"/>
              <a:gd name="connsiteX14" fmla="*/ 5970495 w 7347473"/>
              <a:gd name="connsiteY14" fmla="*/ 559398 h 4367605"/>
              <a:gd name="connsiteX15" fmla="*/ 6454589 w 7347473"/>
              <a:gd name="connsiteY15" fmla="*/ 591671 h 4367605"/>
              <a:gd name="connsiteX16" fmla="*/ 6884895 w 7347473"/>
              <a:gd name="connsiteY16" fmla="*/ 699247 h 4367605"/>
              <a:gd name="connsiteX17" fmla="*/ 7229139 w 7347473"/>
              <a:gd name="connsiteY17" fmla="*/ 817581 h 4367605"/>
              <a:gd name="connsiteX18" fmla="*/ 7347473 w 7347473"/>
              <a:gd name="connsiteY18" fmla="*/ 978946 h 4367605"/>
              <a:gd name="connsiteX19" fmla="*/ 7089290 w 7347473"/>
              <a:gd name="connsiteY19" fmla="*/ 1108038 h 4367605"/>
              <a:gd name="connsiteX20" fmla="*/ 6917167 w 7347473"/>
              <a:gd name="connsiteY20" fmla="*/ 1269402 h 4367605"/>
              <a:gd name="connsiteX21" fmla="*/ 6788076 w 7347473"/>
              <a:gd name="connsiteY21" fmla="*/ 1527586 h 4367605"/>
              <a:gd name="connsiteX22" fmla="*/ 6680499 w 7347473"/>
              <a:gd name="connsiteY22" fmla="*/ 1807285 h 4367605"/>
              <a:gd name="connsiteX23" fmla="*/ 6476104 w 7347473"/>
              <a:gd name="connsiteY23" fmla="*/ 1968649 h 4367605"/>
              <a:gd name="connsiteX24" fmla="*/ 6142617 w 7347473"/>
              <a:gd name="connsiteY24" fmla="*/ 2162287 h 4367605"/>
              <a:gd name="connsiteX25" fmla="*/ 5992010 w 7347473"/>
              <a:gd name="connsiteY25" fmla="*/ 2345167 h 4367605"/>
              <a:gd name="connsiteX26" fmla="*/ 5776857 w 7347473"/>
              <a:gd name="connsiteY26" fmla="*/ 2678654 h 4367605"/>
              <a:gd name="connsiteX27" fmla="*/ 5400339 w 7347473"/>
              <a:gd name="connsiteY27" fmla="*/ 3205779 h 4367605"/>
              <a:gd name="connsiteX28" fmla="*/ 5002306 w 7347473"/>
              <a:gd name="connsiteY28" fmla="*/ 3442447 h 4367605"/>
              <a:gd name="connsiteX29" fmla="*/ 4485939 w 7347473"/>
              <a:gd name="connsiteY29" fmla="*/ 3679115 h 4367605"/>
              <a:gd name="connsiteX30" fmla="*/ 4238513 w 7347473"/>
              <a:gd name="connsiteY30" fmla="*/ 3872753 h 4367605"/>
              <a:gd name="connsiteX31" fmla="*/ 3861996 w 7347473"/>
              <a:gd name="connsiteY31" fmla="*/ 4120179 h 4367605"/>
              <a:gd name="connsiteX32" fmla="*/ 3496236 w 7347473"/>
              <a:gd name="connsiteY32" fmla="*/ 4292301 h 4367605"/>
              <a:gd name="connsiteX33" fmla="*/ 3313356 w 7347473"/>
              <a:gd name="connsiteY33" fmla="*/ 4367605 h 4367605"/>
              <a:gd name="connsiteX34" fmla="*/ 2624866 w 7347473"/>
              <a:gd name="connsiteY34" fmla="*/ 3980329 h 4367605"/>
              <a:gd name="connsiteX35" fmla="*/ 2420471 w 7347473"/>
              <a:gd name="connsiteY35" fmla="*/ 3786692 h 4367605"/>
              <a:gd name="connsiteX36" fmla="*/ 2302137 w 7347473"/>
              <a:gd name="connsiteY36" fmla="*/ 3571539 h 4367605"/>
              <a:gd name="connsiteX37" fmla="*/ 1161826 w 7347473"/>
              <a:gd name="connsiteY37" fmla="*/ 3141233 h 4367605"/>
              <a:gd name="connsiteX38" fmla="*/ 742278 w 7347473"/>
              <a:gd name="connsiteY38" fmla="*/ 2807746 h 4367605"/>
              <a:gd name="connsiteX39" fmla="*/ 408791 w 7347473"/>
              <a:gd name="connsiteY39" fmla="*/ 2581835 h 4367605"/>
              <a:gd name="connsiteX40" fmla="*/ 118335 w 7347473"/>
              <a:gd name="connsiteY40" fmla="*/ 2366682 h 4367605"/>
              <a:gd name="connsiteX41" fmla="*/ 53789 w 7347473"/>
              <a:gd name="connsiteY41" fmla="*/ 2345167 h 4367605"/>
              <a:gd name="connsiteX42" fmla="*/ 0 w 7347473"/>
              <a:gd name="connsiteY42" fmla="*/ 2334409 h 436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347473" h="4367605">
                <a:moveTo>
                  <a:pt x="0" y="2334409"/>
                </a:moveTo>
                <a:lnTo>
                  <a:pt x="828339" y="699247"/>
                </a:lnTo>
                <a:lnTo>
                  <a:pt x="1602890" y="301214"/>
                </a:lnTo>
                <a:lnTo>
                  <a:pt x="2140772" y="333487"/>
                </a:lnTo>
                <a:lnTo>
                  <a:pt x="2571078" y="204395"/>
                </a:lnTo>
                <a:lnTo>
                  <a:pt x="2840019" y="161365"/>
                </a:lnTo>
                <a:lnTo>
                  <a:pt x="3098203" y="236668"/>
                </a:lnTo>
                <a:lnTo>
                  <a:pt x="3345629" y="344245"/>
                </a:lnTo>
                <a:lnTo>
                  <a:pt x="3506993" y="344245"/>
                </a:lnTo>
                <a:lnTo>
                  <a:pt x="3926542" y="236668"/>
                </a:lnTo>
                <a:lnTo>
                  <a:pt x="4507455" y="21515"/>
                </a:lnTo>
                <a:lnTo>
                  <a:pt x="4582758" y="0"/>
                </a:lnTo>
                <a:lnTo>
                  <a:pt x="4776396" y="64546"/>
                </a:lnTo>
                <a:lnTo>
                  <a:pt x="5346551" y="365760"/>
                </a:lnTo>
                <a:lnTo>
                  <a:pt x="5970495" y="559398"/>
                </a:lnTo>
                <a:lnTo>
                  <a:pt x="6454589" y="591671"/>
                </a:lnTo>
                <a:lnTo>
                  <a:pt x="6884895" y="699247"/>
                </a:lnTo>
                <a:lnTo>
                  <a:pt x="7229139" y="817581"/>
                </a:lnTo>
                <a:lnTo>
                  <a:pt x="7347473" y="978946"/>
                </a:lnTo>
                <a:lnTo>
                  <a:pt x="7089290" y="1108038"/>
                </a:lnTo>
                <a:lnTo>
                  <a:pt x="6917167" y="1269402"/>
                </a:lnTo>
                <a:lnTo>
                  <a:pt x="6788076" y="1527586"/>
                </a:lnTo>
                <a:lnTo>
                  <a:pt x="6680499" y="1807285"/>
                </a:lnTo>
                <a:lnTo>
                  <a:pt x="6476104" y="1968649"/>
                </a:lnTo>
                <a:lnTo>
                  <a:pt x="6142617" y="2162287"/>
                </a:lnTo>
                <a:lnTo>
                  <a:pt x="5992010" y="2345167"/>
                </a:lnTo>
                <a:lnTo>
                  <a:pt x="5776857" y="2678654"/>
                </a:lnTo>
                <a:lnTo>
                  <a:pt x="5400339" y="3205779"/>
                </a:lnTo>
                <a:lnTo>
                  <a:pt x="5002306" y="3442447"/>
                </a:lnTo>
                <a:lnTo>
                  <a:pt x="4485939" y="3679115"/>
                </a:lnTo>
                <a:lnTo>
                  <a:pt x="4238513" y="3872753"/>
                </a:lnTo>
                <a:lnTo>
                  <a:pt x="3861996" y="4120179"/>
                </a:lnTo>
                <a:lnTo>
                  <a:pt x="3496236" y="4292301"/>
                </a:lnTo>
                <a:lnTo>
                  <a:pt x="3313356" y="4367605"/>
                </a:lnTo>
                <a:lnTo>
                  <a:pt x="2624866" y="3980329"/>
                </a:lnTo>
                <a:lnTo>
                  <a:pt x="2420471" y="3786692"/>
                </a:lnTo>
                <a:lnTo>
                  <a:pt x="2302137" y="3571539"/>
                </a:lnTo>
                <a:lnTo>
                  <a:pt x="1161826" y="3141233"/>
                </a:lnTo>
                <a:lnTo>
                  <a:pt x="742278" y="2807746"/>
                </a:lnTo>
                <a:lnTo>
                  <a:pt x="408791" y="2581835"/>
                </a:lnTo>
                <a:lnTo>
                  <a:pt x="118335" y="2366682"/>
                </a:lnTo>
                <a:lnTo>
                  <a:pt x="53789" y="2345167"/>
                </a:lnTo>
                <a:lnTo>
                  <a:pt x="0" y="2334409"/>
                </a:lnTo>
                <a:close/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reihandform 18"/>
          <p:cNvSpPr/>
          <p:nvPr/>
        </p:nvSpPr>
        <p:spPr bwMode="auto">
          <a:xfrm>
            <a:off x="1835150" y="1841500"/>
            <a:ext cx="7308849" cy="3746500"/>
          </a:xfrm>
          <a:custGeom>
            <a:avLst/>
            <a:gdLst>
              <a:gd name="connsiteX0" fmla="*/ 0 w 7404100"/>
              <a:gd name="connsiteY0" fmla="*/ 1371600 h 3746500"/>
              <a:gd name="connsiteX1" fmla="*/ 0 w 7404100"/>
              <a:gd name="connsiteY1" fmla="*/ 2730500 h 3746500"/>
              <a:gd name="connsiteX2" fmla="*/ 3352800 w 7404100"/>
              <a:gd name="connsiteY2" fmla="*/ 3746500 h 3746500"/>
              <a:gd name="connsiteX3" fmla="*/ 7404100 w 7404100"/>
              <a:gd name="connsiteY3" fmla="*/ 2235200 h 3746500"/>
              <a:gd name="connsiteX4" fmla="*/ 7378700 w 7404100"/>
              <a:gd name="connsiteY4" fmla="*/ 0 h 374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4100" h="3746500">
                <a:moveTo>
                  <a:pt x="0" y="1371600"/>
                </a:moveTo>
                <a:lnTo>
                  <a:pt x="0" y="2730500"/>
                </a:lnTo>
                <a:lnTo>
                  <a:pt x="3352800" y="3746500"/>
                </a:lnTo>
                <a:lnTo>
                  <a:pt x="7404100" y="2235200"/>
                </a:lnTo>
                <a:lnTo>
                  <a:pt x="7378700" y="0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148064" y="5262299"/>
            <a:ext cx="3995936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Abfluss am Gebietsauslass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 rot="20303795">
            <a:off x="6623024" y="3995488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Grundwasser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 rot="19030737">
            <a:off x="7342637" y="2568062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Bodenwasser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363790" y="1527175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Niederschlag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31542" y="2319263"/>
            <a:ext cx="2160538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Verdunstung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076056" y="2852936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Infiltration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95536" y="5734050"/>
            <a:ext cx="5185271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endParaRPr lang="de-DE" sz="24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66352" y="764704"/>
            <a:ext cx="877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Abfluss als Komponente des Wasserhaushalts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80116" y="1379748"/>
          <a:ext cx="2088232" cy="753108"/>
        </p:xfrm>
        <a:graphic>
          <a:graphicData uri="http://schemas.openxmlformats.org/presentationml/2006/ole">
            <p:oleObj spid="_x0000_s51202" name="Formel" r:id="rId4" imgW="1091880" imgH="393480" progId="Equation.3">
              <p:embed/>
            </p:oleObj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95536" y="2708627"/>
            <a:ext cx="85693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Massenerhaltung als Grundprinzip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Einfluss der Gebietsfeuchte auf Abflussbildung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Abbildung physikalischer Prozesse (Verdunstung, Schnee)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74140" y="2708627"/>
            <a:ext cx="288000" cy="135421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solidFill>
                  <a:srgbClr val="00B050"/>
                </a:solidFill>
                <a:latin typeface="Calibri" pitchFamily="34" charset="0"/>
                <a:sym typeface="Wingdings"/>
              </a:rPr>
              <a:t></a:t>
            </a:r>
          </a:p>
          <a:p>
            <a:pPr marL="355600" indent="-355600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  <a:sym typeface="Wingdings"/>
              </a:rPr>
              <a:t> </a:t>
            </a:r>
            <a:r>
              <a:rPr lang="de-DE" sz="2400" b="1" dirty="0" smtClean="0">
                <a:latin typeface="Calibri" pitchFamily="34" charset="0"/>
                <a:sym typeface="Wingdings"/>
              </a:rPr>
              <a:t>?</a:t>
            </a:r>
          </a:p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</a:t>
            </a:r>
            <a:r>
              <a:rPr lang="de-DE" sz="2400" dirty="0" smtClean="0">
                <a:latin typeface="Calibri" pitchFamily="34" charset="0"/>
                <a:sym typeface="Wingdings"/>
              </a:rPr>
              <a:t>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24512" y="2204864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Calibri" pitchFamily="34" charset="0"/>
              </a:rPr>
              <a:t>Das abc-Modell</a:t>
            </a:r>
            <a:endParaRPr lang="de-DE" sz="2400" b="1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feil nach rechts 35"/>
          <p:cNvSpPr/>
          <p:nvPr/>
        </p:nvSpPr>
        <p:spPr bwMode="auto">
          <a:xfrm>
            <a:off x="7380312" y="3788700"/>
            <a:ext cx="864096" cy="288000"/>
          </a:xfrm>
          <a:prstGeom prst="rightArrow">
            <a:avLst>
              <a:gd name="adj1" fmla="val 94761"/>
              <a:gd name="adj2" fmla="val 83623"/>
            </a:avLst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Nach </a:t>
            </a:r>
            <a:r>
              <a:rPr lang="de-DE" sz="2800" i="1" dirty="0" smtClean="0">
                <a:latin typeface="Calibri" pitchFamily="34" charset="0"/>
              </a:rPr>
              <a:t>abc</a:t>
            </a:r>
            <a:r>
              <a:rPr lang="de-DE" sz="2800" dirty="0" smtClean="0">
                <a:latin typeface="Calibri" pitchFamily="34" charset="0"/>
              </a:rPr>
              <a:t> kommt </a:t>
            </a:r>
            <a:r>
              <a:rPr lang="de-DE" sz="2800" i="1" dirty="0" smtClean="0">
                <a:latin typeface="Calibri" pitchFamily="34" charset="0"/>
              </a:rPr>
              <a:t>abcd</a:t>
            </a:r>
            <a:r>
              <a:rPr lang="de-DE" sz="2800" dirty="0" smtClean="0">
                <a:latin typeface="Calibri" pitchFamily="34" charset="0"/>
              </a:rPr>
              <a:t>…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50825" y="1484784"/>
            <a:ext cx="158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2B5681"/>
                </a:solidFill>
                <a:latin typeface="Calibri" pitchFamily="34" charset="0"/>
              </a:rPr>
              <a:t>abc</a:t>
            </a:r>
            <a:endParaRPr lang="de-DE" sz="2400" b="1" dirty="0">
              <a:solidFill>
                <a:srgbClr val="2B5681"/>
              </a:solidFill>
              <a:latin typeface="Calibri" pitchFamily="34" charset="0"/>
            </a:endParaRPr>
          </a:p>
        </p:txBody>
      </p:sp>
      <p:sp>
        <p:nvSpPr>
          <p:cNvPr id="67" name="Pfeil nach unten 66"/>
          <p:cNvSpPr/>
          <p:nvPr/>
        </p:nvSpPr>
        <p:spPr bwMode="auto">
          <a:xfrm>
            <a:off x="6228259" y="3026632"/>
            <a:ext cx="504056" cy="504056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Pfeil nach unten 67"/>
          <p:cNvSpPr/>
          <p:nvPr/>
        </p:nvSpPr>
        <p:spPr bwMode="auto">
          <a:xfrm rot="10800000">
            <a:off x="5580112" y="1415176"/>
            <a:ext cx="504056" cy="716144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Rechteckiger Pfeil 68"/>
          <p:cNvSpPr/>
          <p:nvPr/>
        </p:nvSpPr>
        <p:spPr bwMode="auto">
          <a:xfrm rot="5400000">
            <a:off x="6921422" y="2955084"/>
            <a:ext cx="1588111" cy="627301"/>
          </a:xfrm>
          <a:prstGeom prst="bentArrow">
            <a:avLst>
              <a:gd name="adj1" fmla="val 26910"/>
              <a:gd name="adj2" fmla="val 19457"/>
              <a:gd name="adj3" fmla="val 30433"/>
              <a:gd name="adj4" fmla="val 20627"/>
            </a:avLst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Pfeil nach unten 70"/>
          <p:cNvSpPr/>
          <p:nvPr/>
        </p:nvSpPr>
        <p:spPr bwMode="auto">
          <a:xfrm rot="16200000">
            <a:off x="7963226" y="3475286"/>
            <a:ext cx="461231" cy="720081"/>
          </a:xfrm>
          <a:prstGeom prst="downArrow">
            <a:avLst>
              <a:gd name="adj1" fmla="val 100000"/>
              <a:gd name="adj2" fmla="val 64349"/>
            </a:avLst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5580187" y="3546232"/>
            <a:ext cx="1790471" cy="791840"/>
          </a:xfrm>
          <a:prstGeom prst="rect">
            <a:avLst/>
          </a:prstGeom>
          <a:solidFill>
            <a:srgbClr val="2B568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Grundwasser-</a:t>
            </a:r>
            <a:b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</a:b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speicher G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5508104" y="1403544"/>
            <a:ext cx="2160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Verdunstung ET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6607754" y="2990641"/>
            <a:ext cx="2160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Grundwasser-</a:t>
            </a:r>
            <a:br>
              <a:rPr lang="de-DE" dirty="0" smtClean="0">
                <a:latin typeface="Calibri" pitchFamily="34" charset="0"/>
              </a:rPr>
            </a:br>
            <a:r>
              <a:rPr lang="de-DE" dirty="0" err="1" smtClean="0">
                <a:latin typeface="Calibri" pitchFamily="34" charset="0"/>
              </a:rPr>
              <a:t>neubildung</a:t>
            </a:r>
            <a:r>
              <a:rPr lang="de-DE" dirty="0" smtClean="0">
                <a:latin typeface="Calibri" pitchFamily="34" charset="0"/>
              </a:rPr>
              <a:t> RG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7452320" y="242138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Direktabfluss QD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8063334" y="3678638"/>
            <a:ext cx="1117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Abfluss  Q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7" name="Rechteck 76"/>
          <p:cNvSpPr/>
          <p:nvPr/>
        </p:nvSpPr>
        <p:spPr bwMode="auto">
          <a:xfrm>
            <a:off x="5579740" y="2203330"/>
            <a:ext cx="1790471" cy="79184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Bodenwasser-</a:t>
            </a:r>
            <a:b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</a:b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speicher S</a:t>
            </a:r>
          </a:p>
        </p:txBody>
      </p:sp>
      <p:sp>
        <p:nvSpPr>
          <p:cNvPr id="81" name="Pfeil nach unten 80"/>
          <p:cNvSpPr/>
          <p:nvPr/>
        </p:nvSpPr>
        <p:spPr bwMode="auto">
          <a:xfrm>
            <a:off x="6876255" y="1434292"/>
            <a:ext cx="504056" cy="72008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6543496" y="1839370"/>
            <a:ext cx="1872209" cy="338554"/>
          </a:xfrm>
          <a:prstGeom prst="rect">
            <a:avLst/>
          </a:prstGeom>
          <a:noFill/>
          <a:ln w="2857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libri" pitchFamily="34" charset="0"/>
              </a:rPr>
              <a:t>Niederschlag P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7380312" y="4026550"/>
            <a:ext cx="1512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Basisabfluss QB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7308304" y="1412776"/>
            <a:ext cx="158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b="1" dirty="0" smtClean="0">
                <a:solidFill>
                  <a:srgbClr val="2B5681"/>
                </a:solidFill>
                <a:latin typeface="Calibri" pitchFamily="34" charset="0"/>
              </a:rPr>
              <a:t>abcd</a:t>
            </a:r>
            <a:endParaRPr lang="de-DE" sz="2400" b="1" dirty="0">
              <a:solidFill>
                <a:srgbClr val="2B5681"/>
              </a:solidFill>
              <a:latin typeface="Calibri" pitchFamily="34" charset="0"/>
            </a:endParaRPr>
          </a:p>
        </p:txBody>
      </p:sp>
      <p:grpSp>
        <p:nvGrpSpPr>
          <p:cNvPr id="43" name="Gruppieren 42"/>
          <p:cNvGrpSpPr/>
          <p:nvPr/>
        </p:nvGrpSpPr>
        <p:grpSpPr>
          <a:xfrm>
            <a:off x="251520" y="1990744"/>
            <a:ext cx="3599754" cy="2374360"/>
            <a:chOff x="251520" y="1990744"/>
            <a:chExt cx="3599754" cy="2374360"/>
          </a:xfrm>
        </p:grpSpPr>
        <p:sp>
          <p:nvSpPr>
            <p:cNvPr id="30" name="Pfeil nach unten 29"/>
            <p:cNvSpPr/>
            <p:nvPr/>
          </p:nvSpPr>
          <p:spPr bwMode="auto">
            <a:xfrm>
              <a:off x="971601" y="3004798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Pfeil nach unten 31"/>
            <p:cNvSpPr/>
            <p:nvPr/>
          </p:nvSpPr>
          <p:spPr bwMode="auto">
            <a:xfrm rot="10800000">
              <a:off x="971601" y="2016142"/>
              <a:ext cx="504056" cy="64807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251520" y="2640846"/>
              <a:ext cx="1872209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5" name="Rechteckiger Pfeil 34"/>
            <p:cNvSpPr/>
            <p:nvPr/>
          </p:nvSpPr>
          <p:spPr bwMode="auto">
            <a:xfrm rot="5400000">
              <a:off x="1763688" y="3115717"/>
              <a:ext cx="1368152" cy="504057"/>
            </a:xfrm>
            <a:prstGeom prst="bentArrow">
              <a:avLst>
                <a:gd name="adj1" fmla="val 41530"/>
                <a:gd name="adj2" fmla="val 25000"/>
                <a:gd name="adj3" fmla="val 25000"/>
                <a:gd name="adj4" fmla="val 14480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2123728" y="3796886"/>
              <a:ext cx="504056" cy="2880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2613193" y="3486044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hteck 26"/>
            <p:cNvSpPr/>
            <p:nvPr/>
          </p:nvSpPr>
          <p:spPr bwMode="auto">
            <a:xfrm>
              <a:off x="323529" y="3547766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321912" y="19907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2080904" y="4026550"/>
              <a:ext cx="1482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2627238" y="3662598"/>
              <a:ext cx="1008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2162639" y="2613544"/>
              <a:ext cx="1688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1269360" y="2993040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63" grpId="0"/>
      <p:bldP spid="67" grpId="0" animBg="1"/>
      <p:bldP spid="68" grpId="0" animBg="1"/>
      <p:bldP spid="69" grpId="0" animBg="1"/>
      <p:bldP spid="71" grpId="0" animBg="1"/>
      <p:bldP spid="72" grpId="0" animBg="1"/>
      <p:bldP spid="73" grpId="0"/>
      <p:bldP spid="74" grpId="0"/>
      <p:bldP spid="75" grpId="0"/>
      <p:bldP spid="77" grpId="0" animBg="1"/>
      <p:bldP spid="81" grpId="0" animBg="1"/>
      <p:bldP spid="85" grpId="0"/>
      <p:bldP spid="86" grpId="0"/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Ansatz des abcd-Modells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51521" y="1834096"/>
            <a:ext cx="489743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Änderung der Bodenfeuchte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Evapotranspiration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dirty="0" smtClean="0">
                <a:latin typeface="Calibri" pitchFamily="34" charset="0"/>
              </a:rPr>
              <a:t>,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Direktabfluss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QD</a:t>
            </a:r>
            <a:r>
              <a:rPr lang="de-DE" sz="1800" dirty="0" smtClean="0">
                <a:latin typeface="Calibri" pitchFamily="34" charset="0"/>
              </a:rPr>
              <a:t>,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Grundwasserneubildung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51521" y="3813277"/>
            <a:ext cx="48974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Menge des Niederschlags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Potenziellen Evapotranspiration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Anfangsbodenfeuchte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251520" y="1484784"/>
            <a:ext cx="489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des monatlichen Niederschlags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1800" b="1" dirty="0" smtClean="0">
                <a:latin typeface="Calibri" pitchFamily="34" charset="0"/>
              </a:rPr>
              <a:t>  in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251521" y="3429000"/>
            <a:ext cx="40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Diese Aufteilung hängt ab von</a:t>
            </a:r>
          </a:p>
        </p:txBody>
      </p:sp>
      <p:grpSp>
        <p:nvGrpSpPr>
          <p:cNvPr id="45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46" name="Textfeld 45"/>
          <p:cNvSpPr txBox="1"/>
          <p:nvPr/>
        </p:nvSpPr>
        <p:spPr>
          <a:xfrm>
            <a:off x="252415" y="5003884"/>
            <a:ext cx="40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Basisabfluss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252415" y="5370021"/>
            <a:ext cx="5400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GW-Speicher verhält sich analog zum abc-Modell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Basisabfluss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QB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ist proportional zum GW-Speicher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3" grpId="0"/>
      <p:bldP spid="57" grpId="0"/>
      <p:bldP spid="60" grpId="0"/>
      <p:bldP spid="46" grpId="0"/>
      <p:bldP spid="47" grpId="0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1171</Words>
  <Application>Microsoft Office PowerPoint</Application>
  <PresentationFormat>Bildschirmpräsentation (4:3)</PresentationFormat>
  <Paragraphs>317</Paragraphs>
  <Slides>20</Slides>
  <Notes>20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Arial</vt:lpstr>
      <vt:lpstr>Calibri</vt:lpstr>
      <vt:lpstr>MV Boli</vt:lpstr>
      <vt:lpstr>Wingdings</vt:lpstr>
      <vt:lpstr>Courier New</vt:lpstr>
      <vt:lpstr>Symbol</vt:lpstr>
      <vt:lpstr>Times New Roman</vt:lpstr>
      <vt:lpstr>Standarddesign</vt:lpstr>
      <vt:lpstr>Formel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Maik Heistermann</cp:lastModifiedBy>
  <cp:revision>7627</cp:revision>
  <cp:lastPrinted>2008-04-07T13:32:56Z</cp:lastPrinted>
  <dcterms:created xsi:type="dcterms:W3CDTF">2002-11-14T10:27:51Z</dcterms:created>
  <dcterms:modified xsi:type="dcterms:W3CDTF">2016-12-21T10:27:47Z</dcterms:modified>
</cp:coreProperties>
</file>