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92" r:id="rId2"/>
    <p:sldId id="895" r:id="rId3"/>
    <p:sldId id="905" r:id="rId4"/>
    <p:sldId id="896" r:id="rId5"/>
    <p:sldId id="898" r:id="rId6"/>
    <p:sldId id="901" r:id="rId7"/>
    <p:sldId id="903" r:id="rId8"/>
    <p:sldId id="899" r:id="rId9"/>
    <p:sldId id="904" r:id="rId10"/>
    <p:sldId id="900" r:id="rId11"/>
    <p:sldId id="908" r:id="rId12"/>
    <p:sldId id="907" r:id="rId13"/>
  </p:sldIdLst>
  <p:sldSz cx="9144000" cy="6858000" type="screen4x3"/>
  <p:notesSz cx="7099300" cy="96012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MV Boli" pitchFamily="2" charset="0"/>
      <p:regular r:id="rId2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99FF"/>
    <a:srgbClr val="FFFFFF"/>
    <a:srgbClr val="000000"/>
    <a:srgbClr val="FFCC99"/>
    <a:srgbClr val="2B5681"/>
    <a:srgbClr val="ADADEB"/>
    <a:srgbClr val="FF7C80"/>
    <a:srgbClr val="0066FF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470" y="-197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11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ea typeface="+mj-ea"/>
                <a:cs typeface="MV Boli" pitchFamily="2" charset="0"/>
              </a:rPr>
              <a:t>Modellierung der Populationsdynamik  </a:t>
            </a:r>
            <a:endParaRPr kumimoji="0" lang="de-DE" sz="3600" b="1" i="1" u="none" strike="noStrike" kern="0" cap="none" spc="0" normalizeH="0" baseline="0" noProof="0" dirty="0" smtClean="0">
              <a:ln>
                <a:noFill/>
              </a:ln>
              <a:solidFill>
                <a:srgbClr val="152657"/>
              </a:solidFill>
              <a:effectLst>
                <a:reflection blurRad="6350" stA="56000" endPos="58000" dir="5400000" sy="-100000" algn="bl" rotWithShape="0"/>
              </a:effectLst>
              <a:uLnTx/>
              <a:uFillTx/>
              <a:latin typeface="Calibri" pitchFamily="34" charset="0"/>
              <a:ea typeface="+mj-ea"/>
              <a:cs typeface="MV Boli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im Modul „Modellierung und Datenanalyse“</a:t>
              </a:r>
            </a:p>
            <a:p>
              <a:pPr algn="ctr"/>
              <a:r>
                <a:rPr lang="de-DE" sz="2000" dirty="0" smtClean="0">
                  <a:latin typeface="Calibri" pitchFamily="34" charset="0"/>
                </a:rPr>
                <a:t>Wintersemester 2016/17</a:t>
              </a:r>
              <a:endParaRPr lang="de-DE" sz="2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  <a:p>
            <a:r>
              <a:rPr lang="en-GB" dirty="0" err="1" smtClean="0"/>
              <a:t>Umsetzung</a:t>
            </a:r>
            <a:r>
              <a:rPr lang="en-GB" dirty="0" smtClean="0"/>
              <a:t> in R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193134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</a:t>
            </a:r>
            <a:r>
              <a:rPr lang="de-DE" dirty="0" smtClean="0">
                <a:solidFill>
                  <a:srgbClr val="006090"/>
                </a:solidFill>
              </a:rPr>
              <a:t>monotone Konvergenz</a:t>
            </a:r>
            <a:endParaRPr lang="de-DE" dirty="0" smtClean="0">
              <a:solidFill>
                <a:srgbClr val="006090"/>
              </a:solidFill>
            </a:endParaRP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l="12016" b="8176"/>
          <a:stretch>
            <a:fillRect/>
          </a:stretch>
        </p:blipFill>
        <p:spPr bwMode="auto">
          <a:xfrm>
            <a:off x="6886968" y="148478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35699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280815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13285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378904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smtClean="0"/>
              <a:t>+ </a:t>
            </a:r>
            <a:r>
              <a:rPr lang="en-GB" dirty="0" err="1" smtClean="0"/>
              <a:t>Umweltstochastik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6_log_Wachstum_stoch.R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dirty="0" smtClean="0">
                <a:solidFill>
                  <a:srgbClr val="00B050"/>
                </a:solidFill>
              </a:rPr>
              <a:t>n0 </a:t>
            </a:r>
            <a:r>
              <a:rPr lang="pt-BR" dirty="0" smtClean="0">
                <a:solidFill>
                  <a:srgbClr val="00B050"/>
                </a:solidFill>
              </a:rPr>
              <a:t>= 2, </a:t>
            </a:r>
            <a:r>
              <a:rPr lang="pt-BR" dirty="0" smtClean="0">
                <a:solidFill>
                  <a:srgbClr val="00B050"/>
                </a:solidFill>
              </a:rPr>
              <a:t>K=100</a:t>
            </a:r>
            <a:r>
              <a:rPr lang="pt-BR" dirty="0" smtClean="0">
                <a:solidFill>
                  <a:srgbClr val="00B050"/>
                </a:solidFill>
              </a:rPr>
              <a:t>, nt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797152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max. Wachstumsrate ist </a:t>
            </a:r>
            <a:r>
              <a:rPr lang="de-DE" sz="2000" dirty="0" smtClean="0"/>
              <a:t>umweltabhängig (zufällige Klimavariable)</a:t>
            </a:r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b="0" dirty="0" smtClean="0"/>
              <a:t> Wachstumsrate ist dichteabhängig (logistisches Wachstum)</a:t>
            </a:r>
          </a:p>
          <a:p>
            <a:pPr algn="l">
              <a:buClr>
                <a:schemeClr val="bg2"/>
              </a:buClr>
            </a:pP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67388" y="1412875"/>
          <a:ext cx="1973262" cy="720725"/>
        </p:xfrm>
        <a:graphic>
          <a:graphicData uri="http://schemas.openxmlformats.org/presentationml/2006/ole">
            <p:oleObj spid="_x0000_s29698" name="Formel" r:id="rId5" imgW="1320480" imgH="48240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08304" y="39330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K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dirty="0" smtClean="0">
                <a:solidFill>
                  <a:schemeClr val="bg2"/>
                </a:solidFill>
              </a:rPr>
              <a:t>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365104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N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849313" y="1547813"/>
          <a:ext cx="2268537" cy="361950"/>
        </p:xfrm>
        <a:graphic>
          <a:graphicData uri="http://schemas.openxmlformats.org/presentationml/2006/ole">
            <p:oleObj spid="_x0000_s29699" name="Formel" r:id="rId6" imgW="1511280" imgH="241200" progId="Equation.3">
              <p:embed/>
            </p:oleObj>
          </a:graphicData>
        </a:graphic>
      </p:graphicFrame>
      <p:sp>
        <p:nvSpPr>
          <p:cNvPr id="50" name="Ellipse 49"/>
          <p:cNvSpPr/>
          <p:nvPr/>
        </p:nvSpPr>
        <p:spPr bwMode="auto">
          <a:xfrm>
            <a:off x="787580" y="43193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1776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68159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82332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7524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396505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24851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03592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10678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38941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4689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6107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53985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25639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3981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32726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11466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18552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0206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43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7293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945620" y="3041963"/>
            <a:ext cx="27328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max. Wachstumsrate </a:t>
            </a:r>
            <a:r>
              <a:rPr lang="de-DE" sz="1600" dirty="0" err="1" smtClean="0">
                <a:solidFill>
                  <a:schemeClr val="bg2"/>
                </a:solidFill>
              </a:rPr>
              <a:t>r</a:t>
            </a:r>
            <a:r>
              <a:rPr lang="de-DE" sz="1600" baseline="-25000" dirty="0" err="1" smtClean="0">
                <a:solidFill>
                  <a:schemeClr val="bg2"/>
                </a:solidFill>
              </a:rPr>
              <a:t>max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55575" y="2924944"/>
            <a:ext cx="230425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827584" y="4365104"/>
            <a:ext cx="230425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755576" y="2564904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7" grpId="0"/>
      <p:bldP spid="87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Ziel</a:t>
            </a:r>
            <a:endParaRPr lang="en-GB" dirty="0" smtClean="0"/>
          </a:p>
          <a:p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Inhalte</a:t>
            </a:r>
            <a:endParaRPr lang="en-GB" dirty="0"/>
          </a:p>
          <a:p>
            <a:r>
              <a:rPr lang="de-DE" b="0" dirty="0" smtClean="0"/>
              <a:t>geometrisches Wachstum</a:t>
            </a:r>
          </a:p>
          <a:p>
            <a:r>
              <a:rPr lang="de-DE" dirty="0" smtClean="0"/>
              <a:t>geometrisches Wachstum mit Umweltstochastik</a:t>
            </a:r>
          </a:p>
          <a:p>
            <a:r>
              <a:rPr lang="de-DE" b="0" dirty="0" smtClean="0"/>
              <a:t>logistisches Wachstum</a:t>
            </a:r>
          </a:p>
          <a:p>
            <a:r>
              <a:rPr lang="de-DE" b="0" dirty="0" smtClean="0"/>
              <a:t>geometrisches </a:t>
            </a:r>
            <a:r>
              <a:rPr lang="de-DE" b="0" dirty="0" smtClean="0"/>
              <a:t>Wachstum mit Migration</a:t>
            </a:r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</a:t>
            </a:r>
            <a:r>
              <a:rPr lang="en-GB" dirty="0" err="1" smtClean="0"/>
              <a:t>Biotop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763688" y="4941168"/>
            <a:ext cx="5589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/>
              <a:t>Wie</a:t>
            </a:r>
            <a:r>
              <a:rPr lang="en-GB" sz="2000" dirty="0" smtClean="0"/>
              <a:t> </a:t>
            </a:r>
            <a:r>
              <a:rPr lang="en-GB" sz="2000" dirty="0" err="1" smtClean="0"/>
              <a:t>entwickelt</a:t>
            </a:r>
            <a:r>
              <a:rPr lang="en-GB" sz="2000" dirty="0" smtClean="0"/>
              <a:t> </a:t>
            </a:r>
            <a:r>
              <a:rPr lang="en-GB" sz="2000" dirty="0" err="1" smtClean="0"/>
              <a:t>sich</a:t>
            </a:r>
            <a:r>
              <a:rPr lang="en-GB" sz="2000" dirty="0" smtClean="0"/>
              <a:t> die </a:t>
            </a:r>
            <a:r>
              <a:rPr lang="en-GB" sz="2000" dirty="0" err="1" smtClean="0"/>
              <a:t>Kaninchenbevölkerung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59632" y="836712"/>
            <a:ext cx="72728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/>
              <a:t> </a:t>
            </a:r>
            <a:r>
              <a:rPr lang="de-DE" b="0" dirty="0"/>
              <a:t>einfachstes Modell für das </a:t>
            </a:r>
            <a:r>
              <a:rPr lang="de-DE" b="0" dirty="0" smtClean="0"/>
              <a:t>unbegrenzte </a:t>
            </a:r>
            <a:r>
              <a:rPr lang="de-DE" b="0" dirty="0"/>
              <a:t>Wachstum von Populationen:</a:t>
            </a:r>
            <a:br>
              <a:rPr lang="de-DE" b="0" dirty="0"/>
            </a:br>
            <a:r>
              <a:rPr lang="de-DE" dirty="0"/>
              <a:t>   exponentielles </a:t>
            </a:r>
            <a:r>
              <a:rPr lang="de-DE" dirty="0" smtClean="0"/>
              <a:t>Wachstum:</a:t>
            </a:r>
            <a:endParaRPr lang="de-DE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dirty="0"/>
          </a:p>
          <a:p>
            <a:pPr algn="l">
              <a:buClr>
                <a:schemeClr val="bg2"/>
              </a:buClr>
            </a:pPr>
            <a:endParaRPr lang="de-DE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b="0" dirty="0"/>
              <a:t>  </a:t>
            </a:r>
            <a:endParaRPr lang="de-DE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44987" y="1628800"/>
          <a:ext cx="1551349" cy="360040"/>
        </p:xfrm>
        <a:graphic>
          <a:graphicData uri="http://schemas.openxmlformats.org/presentationml/2006/ole">
            <p:oleObj spid="_x0000_s1026" name="Formel" r:id="rId4" imgW="87624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53218" y="1588641"/>
          <a:ext cx="1192213" cy="390525"/>
        </p:xfrm>
        <a:graphic>
          <a:graphicData uri="http://schemas.openxmlformats.org/presentationml/2006/ole">
            <p:oleObj spid="_x0000_s1028" name="Formel" r:id="rId5" imgW="736560" imgH="241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77481" y="3581846"/>
            <a:ext cx="1641475" cy="33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R</a:t>
            </a: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9116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R=1.5, </a:t>
            </a:r>
            <a:r>
              <a:rPr lang="de-DE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 smtClean="0"/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5652120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5876144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660232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6436204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6548216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Ellipse 39"/>
          <p:cNvSpPr/>
          <p:nvPr/>
        </p:nvSpPr>
        <p:spPr bwMode="auto">
          <a:xfrm>
            <a:off x="6212180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Ellipse 40"/>
          <p:cNvSpPr/>
          <p:nvPr/>
        </p:nvSpPr>
        <p:spPr bwMode="auto">
          <a:xfrm>
            <a:off x="5764132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Ellipse 41"/>
          <p:cNvSpPr/>
          <p:nvPr/>
        </p:nvSpPr>
        <p:spPr bwMode="auto">
          <a:xfrm>
            <a:off x="6100168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Ellipse 42"/>
          <p:cNvSpPr/>
          <p:nvPr/>
        </p:nvSpPr>
        <p:spPr bwMode="auto">
          <a:xfrm>
            <a:off x="5988156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 bwMode="auto">
          <a:xfrm>
            <a:off x="6324192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lipse 44"/>
          <p:cNvSpPr/>
          <p:nvPr/>
        </p:nvSpPr>
        <p:spPr bwMode="auto">
          <a:xfrm>
            <a:off x="6988272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Ellipse 45"/>
          <p:cNvSpPr/>
          <p:nvPr/>
        </p:nvSpPr>
        <p:spPr bwMode="auto">
          <a:xfrm>
            <a:off x="6764244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6876256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7308304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Ellipse 48"/>
          <p:cNvSpPr/>
          <p:nvPr/>
        </p:nvSpPr>
        <p:spPr bwMode="auto">
          <a:xfrm>
            <a:off x="7084276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Ellipse 49"/>
          <p:cNvSpPr/>
          <p:nvPr/>
        </p:nvSpPr>
        <p:spPr bwMode="auto">
          <a:xfrm>
            <a:off x="7196288" y="3766180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Umweltstochastizität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98072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980728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899592" y="3987835"/>
            <a:ext cx="648072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Realisation im Modell:</a:t>
            </a:r>
          </a:p>
          <a:p>
            <a:r>
              <a:rPr lang="en-GB" i="1" dirty="0" err="1" smtClean="0"/>
              <a:t>N</a:t>
            </a:r>
            <a:r>
              <a:rPr lang="en-GB" i="1" baseline="-25000" dirty="0" err="1" smtClean="0"/>
              <a:t>t</a:t>
            </a:r>
            <a:r>
              <a:rPr lang="en-GB" i="1" baseline="-25000" dirty="0" smtClean="0"/>
              <a:t>  </a:t>
            </a:r>
            <a:r>
              <a:rPr lang="en-GB" i="1" dirty="0" smtClean="0"/>
              <a:t>= R (t)           </a:t>
            </a:r>
            <a:r>
              <a:rPr lang="en-GB" dirty="0" smtClean="0"/>
              <a:t>·</a:t>
            </a:r>
            <a:r>
              <a:rPr lang="en-GB" i="1" dirty="0" smtClean="0"/>
              <a:t>N</a:t>
            </a:r>
            <a:r>
              <a:rPr lang="en-GB" i="1" baseline="-25000" dirty="0" smtClean="0"/>
              <a:t>t-1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Bodenfeuchte</a:t>
            </a:r>
            <a:r>
              <a:rPr lang="en-GB" dirty="0" smtClean="0"/>
              <a:t> / </a:t>
            </a:r>
            <a:r>
              <a:rPr lang="en-GB" dirty="0" err="1" smtClean="0"/>
              <a:t>Pflanzenwachstum</a:t>
            </a:r>
            <a:r>
              <a:rPr lang="en-GB" dirty="0" smtClean="0"/>
              <a:t>)</a:t>
            </a:r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Zufallsvariable bestimmt Wachstumsrate R zwischen </a:t>
            </a:r>
            <a:r>
              <a:rPr lang="de-DE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=0.8 und </a:t>
            </a:r>
            <a:r>
              <a:rPr lang="de-DE" dirty="0" err="1" smtClean="0">
                <a:solidFill>
                  <a:srgbClr val="00B050"/>
                </a:solidFill>
              </a:rPr>
              <a:t>R_opt</a:t>
            </a:r>
            <a:r>
              <a:rPr lang="de-DE" dirty="0" smtClean="0">
                <a:solidFill>
                  <a:srgbClr val="00B050"/>
                </a:solidFill>
              </a:rPr>
              <a:t>=1.2 sowie </a:t>
            </a:r>
            <a:r>
              <a:rPr lang="de-DE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=0.75 (3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_exp_Wachstum_stoch.R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293096"/>
            <a:ext cx="2555776" cy="83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668344" y="3140968"/>
            <a:ext cx="1074738" cy="938212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</a:t>
            </a:r>
            <a:r>
              <a:rPr lang="en-GB" dirty="0" err="1" smtClean="0">
                <a:sym typeface="Wingdings" pitchFamily="2" charset="2"/>
              </a:rPr>
              <a:t>Biotops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logistisches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Wachstum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Kalibrierung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22108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22108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</a:t>
            </a:r>
            <a:r>
              <a:rPr lang="de-DE" dirty="0" smtClean="0">
                <a:solidFill>
                  <a:srgbClr val="00B050"/>
                </a:solidFill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dirty="0" smtClean="0">
                <a:solidFill>
                  <a:srgbClr val="00B050"/>
                </a:solidFill>
              </a:rPr>
              <a:t>n0 </a:t>
            </a:r>
            <a:r>
              <a:rPr lang="pt-BR" dirty="0" smtClean="0">
                <a:solidFill>
                  <a:srgbClr val="00B050"/>
                </a:solidFill>
              </a:rPr>
              <a:t>= 2, </a:t>
            </a:r>
            <a:r>
              <a:rPr lang="pt-BR" dirty="0" smtClean="0">
                <a:solidFill>
                  <a:srgbClr val="00B050"/>
                </a:solidFill>
              </a:rPr>
              <a:t>K=100</a:t>
            </a:r>
            <a:r>
              <a:rPr lang="pt-BR" dirty="0" smtClean="0">
                <a:solidFill>
                  <a:srgbClr val="00B050"/>
                </a:solidFill>
              </a:rPr>
              <a:t>, nt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745976" y="3413075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797152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5" y="3067794"/>
            <a:ext cx="2027337" cy="396875"/>
            <a:chOff x="4118" y="957"/>
            <a:chExt cx="1998" cy="250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815" y="957"/>
              <a:ext cx="20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/>
                <a:t>K</a:t>
              </a:r>
              <a:endParaRPr lang="de-DE" baseline="-25000"/>
            </a:p>
          </p:txBody>
        </p:sp>
      </p:grp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672455" y="395838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672455" y="3688457"/>
            <a:ext cx="3603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u="sng" dirty="0"/>
              <a:t>K</a:t>
            </a:r>
            <a:r>
              <a:rPr lang="en-GB" sz="1600" dirty="0"/>
              <a:t>2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96136" y="1412776"/>
          <a:ext cx="2203735" cy="720080"/>
        </p:xfrm>
        <a:graphic>
          <a:graphicData uri="http://schemas.openxmlformats.org/presentationml/2006/ole">
            <p:oleObj spid="_x0000_s24580" name="Formel" r:id="rId5" imgW="13204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08304" y="39330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K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dirty="0" smtClean="0">
                <a:solidFill>
                  <a:schemeClr val="bg2"/>
                </a:solidFill>
              </a:rPr>
              <a:t>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N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115616" y="1484784"/>
          <a:ext cx="1926554" cy="648543"/>
        </p:xfrm>
        <a:graphic>
          <a:graphicData uri="http://schemas.openxmlformats.org/presentationml/2006/ole">
            <p:oleObj spid="_x0000_s24582" name="Formel" r:id="rId6" imgW="1282680" imgH="431640" progId="Equation.3">
              <p:embed/>
            </p:oleObj>
          </a:graphicData>
        </a:graphic>
      </p:graphicFrame>
      <p:sp>
        <p:nvSpPr>
          <p:cNvPr id="50" name="Ellipse 49"/>
          <p:cNvSpPr/>
          <p:nvPr/>
        </p:nvSpPr>
        <p:spPr bwMode="auto">
          <a:xfrm>
            <a:off x="787580" y="46531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599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9774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424927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41197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4499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6293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5185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5693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3609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5787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8352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6930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37297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4923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4263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2916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329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3235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2662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32510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Bildschirmpräsentation (4:3)</PresentationFormat>
  <Paragraphs>132</Paragraphs>
  <Slides>12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Microsoft Formel-Editor 3.0</vt:lpstr>
      <vt:lpstr>Formel</vt:lpstr>
      <vt:lpstr>Folie 1</vt:lpstr>
      <vt:lpstr>Ökologische Modellierung</vt:lpstr>
      <vt:lpstr>Fallbeispiel: Kaninchen im neuen Biotop</vt:lpstr>
      <vt:lpstr>Geometrisches Wachstum</vt:lpstr>
      <vt:lpstr>Geometrisches Wachstum - Merkmale</vt:lpstr>
      <vt:lpstr>Vergleich mit Beobachtungen</vt:lpstr>
      <vt:lpstr>Wachstum mit Umweltstochastizität</vt:lpstr>
      <vt:lpstr>Kalibrierung</vt:lpstr>
      <vt:lpstr>Logistisches Wachstum - Merkmale</vt:lpstr>
      <vt:lpstr>Logistisches Wachstum</vt:lpstr>
      <vt:lpstr>Verbindung: Logistisches Wachstum + Umweltstochastik</vt:lpstr>
      <vt:lpstr>Vergleich mit Beobachtungen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7376</cp:revision>
  <cp:lastPrinted>2008-04-07T13:32:56Z</cp:lastPrinted>
  <dcterms:created xsi:type="dcterms:W3CDTF">2002-11-14T10:27:51Z</dcterms:created>
  <dcterms:modified xsi:type="dcterms:W3CDTF">2016-11-08T15:52:51Z</dcterms:modified>
</cp:coreProperties>
</file>