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92" r:id="rId2"/>
    <p:sldId id="966" r:id="rId3"/>
    <p:sldId id="979" r:id="rId4"/>
    <p:sldId id="1007" r:id="rId5"/>
    <p:sldId id="995" r:id="rId6"/>
    <p:sldId id="996" r:id="rId7"/>
    <p:sldId id="1008" r:id="rId8"/>
    <p:sldId id="997" r:id="rId9"/>
    <p:sldId id="1009" r:id="rId10"/>
    <p:sldId id="1019" r:id="rId11"/>
    <p:sldId id="1020" r:id="rId12"/>
    <p:sldId id="1021" r:id="rId13"/>
    <p:sldId id="1022" r:id="rId14"/>
    <p:sldId id="1023" r:id="rId15"/>
    <p:sldId id="1012" r:id="rId16"/>
    <p:sldId id="1025" r:id="rId17"/>
    <p:sldId id="1013" r:id="rId18"/>
    <p:sldId id="1016" r:id="rId19"/>
    <p:sldId id="1017" r:id="rId20"/>
    <p:sldId id="1026" r:id="rId21"/>
  </p:sldIdLst>
  <p:sldSz cx="9144000" cy="6858000" type="screen4x3"/>
  <p:notesSz cx="7099300" cy="96012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MV Boli" pitchFamily="2" charset="0"/>
      <p:regular r:id="rId2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FF"/>
    <a:srgbClr val="336699"/>
    <a:srgbClr val="2B5681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98" d="100"/>
          <a:sy n="98" d="100"/>
        </p:scale>
        <p:origin x="-420" y="-90"/>
      </p:cViewPr>
      <p:guideLst>
        <p:guide orient="horz" pos="2976"/>
        <p:guide orient="horz"/>
        <p:guide orient="horz" pos="4292"/>
        <p:guide orient="horz" pos="300"/>
        <p:guide orient="horz" pos="482"/>
        <p:guide orient="horz" pos="2750"/>
        <p:guide orient="horz" pos="935"/>
        <p:guide orient="horz" pos="3929"/>
        <p:guide pos="5284"/>
        <p:guide pos="521"/>
        <p:guide pos="22"/>
        <p:guide pos="4967"/>
        <p:guide pos="68"/>
        <p:guide pos="3243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20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7.e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hydrology.nws.noaa.gov/pub/gcip/mopex/US_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5" y="4067780"/>
            <a:ext cx="489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1520" y="3349441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bldLvl="2"/>
      <p:bldP spid="27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83569" y="3501008"/>
            <a:ext cx="3816424" cy="230425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203848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err="1" smtClean="0"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= P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+ S</a:t>
            </a:r>
            <a:r>
              <a:rPr lang="de-DE" sz="1800" b="1" i="1" baseline="-25000" dirty="0" smtClean="0">
                <a:latin typeface="Calibri" pitchFamily="34" charset="0"/>
              </a:rPr>
              <a:t>i-1</a:t>
            </a:r>
            <a:endParaRPr lang="de-DE" sz="1800" b="1" i="1" baseline="-25000" dirty="0">
              <a:latin typeface="Calibri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323528" y="3491716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latin typeface="Calibri" pitchFamily="34" charset="0"/>
              </a:rPr>
              <a:t>i</a:t>
            </a:r>
            <a:r>
              <a:rPr lang="de-DE" sz="1800" b="1" i="1" dirty="0" smtClean="0">
                <a:latin typeface="Calibri" pitchFamily="34" charset="0"/>
              </a:rPr>
              <a:t> </a:t>
            </a:r>
            <a:endParaRPr lang="de-DE" sz="1800" b="1" i="1" baseline="-25000" dirty="0">
              <a:latin typeface="Calibri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 bwMode="auto">
          <a:xfrm flipV="1">
            <a:off x="683072" y="3501008"/>
            <a:ext cx="2304752" cy="230425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Gerade Verbindung 55"/>
          <p:cNvCxnSpPr/>
          <p:nvPr/>
        </p:nvCxnSpPr>
        <p:spPr bwMode="auto">
          <a:xfrm flipV="1">
            <a:off x="683568" y="4365625"/>
            <a:ext cx="3816424" cy="1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Freihandform 61"/>
          <p:cNvSpPr/>
          <p:nvPr/>
        </p:nvSpPr>
        <p:spPr bwMode="auto">
          <a:xfrm>
            <a:off x="694210" y="4356847"/>
            <a:ext cx="3816540" cy="1441525"/>
          </a:xfrm>
          <a:custGeom>
            <a:avLst/>
            <a:gdLst>
              <a:gd name="connsiteX0" fmla="*/ 0 w 3732903"/>
              <a:gd name="connsiteY0" fmla="*/ 1441525 h 1441525"/>
              <a:gd name="connsiteX1" fmla="*/ 925157 w 3732903"/>
              <a:gd name="connsiteY1" fmla="*/ 559398 h 1441525"/>
              <a:gd name="connsiteX2" fmla="*/ 1742739 w 3732903"/>
              <a:gd name="connsiteY2" fmla="*/ 182880 h 1441525"/>
              <a:gd name="connsiteX3" fmla="*/ 2646381 w 3732903"/>
              <a:gd name="connsiteY3" fmla="*/ 43031 h 1441525"/>
              <a:gd name="connsiteX4" fmla="*/ 3732903 w 3732903"/>
              <a:gd name="connsiteY4" fmla="*/ 0 h 144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2903" h="1441525">
                <a:moveTo>
                  <a:pt x="0" y="1441525"/>
                </a:moveTo>
                <a:cubicBezTo>
                  <a:pt x="317350" y="1105348"/>
                  <a:pt x="634701" y="769172"/>
                  <a:pt x="925157" y="559398"/>
                </a:cubicBezTo>
                <a:cubicBezTo>
                  <a:pt x="1215613" y="349624"/>
                  <a:pt x="1455868" y="268941"/>
                  <a:pt x="1742739" y="182880"/>
                </a:cubicBezTo>
                <a:cubicBezTo>
                  <a:pt x="2029610" y="96819"/>
                  <a:pt x="2314687" y="73511"/>
                  <a:pt x="2646381" y="43031"/>
                </a:cubicBezTo>
                <a:cubicBezTo>
                  <a:pt x="2978075" y="12551"/>
                  <a:pt x="3355489" y="6275"/>
                  <a:pt x="3732903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843808" y="3522524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=</a:t>
            </a:r>
            <a:r>
              <a:rPr lang="de-DE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</a:t>
            </a:r>
            <a:r>
              <a:rPr lang="de-DE" sz="18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de-DE" sz="1800" i="1" baseline="-250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683568" y="3996293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Y</a:t>
            </a:r>
            <a:r>
              <a:rPr lang="de-DE" sz="1800" i="1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i</a:t>
            </a:r>
            <a:r>
              <a:rPr lang="de-DE" sz="18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 =b</a:t>
            </a:r>
            <a:endParaRPr lang="de-DE" sz="1800" i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707904" y="4437112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Y</a:t>
            </a:r>
            <a:r>
              <a:rPr lang="de-DE" sz="1800" b="1" i="1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 (</a:t>
            </a:r>
            <a:r>
              <a:rPr lang="de-DE" sz="1800" b="1" i="1" dirty="0" err="1" smtClean="0">
                <a:solidFill>
                  <a:srgbClr val="C00000"/>
                </a:solidFill>
                <a:latin typeface="Calibri" pitchFamily="34" charset="0"/>
              </a:rPr>
              <a:t>W</a:t>
            </a:r>
            <a:r>
              <a:rPr lang="de-DE" sz="1800" b="1" i="1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2" name="Freihandform 71"/>
          <p:cNvSpPr/>
          <p:nvPr/>
        </p:nvSpPr>
        <p:spPr bwMode="auto">
          <a:xfrm>
            <a:off x="702692" y="4394200"/>
            <a:ext cx="3803650" cy="1409700"/>
          </a:xfrm>
          <a:custGeom>
            <a:avLst/>
            <a:gdLst>
              <a:gd name="connsiteX0" fmla="*/ 0 w 3803650"/>
              <a:gd name="connsiteY0" fmla="*/ 1409700 h 1409700"/>
              <a:gd name="connsiteX1" fmla="*/ 457200 w 3803650"/>
              <a:gd name="connsiteY1" fmla="*/ 977900 h 1409700"/>
              <a:gd name="connsiteX2" fmla="*/ 1022350 w 3803650"/>
              <a:gd name="connsiteY2" fmla="*/ 622300 h 1409700"/>
              <a:gd name="connsiteX3" fmla="*/ 1892300 w 3803650"/>
              <a:gd name="connsiteY3" fmla="*/ 298450 h 1409700"/>
              <a:gd name="connsiteX4" fmla="*/ 3175000 w 3803650"/>
              <a:gd name="connsiteY4" fmla="*/ 57150 h 1409700"/>
              <a:gd name="connsiteX5" fmla="*/ 3803650 w 3803650"/>
              <a:gd name="connsiteY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3650" h="1409700">
                <a:moveTo>
                  <a:pt x="0" y="1409700"/>
                </a:moveTo>
                <a:cubicBezTo>
                  <a:pt x="143404" y="1259416"/>
                  <a:pt x="286808" y="1109133"/>
                  <a:pt x="457200" y="977900"/>
                </a:cubicBezTo>
                <a:cubicBezTo>
                  <a:pt x="627592" y="846667"/>
                  <a:pt x="783167" y="735542"/>
                  <a:pt x="1022350" y="622300"/>
                </a:cubicBezTo>
                <a:cubicBezTo>
                  <a:pt x="1261533" y="509058"/>
                  <a:pt x="1533525" y="392642"/>
                  <a:pt x="1892300" y="298450"/>
                </a:cubicBezTo>
                <a:cubicBezTo>
                  <a:pt x="2251075" y="204258"/>
                  <a:pt x="2856442" y="106892"/>
                  <a:pt x="3175000" y="57150"/>
                </a:cubicBezTo>
                <a:cubicBezTo>
                  <a:pt x="3493558" y="7408"/>
                  <a:pt x="3648604" y="3704"/>
                  <a:pt x="3803650" y="0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540" y="4756150"/>
            <a:ext cx="90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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a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3773562" y="39835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 </a:t>
            </a:r>
            <a:r>
              <a:rPr lang="de-DE" sz="1800" b="1" i="1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b</a:t>
            </a:r>
            <a:endParaRPr lang="de-DE" sz="1800" b="1" i="1" baseline="-25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62" grpId="0" animBg="1"/>
      <p:bldP spid="63" grpId="0"/>
      <p:bldP spid="64" grpId="0"/>
      <p:bldP spid="65" grpId="0"/>
      <p:bldP spid="72" grpId="0" animBg="1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589240"/>
            <a:ext cx="7864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Was passiert mit dem Überschuss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? 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50824" y="4014063"/>
            <a:ext cx="554531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sei eine Funktion von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latin typeface="Calibri" pitchFamily="34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klein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groß </a:t>
            </a:r>
            <a:r>
              <a:rPr lang="de-DE" sz="1800" dirty="0" smtClean="0">
                <a:latin typeface="Calibri" pitchFamily="34" charset="0"/>
                <a:cs typeface="Courier New" pitchFamily="49" charset="0"/>
                <a:sym typeface="Wingdings"/>
              </a:rPr>
              <a:t>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nähert sich asymptotisch dem Wert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pPr marL="174625" indent="-17462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kontrolliert die Geschwindigkeit der Annäherung an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0" y="3358733"/>
            <a:ext cx="504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Zunächst berechnen wir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… </a:t>
            </a:r>
            <a:br>
              <a:rPr lang="de-DE" sz="1800" b="1" dirty="0" smtClean="0">
                <a:latin typeface="Calibri" pitchFamily="34" charset="0"/>
              </a:rPr>
            </a:br>
            <a:r>
              <a:rPr lang="de-DE" sz="1800" b="1" dirty="0" smtClean="0">
                <a:latin typeface="Calibri" pitchFamily="34" charset="0"/>
              </a:rPr>
              <a:t>…und dann erst die Aufteilung in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und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27569" y="5446965"/>
            <a:ext cx="79370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Implementiere die Funktion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in R (</a:t>
            </a:r>
            <a:r>
              <a:rPr lang="de-DE" sz="180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abcd.R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). 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Zeige, dass die Funktion die gewünschten Eigenschaften hat.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59" y="5517232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936109" y="4555728"/>
          <a:ext cx="3113087" cy="720725"/>
        </p:xfrm>
        <a:graphic>
          <a:graphicData uri="http://schemas.openxmlformats.org/presentationml/2006/ole">
            <p:oleObj spid="_x0000_s107522" name="Formel" r:id="rId5" imgW="2197080" imgH="507960" progId="Equation.3">
              <p:embed/>
            </p:oleObj>
          </a:graphicData>
        </a:graphic>
      </p:graphicFrame>
      <p:sp>
        <p:nvSpPr>
          <p:cNvPr id="46" name="Geschweifte Klammer rechts 45"/>
          <p:cNvSpPr/>
          <p:nvPr/>
        </p:nvSpPr>
        <p:spPr bwMode="auto">
          <a:xfrm>
            <a:off x="5660628" y="4475733"/>
            <a:ext cx="249932" cy="935583"/>
          </a:xfrm>
          <a:prstGeom prst="rightBrace">
            <a:avLst>
              <a:gd name="adj1" fmla="val 71826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#1</a:t>
            </a:r>
            <a:endParaRPr lang="de-DE" sz="2800" dirty="0">
              <a:latin typeface="Calibri" pitchFamily="34" charset="0"/>
            </a:endParaRPr>
          </a:p>
        </p:txBody>
      </p:sp>
      <p:grpSp>
        <p:nvGrpSpPr>
          <p:cNvPr id="2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250825" y="1844824"/>
            <a:ext cx="4897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Im Monat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=P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+S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verfügbar für </a:t>
            </a: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die Auffüllung des Bodens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dirty="0" smtClean="0">
              <a:latin typeface="Calibri" pitchFamily="34" charset="0"/>
            </a:endParaRPr>
          </a:p>
          <a:p>
            <a:pPr marL="725488" lvl="2" indent="-268288">
              <a:spcAft>
                <a:spcPts val="600"/>
              </a:spcAft>
              <a:buFont typeface="Wingdings" pitchFamily="2" charset="2"/>
              <a:buChar char="§"/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</a:rPr>
              <a:t>für Verdunstung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268288" lvl="1" indent="-268288">
              <a:spcAft>
                <a:spcPts val="600"/>
              </a:spcAft>
              <a:tabLst>
                <a:tab pos="2682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Die Summe aus beiden heiße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= 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1484313"/>
            <a:ext cx="532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Verdunstung und Bodenspeicher sind beschränkt! </a:t>
            </a: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/>
          <a:srcRect t="16321" r="6576" b="2041"/>
          <a:stretch>
            <a:fillRect/>
          </a:stretch>
        </p:blipFill>
        <p:spPr bwMode="auto">
          <a:xfrm>
            <a:off x="395536" y="3356992"/>
            <a:ext cx="388798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/>
          <p:cNvGrpSpPr/>
          <p:nvPr/>
        </p:nvGrpSpPr>
        <p:grpSpPr>
          <a:xfrm>
            <a:off x="276225" y="3356993"/>
            <a:ext cx="4960938" cy="1668883"/>
            <a:chOff x="276225" y="3356993"/>
            <a:chExt cx="4960938" cy="1668883"/>
          </a:xfrm>
        </p:grpSpPr>
        <p:sp>
          <p:nvSpPr>
            <p:cNvPr id="82" name="Pfeil nach links, rechts und oben 81"/>
            <p:cNvSpPr/>
            <p:nvPr/>
          </p:nvSpPr>
          <p:spPr bwMode="auto">
            <a:xfrm>
              <a:off x="827088" y="3356993"/>
              <a:ext cx="3384872" cy="1584175"/>
            </a:xfrm>
            <a:prstGeom prst="leftRightUpArrow">
              <a:avLst>
                <a:gd name="adj1" fmla="val 18907"/>
                <a:gd name="adj2" fmla="val 25000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Ellipse 82"/>
            <p:cNvSpPr/>
            <p:nvPr/>
          </p:nvSpPr>
          <p:spPr bwMode="auto">
            <a:xfrm>
              <a:off x="1763688" y="4043164"/>
              <a:ext cx="1546076" cy="9827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276225" y="4290256"/>
              <a:ext cx="129614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Si = x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3580979" y="4293097"/>
              <a:ext cx="1656184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= (1-x) </a:t>
              </a:r>
              <a:r>
                <a:rPr kumimoji="0" lang="de-DE" sz="1800" b="0" i="1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. </a:t>
              </a:r>
              <a:r>
                <a:rPr kumimoji="0" lang="de-DE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r>
                <a:rPr kumimoji="0" lang="de-DE" sz="18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zwischen Verdunstung und Boden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4" y="1874728"/>
            <a:ext cx="489743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Verdunstung findet immer über den Boden statt.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Die Höhe der Verdunstung hängt ab von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relativen Sättigung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S/b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78" name="Rechteck 77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90117" name="Formel" r:id="rId4" imgW="1091880" imgH="431640" progId="Equation.3">
              <p:embed/>
            </p:oleObj>
          </a:graphicData>
        </a:graphic>
      </p:graphicFrame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1099577" y="5373216"/>
            <a:ext cx="78649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Vergegenwärtige Dir das Verhalten der Aufteilung auf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 und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durch Betrachtung der Grenzfälle PET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PET  ,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 </a:t>
            </a:r>
            <a:r>
              <a:rPr lang="de-DE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sym typeface="Symbol"/>
              </a:rPr>
              <a:t> 0, b  .</a:t>
            </a:r>
            <a:endParaRPr lang="de-DE" sz="1800" baseline="-25000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367" y="5424016"/>
            <a:ext cx="6474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 build="p" bldLvl="2"/>
      <p:bldP spid="78" grpId="0" animBg="1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 #2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zwischen Verdunstung und Boden</a:t>
            </a:r>
          </a:p>
        </p:txBody>
      </p:sp>
      <p:graphicFrame>
        <p:nvGraphicFramePr>
          <p:cNvPr id="62" name="Objekt 61"/>
          <p:cNvGraphicFramePr>
            <a:graphicFrameLocks noChangeAspect="1"/>
          </p:cNvGraphicFramePr>
          <p:nvPr/>
        </p:nvGraphicFramePr>
        <p:xfrm>
          <a:off x="772468" y="5589240"/>
          <a:ext cx="1357313" cy="576262"/>
        </p:xfrm>
        <a:graphic>
          <a:graphicData uri="http://schemas.openxmlformats.org/presentationml/2006/ole">
            <p:oleObj spid="_x0000_s110594" name="Formel" r:id="rId4" imgW="927000" imgH="393480" progId="Equation.3">
              <p:embed/>
            </p:oleObj>
          </a:graphicData>
        </a:graphic>
      </p:graphicFrame>
      <p:sp>
        <p:nvSpPr>
          <p:cNvPr id="63" name="Textfeld 62"/>
          <p:cNvSpPr txBox="1"/>
          <p:nvPr/>
        </p:nvSpPr>
        <p:spPr>
          <a:xfrm>
            <a:off x="250824" y="1874728"/>
            <a:ext cx="489743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Verdunstung findet immer über den Boden statt.</a:t>
            </a:r>
          </a:p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Die Höhe der Verdunstung hängt ab von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der Potenziellen Verdunstung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800" dirty="0" smtClean="0">
                <a:latin typeface="Calibri" pitchFamily="34" charset="0"/>
              </a:rPr>
              <a:t> und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1800" dirty="0" smtClean="0">
                <a:latin typeface="Calibri" pitchFamily="34" charset="0"/>
              </a:rPr>
              <a:t>der relativen Sättigung des Bodens (</a:t>
            </a:r>
            <a:r>
              <a:rPr lang="de-DE" sz="1800" dirty="0" smtClean="0">
                <a:solidFill>
                  <a:srgbClr val="3366FF"/>
                </a:solidFill>
                <a:latin typeface="Calibri" pitchFamily="34" charset="0"/>
              </a:rPr>
              <a:t>S/b</a:t>
            </a:r>
            <a:r>
              <a:rPr lang="de-DE" sz="1800" dirty="0" smtClean="0">
                <a:latin typeface="Calibri" pitchFamily="34" charset="0"/>
              </a:rPr>
              <a:t>) </a:t>
            </a:r>
          </a:p>
        </p:txBody>
      </p:sp>
      <p:graphicFrame>
        <p:nvGraphicFramePr>
          <p:cNvPr id="90115" name="Object 2"/>
          <p:cNvGraphicFramePr>
            <a:graphicFrameLocks noChangeAspect="1"/>
          </p:cNvGraphicFramePr>
          <p:nvPr/>
        </p:nvGraphicFramePr>
        <p:xfrm>
          <a:off x="2356644" y="5609679"/>
          <a:ext cx="2278062" cy="555625"/>
        </p:xfrm>
        <a:graphic>
          <a:graphicData uri="http://schemas.openxmlformats.org/presentationml/2006/ole">
            <p:oleObj spid="_x0000_s110595" name="Formel" r:id="rId5" imgW="1612800" imgH="393480" progId="Equation.3">
              <p:embed/>
            </p:oleObj>
          </a:graphicData>
        </a:graphic>
      </p:graphicFrame>
      <p:sp>
        <p:nvSpPr>
          <p:cNvPr id="26" name="Geschweifte Klammer links 25"/>
          <p:cNvSpPr/>
          <p:nvPr/>
        </p:nvSpPr>
        <p:spPr bwMode="auto">
          <a:xfrm flipH="1">
            <a:off x="8786563" y="5301208"/>
            <a:ext cx="216149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2" name="Gruppieren 55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0" name="Pfeil nach rechts 59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feil nach unten 63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Pfeil nach unten 64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hteckiger Pfeil 65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Pfeil nach unten 66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4" name="Pfeil nach unten 73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48940" y="5229200"/>
            <a:ext cx="873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Herleitung von x aus folgender Proportionalität und der Lösung der entsprechenden DGL </a:t>
            </a:r>
          </a:p>
        </p:txBody>
      </p:sp>
      <p:sp>
        <p:nvSpPr>
          <p:cNvPr id="35" name="Geschweifte Klammer links 34"/>
          <p:cNvSpPr/>
          <p:nvPr/>
        </p:nvSpPr>
        <p:spPr bwMode="auto">
          <a:xfrm>
            <a:off x="146050" y="5301208"/>
            <a:ext cx="224656" cy="864072"/>
          </a:xfrm>
          <a:prstGeom prst="leftBrace">
            <a:avLst>
              <a:gd name="adj1" fmla="val 52773"/>
              <a:gd name="adj2" fmla="val 5150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10696" y="5682456"/>
            <a:ext cx="27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i="1" dirty="0" smtClean="0">
                <a:latin typeface="Calibri" pitchFamily="34" charset="0"/>
              </a:rPr>
              <a:t>(s. Thomas (1981), S. 25) 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107950" y="5157192"/>
            <a:ext cx="9036050" cy="1080096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1763688" y="4043164"/>
            <a:ext cx="1546076" cy="9827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Pfeil nach links, rechts und oben 38"/>
          <p:cNvSpPr/>
          <p:nvPr/>
        </p:nvSpPr>
        <p:spPr bwMode="auto">
          <a:xfrm>
            <a:off x="827088" y="3356993"/>
            <a:ext cx="3384872" cy="1584175"/>
          </a:xfrm>
          <a:prstGeom prst="leftRightUpArrow">
            <a:avLst>
              <a:gd name="adj1" fmla="val 18907"/>
              <a:gd name="adj2" fmla="val 25000"/>
              <a:gd name="adj3" fmla="val 25000"/>
            </a:avLst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611560" y="3356993"/>
            <a:ext cx="3816424" cy="43204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+ S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725588" y="4247134"/>
          <a:ext cx="1547813" cy="612775"/>
        </p:xfrm>
        <a:graphic>
          <a:graphicData uri="http://schemas.openxmlformats.org/presentationml/2006/ole">
            <p:oleObj spid="_x0000_s110598" name="Formel" r:id="rId6" imgW="1091880" imgH="431640" progId="Equation.3">
              <p:embed/>
            </p:oleObj>
          </a:graphicData>
        </a:graphic>
      </p:graphicFrame>
      <p:sp>
        <p:nvSpPr>
          <p:cNvPr id="42" name="Rechteck 41"/>
          <p:cNvSpPr/>
          <p:nvPr/>
        </p:nvSpPr>
        <p:spPr bwMode="auto">
          <a:xfrm>
            <a:off x="276225" y="4290256"/>
            <a:ext cx="129614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Si = x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  <p:sp>
        <p:nvSpPr>
          <p:cNvPr id="43" name="Rechteck 42"/>
          <p:cNvSpPr/>
          <p:nvPr/>
        </p:nvSpPr>
        <p:spPr bwMode="auto">
          <a:xfrm>
            <a:off x="3580979" y="4293097"/>
            <a:ext cx="1656184" cy="50405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= (1-x) </a:t>
            </a:r>
            <a:r>
              <a:rPr kumimoji="0" lang="de-DE" sz="18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. </a:t>
            </a:r>
            <a:r>
              <a:rPr kumimoji="0" lang="de-DE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Y</a:t>
            </a:r>
            <a:r>
              <a:rPr kumimoji="0" lang="de-DE" sz="1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Ideen #3 und #4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50825" y="1484784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Überschusses 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de-DE" sz="18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b="1" dirty="0" smtClean="0">
                <a:latin typeface="Calibri" pitchFamily="34" charset="0"/>
              </a:rPr>
              <a:t> 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5" y="1874728"/>
            <a:ext cx="4897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Überschuss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–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wird in Direktabfluss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und GW-Neubildung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mittels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de-DE" sz="1800" dirty="0" smtClean="0">
                <a:latin typeface="Calibri" pitchFamily="34" charset="0"/>
              </a:rPr>
              <a:t> aufgeteilt:</a:t>
            </a: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/>
        </p:nvGraphicFramePr>
        <p:xfrm>
          <a:off x="336228" y="2611792"/>
          <a:ext cx="1728192" cy="311075"/>
        </p:xfrm>
        <a:graphic>
          <a:graphicData uri="http://schemas.openxmlformats.org/presentationml/2006/ole">
            <p:oleObj spid="_x0000_s91141" name="Formel" r:id="rId4" imgW="1269720" imgH="22860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336228" y="3043841"/>
          <a:ext cx="1364742" cy="311354"/>
        </p:xfrm>
        <a:graphic>
          <a:graphicData uri="http://schemas.openxmlformats.org/presentationml/2006/ole">
            <p:oleObj spid="_x0000_s91142" name="Formel" r:id="rId5" imgW="1002960" imgH="228600" progId="Equation.3">
              <p:embed/>
            </p:oleObj>
          </a:graphicData>
        </a:graphic>
      </p:graphicFrame>
      <p:sp>
        <p:nvSpPr>
          <p:cNvPr id="29" name="Textfeld 28"/>
          <p:cNvSpPr txBox="1"/>
          <p:nvPr/>
        </p:nvSpPr>
        <p:spPr>
          <a:xfrm>
            <a:off x="251520" y="3617267"/>
            <a:ext cx="504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 und Grundwasserspeicher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51520" y="4007211"/>
            <a:ext cx="468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Basisabfluss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ist proportional zum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.</a:t>
            </a:r>
          </a:p>
        </p:txBody>
      </p:sp>
      <p:graphicFrame>
        <p:nvGraphicFramePr>
          <p:cNvPr id="31" name="Objekt 30"/>
          <p:cNvGraphicFramePr>
            <a:graphicFrameLocks noChangeAspect="1"/>
          </p:cNvGraphicFramePr>
          <p:nvPr/>
        </p:nvGraphicFramePr>
        <p:xfrm>
          <a:off x="344736" y="4735884"/>
          <a:ext cx="965200" cy="304800"/>
        </p:xfrm>
        <a:graphic>
          <a:graphicData uri="http://schemas.openxmlformats.org/presentationml/2006/ole">
            <p:oleObj spid="_x0000_s91143" name="Formel" r:id="rId6" imgW="7236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2365375" y="5700365"/>
          <a:ext cx="2570163" cy="307975"/>
        </p:xfrm>
        <a:graphic>
          <a:graphicData uri="http://schemas.openxmlformats.org/presentationml/2006/ole">
            <p:oleObj spid="_x0000_s91144" name="Formel" r:id="rId7" imgW="1904760" imgH="228600" progId="Equation.3">
              <p:embed/>
            </p:oleObj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42553" y="5700588"/>
          <a:ext cx="1781175" cy="307975"/>
        </p:xfrm>
        <a:graphic>
          <a:graphicData uri="http://schemas.openxmlformats.org/presentationml/2006/ole">
            <p:oleObj spid="_x0000_s91145" name="Formel" r:id="rId8" imgW="1320480" imgH="228600" progId="Equation.3">
              <p:embed/>
            </p:oleObj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319713" y="5589240"/>
          <a:ext cx="1987550" cy="531813"/>
        </p:xfrm>
        <a:graphic>
          <a:graphicData uri="http://schemas.openxmlformats.org/presentationml/2006/ole">
            <p:oleObj spid="_x0000_s91146" name="Formel" r:id="rId9" imgW="1473120" imgH="393480" progId="Equation.3">
              <p:embed/>
            </p:oleObj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250824" y="5219908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800" dirty="0" smtClean="0">
                <a:latin typeface="Calibri" pitchFamily="34" charset="0"/>
              </a:rPr>
              <a:t>Der neue Grundwasserspeicher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alibri" pitchFamily="34" charset="0"/>
              </a:rPr>
              <a:t> ergibt sich aus der Bilanzierung von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,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smtClean="0">
                <a:latin typeface="Calibri" pitchFamily="34" charset="0"/>
              </a:rPr>
              <a:t>und </a:t>
            </a:r>
            <a:r>
              <a:rPr lang="de-DE" sz="18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de-DE" sz="18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68" name="Pfeil nach rechts 67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feil nach unten 69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hteckiger Pfeil 70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Pfeil nach unten 71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79" name="Pfeil nach unten 7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29" grpId="0"/>
      <p:bldP spid="30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6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94210" name="Formel" r:id="rId4" imgW="2197080" imgH="507960" progId="Equation.3">
              <p:embed/>
            </p:oleObj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94211" name="Formel" r:id="rId5" imgW="1269720" imgH="2286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94212" name="Formel" r:id="rId6" imgW="1002960" imgH="228600" progId="Equation.3">
              <p:embed/>
            </p:oleObj>
          </a:graphicData>
        </a:graphic>
      </p:graphicFrame>
      <p:sp>
        <p:nvSpPr>
          <p:cNvPr id="39" name="Textfeld 38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94213" name="Formel" r:id="rId7" imgW="2286000" imgH="228600" progId="Equation.3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94214" name="Formel" r:id="rId8" imgW="1295280" imgH="393480" progId="Equation.3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94215" name="Formel" r:id="rId9" imgW="3111480" imgH="457200" progId="Equation.3">
              <p:embed/>
            </p:oleObj>
          </a:graphicData>
        </a:graphic>
      </p:graphicFrame>
      <p:grpSp>
        <p:nvGrpSpPr>
          <p:cNvPr id="42" name="Gruppieren 41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53" name="Pfeil nach rechts 52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Pfeil nach unten 56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Pfeil nach unten 57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hteckiger Pfeil 58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69" name="Pfeil nach unten 68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278305" y="5589240"/>
            <a:ext cx="8947430" cy="511579"/>
            <a:chOff x="278305" y="5589240"/>
            <a:chExt cx="8947430" cy="511579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765304" y="5690257"/>
              <a:ext cx="84604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Wie lassen sich die Parameter a, b, c und d physikalisch interpretieren? Welche Einheiten haben sie?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grpSp>
        <p:nvGrpSpPr>
          <p:cNvPr id="36" name="Gruppieren 35"/>
          <p:cNvGrpSpPr/>
          <p:nvPr/>
        </p:nvGrpSpPr>
        <p:grpSpPr>
          <a:xfrm>
            <a:off x="278305" y="5589240"/>
            <a:ext cx="8793686" cy="511579"/>
            <a:chOff x="278305" y="5589240"/>
            <a:chExt cx="8793686" cy="511579"/>
          </a:xfrm>
        </p:grpSpPr>
        <p:sp>
          <p:nvSpPr>
            <p:cNvPr id="40" name="Text Box 4"/>
            <p:cNvSpPr txBox="1">
              <a:spLocks noChangeArrowheads="1"/>
            </p:cNvSpPr>
            <p:nvPr/>
          </p:nvSpPr>
          <p:spPr bwMode="auto">
            <a:xfrm>
              <a:off x="827584" y="5690257"/>
              <a:ext cx="82444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Implementieren Sie das </a:t>
              </a:r>
              <a:r>
                <a:rPr lang="de-DE" i="1" dirty="0" err="1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abcd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-Modell als Funktion in R (Datei </a:t>
              </a:r>
              <a:r>
                <a:rPr lang="de-DE" sz="1400" dirty="0" err="1" smtClean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abcd.R</a:t>
              </a:r>
              <a:r>
                <a:rPr lang="de-DE" dirty="0" smtClean="0">
                  <a:solidFill>
                    <a:schemeClr val="accent5">
                      <a:lumMod val="50000"/>
                    </a:schemeClr>
                  </a:solidFill>
                  <a:latin typeface="Calibri" pitchFamily="34" charset="0"/>
                </a:rPr>
                <a:t>).</a:t>
              </a:r>
              <a:endParaRPr lang="de-DE" baseline="-25000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305" y="5589240"/>
              <a:ext cx="574997" cy="51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43" name="Object 2"/>
          <p:cNvGraphicFramePr>
            <a:graphicFrameLocks noChangeAspect="1"/>
          </p:cNvGraphicFramePr>
          <p:nvPr/>
        </p:nvGraphicFramePr>
        <p:xfrm>
          <a:off x="827088" y="2536206"/>
          <a:ext cx="2663651" cy="617243"/>
        </p:xfrm>
        <a:graphic>
          <a:graphicData uri="http://schemas.openxmlformats.org/presentationml/2006/ole">
            <p:oleObj spid="_x0000_s106504" name="Formel" r:id="rId5" imgW="2197080" imgH="507960" progId="Equation.3">
              <p:embed/>
            </p:oleObj>
          </a:graphicData>
        </a:graphic>
      </p:graphicFrame>
      <p:sp>
        <p:nvSpPr>
          <p:cNvPr id="44" name="Textfeld 43"/>
          <p:cNvSpPr txBox="1"/>
          <p:nvPr/>
        </p:nvSpPr>
        <p:spPr>
          <a:xfrm>
            <a:off x="395288" y="765175"/>
            <a:ext cx="874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Überblick über die Wasserbilanz eines Monats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0825" y="150627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0. Argumente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4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de-DE" sz="1400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, a, b, c, d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0825" y="196344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1a.	Berechne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b="1" dirty="0" smtClean="0">
                <a:latin typeface="Calibri" pitchFamily="34" charset="0"/>
              </a:rPr>
              <a:t> gemäß </a:t>
            </a:r>
            <a:r>
              <a:rPr lang="de-DE" i="1" dirty="0" err="1" smtClean="0">
                <a:latin typeface="Calibri" pitchFamily="34" charset="0"/>
              </a:rPr>
              <a:t>W</a:t>
            </a:r>
            <a:r>
              <a:rPr lang="de-DE" i="1" baseline="-25000" dirty="0" err="1" smtClean="0">
                <a:latin typeface="Calibri" pitchFamily="34" charset="0"/>
              </a:rPr>
              <a:t>i</a:t>
            </a:r>
            <a:r>
              <a:rPr lang="de-DE" i="1" dirty="0" smtClean="0">
                <a:latin typeface="Calibri" pitchFamily="34" charset="0"/>
              </a:rPr>
              <a:t> = S</a:t>
            </a:r>
            <a:r>
              <a:rPr lang="de-DE" i="1" baseline="-25000" dirty="0" smtClean="0">
                <a:latin typeface="Calibri" pitchFamily="34" charset="0"/>
              </a:rPr>
              <a:t>i-1 </a:t>
            </a:r>
            <a:r>
              <a:rPr lang="de-DE" i="1" dirty="0" smtClean="0">
                <a:latin typeface="Calibri" pitchFamily="34" charset="0"/>
              </a:rPr>
              <a:t>+ P</a:t>
            </a:r>
            <a:r>
              <a:rPr lang="de-DE" i="1" baseline="-25000" dirty="0" smtClean="0">
                <a:latin typeface="Calibri" pitchFamily="34" charset="0"/>
              </a:rPr>
              <a:t>i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0825" y="2323480"/>
            <a:ext cx="4681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360363" algn="l"/>
              </a:tabLst>
            </a:pPr>
            <a:r>
              <a:rPr lang="de-DE" b="1" dirty="0" smtClean="0">
                <a:latin typeface="Calibri" pitchFamily="34" charset="0"/>
              </a:rPr>
              <a:t>1b.	Berechne 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de-DE" sz="1400" b="1" i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b="1" i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de-DE" sz="1400" b="1" i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50825" y="3174876"/>
            <a:ext cx="4825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2. Berechne Bodenfeuchte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i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  <a:cs typeface="Courier New" pitchFamily="49" charset="0"/>
              </a:rPr>
              <a:t>und Verdunstung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50825" y="4127872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dirty="0" smtClean="0">
                <a:latin typeface="Calibri" pitchFamily="34" charset="0"/>
              </a:rPr>
              <a:t>3. Berechne Direktabfluss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RD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GW-Neubildung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827088" y="4510922"/>
          <a:ext cx="1656730" cy="298475"/>
        </p:xfrm>
        <a:graphic>
          <a:graphicData uri="http://schemas.openxmlformats.org/presentationml/2006/ole">
            <p:oleObj spid="_x0000_s106505" name="Formel" r:id="rId6" imgW="1269720" imgH="228600" progId="Equation.3">
              <p:embed/>
            </p:oleObj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/>
        </p:nvGraphicFramePr>
        <p:xfrm>
          <a:off x="3047686" y="4528576"/>
          <a:ext cx="1308290" cy="298475"/>
        </p:xfrm>
        <a:graphic>
          <a:graphicData uri="http://schemas.openxmlformats.org/presentationml/2006/ole">
            <p:oleObj spid="_x0000_s106506" name="Formel" r:id="rId7" imgW="1002960" imgH="228600" progId="Equation.3">
              <p:embed/>
            </p:oleObj>
          </a:graphicData>
        </a:graphic>
      </p:graphicFrame>
      <p:sp>
        <p:nvSpPr>
          <p:cNvPr id="52" name="Textfeld 51"/>
          <p:cNvSpPr txBox="1"/>
          <p:nvPr/>
        </p:nvSpPr>
        <p:spPr>
          <a:xfrm>
            <a:off x="250825" y="4816608"/>
            <a:ext cx="669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de-DE" b="1" dirty="0" smtClean="0">
                <a:latin typeface="Calibri" pitchFamily="34" charset="0"/>
              </a:rPr>
              <a:t>4. Berechne Gesamtabfluss </a:t>
            </a:r>
            <a:r>
              <a:rPr lang="de-DE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1400" b="1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400" b="1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smtClean="0">
                <a:latin typeface="Calibri" pitchFamily="34" charset="0"/>
              </a:rPr>
              <a:t>und Grundwasserspeicher </a:t>
            </a:r>
            <a:r>
              <a:rPr lang="de-DE" sz="1400" b="1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de-DE" sz="1400" b="1" baseline="-25000" dirty="0" err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de-DE" sz="1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827088" y="5229200"/>
          <a:ext cx="3118422" cy="312392"/>
        </p:xfrm>
        <a:graphic>
          <a:graphicData uri="http://schemas.openxmlformats.org/presentationml/2006/ole">
            <p:oleObj spid="_x0000_s106507" name="Formel" r:id="rId8" imgW="2286000" imgH="228600" progId="Equation.3">
              <p:embed/>
            </p:oleObj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449660" y="5129436"/>
          <a:ext cx="1746250" cy="531812"/>
        </p:xfrm>
        <a:graphic>
          <a:graphicData uri="http://schemas.openxmlformats.org/presentationml/2006/ole">
            <p:oleObj spid="_x0000_s106508" name="Formel" r:id="rId9" imgW="1295280" imgH="393480" progId="Equation.3">
              <p:embed/>
            </p:oleObj>
          </a:graphicData>
        </a:graphic>
      </p:graphicFrame>
      <p:graphicFrame>
        <p:nvGraphicFramePr>
          <p:cNvPr id="56" name="Object 13"/>
          <p:cNvGraphicFramePr>
            <a:graphicFrameLocks noChangeAspect="1"/>
          </p:cNvGraphicFramePr>
          <p:nvPr/>
        </p:nvGraphicFramePr>
        <p:xfrm>
          <a:off x="827088" y="3513400"/>
          <a:ext cx="4032448" cy="593904"/>
        </p:xfrm>
        <a:graphic>
          <a:graphicData uri="http://schemas.openxmlformats.org/presentationml/2006/ole">
            <p:oleObj spid="_x0000_s106509" name="Formel" r:id="rId10" imgW="3111480" imgH="457200" progId="Equation.3">
              <p:embed/>
            </p:oleObj>
          </a:graphicData>
        </a:graphic>
      </p:graphicFrame>
      <p:grpSp>
        <p:nvGrpSpPr>
          <p:cNvPr id="73" name="Gruppieren 72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74" name="Pfeil nach rechts 73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Pfeil nach unten 74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hteckiger Pfeil 76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Pfeil nach unten 77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85" name="Pfeil nach unten 84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124744"/>
            <a:ext cx="910116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MOPEX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MOPEX: </a:t>
            </a:r>
            <a:r>
              <a:rPr lang="de-DE" sz="2800" b="1" dirty="0" err="1" smtClean="0">
                <a:latin typeface="Calibri" pitchFamily="34" charset="0"/>
              </a:rPr>
              <a:t>MO</a:t>
            </a:r>
            <a:r>
              <a:rPr lang="de-DE" sz="2800" dirty="0" err="1" smtClean="0">
                <a:latin typeface="Calibri" pitchFamily="34" charset="0"/>
              </a:rPr>
              <a:t>del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b="1" dirty="0" smtClean="0">
                <a:latin typeface="Calibri" pitchFamily="34" charset="0"/>
              </a:rPr>
              <a:t>P</a:t>
            </a:r>
            <a:r>
              <a:rPr lang="de-DE" sz="2800" dirty="0" smtClean="0">
                <a:latin typeface="Calibri" pitchFamily="34" charset="0"/>
              </a:rPr>
              <a:t>arameter </a:t>
            </a:r>
            <a:r>
              <a:rPr lang="de-DE" sz="2800" b="1" dirty="0" err="1" smtClean="0">
                <a:latin typeface="Calibri" pitchFamily="34" charset="0"/>
              </a:rPr>
              <a:t>E</a:t>
            </a:r>
            <a:r>
              <a:rPr lang="de-DE" sz="2800" dirty="0" err="1" smtClean="0">
                <a:latin typeface="Calibri" pitchFamily="34" charset="0"/>
              </a:rPr>
              <a:t>stimation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dirty="0" err="1" smtClean="0">
                <a:latin typeface="Calibri" pitchFamily="34" charset="0"/>
              </a:rPr>
              <a:t>E</a:t>
            </a:r>
            <a:r>
              <a:rPr lang="de-DE" sz="2800" b="1" dirty="0" err="1" smtClean="0">
                <a:latin typeface="Calibri" pitchFamily="34" charset="0"/>
              </a:rPr>
              <a:t>X</a:t>
            </a:r>
            <a:r>
              <a:rPr lang="de-DE" sz="2800" dirty="0" err="1" smtClean="0">
                <a:latin typeface="Calibri" pitchFamily="34" charset="0"/>
              </a:rPr>
              <a:t>periment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95288" y="1484313"/>
            <a:ext cx="8569325" cy="180049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homogener Datensatz für 431 Einzugsgebiete in den USA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Abflusszeitreihen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Gebietsmittelwerte für Niederschlag, PET,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min</a:t>
            </a:r>
            <a:r>
              <a:rPr lang="de-DE" sz="2400" dirty="0" smtClean="0">
                <a:latin typeface="Calibri" pitchFamily="34" charset="0"/>
              </a:rPr>
              <a:t>, </a:t>
            </a:r>
            <a:r>
              <a:rPr lang="de-DE" sz="2400" dirty="0" err="1" smtClean="0">
                <a:latin typeface="Calibri" pitchFamily="34" charset="0"/>
              </a:rPr>
              <a:t>T</a:t>
            </a:r>
            <a:r>
              <a:rPr lang="de-DE" sz="2400" baseline="-25000" dirty="0" err="1" smtClean="0">
                <a:latin typeface="Calibri" pitchFamily="34" charset="0"/>
              </a:rPr>
              <a:t>max</a:t>
            </a:r>
            <a:endParaRPr lang="de-DE" sz="2400" baseline="-25000" dirty="0" smtClean="0">
              <a:latin typeface="Calibri" pitchFamily="34" charset="0"/>
            </a:endParaRP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tägliche Auflösung (für diesen Kurs: Monatsmittelwerte)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0" y="4243154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  <a:hlinkClick r:id="rId4"/>
              </a:rPr>
              <a:t>ftp://hydrology.nws.noaa.gov/pub/gcip/mopex/US_Data</a:t>
            </a:r>
            <a:r>
              <a:rPr lang="de-DE" sz="3000" dirty="0" smtClean="0">
                <a:latin typeface="Calibri" pitchFamily="34" charset="0"/>
              </a:rPr>
              <a:t> </a:t>
            </a:r>
            <a:endParaRPr lang="de-DE" sz="3000" dirty="0">
              <a:latin typeface="Calibri" pitchFamily="34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0" y="3717032"/>
            <a:ext cx="9144000" cy="5539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Calibri" pitchFamily="34" charset="0"/>
              </a:rPr>
              <a:t>Download der Daten und Metadaten: </a:t>
            </a:r>
            <a:endParaRPr lang="de-DE" sz="3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Wasserhaushaltsmodelle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abc &amp; d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MOPEX-Datensatz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0178" name="Formel" r:id="rId4" imgW="1091880" imgH="39348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Rechteck 11"/>
          <p:cNvSpPr/>
          <p:nvPr/>
        </p:nvSpPr>
        <p:spPr bwMode="auto">
          <a:xfrm rot="20468001">
            <a:off x="8406087" y="4302430"/>
            <a:ext cx="720006" cy="36004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87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Abfluss als Komponente des Wasserhaushalts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51202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708627"/>
            <a:ext cx="8569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</a:t>
            </a:r>
            <a:r>
              <a:rPr lang="de-DE" sz="2400" dirty="0" smtClean="0">
                <a:latin typeface="Calibri" pitchFamily="34" charset="0"/>
              </a:rPr>
              <a:t>)</a:t>
            </a:r>
            <a:endParaRPr lang="de-DE" sz="2400" dirty="0" smtClean="0">
              <a:latin typeface="Calibri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4140" y="2708627"/>
            <a:ext cx="288000" cy="135421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4512" y="220486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Calibri" pitchFamily="34" charset="0"/>
              </a:rPr>
              <a:t>Das abc-Modell</a:t>
            </a:r>
            <a:endParaRPr lang="de-DE" sz="24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feil nach rechts 35"/>
          <p:cNvSpPr/>
          <p:nvPr/>
        </p:nvSpPr>
        <p:spPr bwMode="auto">
          <a:xfrm>
            <a:off x="7380312" y="3788700"/>
            <a:ext cx="864096" cy="288000"/>
          </a:xfrm>
          <a:prstGeom prst="rightArrow">
            <a:avLst>
              <a:gd name="adj1" fmla="val 94761"/>
              <a:gd name="adj2" fmla="val 83623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Nach </a:t>
            </a:r>
            <a:r>
              <a:rPr lang="de-DE" sz="2800" i="1" dirty="0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kommt </a:t>
            </a:r>
            <a:r>
              <a:rPr lang="de-DE" sz="2800" i="1" dirty="0" smtClean="0">
                <a:latin typeface="Calibri" pitchFamily="34" charset="0"/>
              </a:rPr>
              <a:t>abcd</a:t>
            </a:r>
            <a:r>
              <a:rPr lang="de-DE" sz="2800" dirty="0" smtClean="0">
                <a:latin typeface="Calibri" pitchFamily="34" charset="0"/>
              </a:rPr>
              <a:t>…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50825" y="1484784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sp>
        <p:nvSpPr>
          <p:cNvPr id="67" name="Pfeil nach unten 66"/>
          <p:cNvSpPr/>
          <p:nvPr/>
        </p:nvSpPr>
        <p:spPr bwMode="auto">
          <a:xfrm>
            <a:off x="6228259" y="3026632"/>
            <a:ext cx="504056" cy="504056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Pfeil nach unten 67"/>
          <p:cNvSpPr/>
          <p:nvPr/>
        </p:nvSpPr>
        <p:spPr bwMode="auto">
          <a:xfrm rot="10800000">
            <a:off x="5580112" y="1415176"/>
            <a:ext cx="504056" cy="716144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hteckiger Pfeil 68"/>
          <p:cNvSpPr/>
          <p:nvPr/>
        </p:nvSpPr>
        <p:spPr bwMode="auto">
          <a:xfrm rot="5400000">
            <a:off x="6921422" y="2955084"/>
            <a:ext cx="1588111" cy="627301"/>
          </a:xfrm>
          <a:prstGeom prst="bentArrow">
            <a:avLst>
              <a:gd name="adj1" fmla="val 26910"/>
              <a:gd name="adj2" fmla="val 19457"/>
              <a:gd name="adj3" fmla="val 30433"/>
              <a:gd name="adj4" fmla="val 20627"/>
            </a:avLst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Pfeil nach unten 70"/>
          <p:cNvSpPr/>
          <p:nvPr/>
        </p:nvSpPr>
        <p:spPr bwMode="auto">
          <a:xfrm rot="16200000">
            <a:off x="7963226" y="3475286"/>
            <a:ext cx="461231" cy="720081"/>
          </a:xfrm>
          <a:prstGeom prst="downArrow">
            <a:avLst>
              <a:gd name="adj1" fmla="val 100000"/>
              <a:gd name="adj2" fmla="val 64349"/>
            </a:avLst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5580187" y="3546232"/>
            <a:ext cx="1790471" cy="791840"/>
          </a:xfrm>
          <a:prstGeom prst="rect">
            <a:avLst/>
          </a:prstGeom>
          <a:solidFill>
            <a:srgbClr val="2B568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Grundwasser-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G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508104" y="1403544"/>
            <a:ext cx="2160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Verdunstung ET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607754" y="2990641"/>
            <a:ext cx="2160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Grundwasser-</a:t>
            </a:r>
            <a:br>
              <a:rPr lang="de-DE" dirty="0" smtClean="0">
                <a:latin typeface="Calibri" pitchFamily="34" charset="0"/>
              </a:rPr>
            </a:br>
            <a:r>
              <a:rPr lang="de-DE" dirty="0" err="1" smtClean="0">
                <a:latin typeface="Calibri" pitchFamily="34" charset="0"/>
              </a:rPr>
              <a:t>neubildung</a:t>
            </a:r>
            <a:r>
              <a:rPr lang="de-DE" dirty="0" smtClean="0">
                <a:latin typeface="Calibri" pitchFamily="34" charset="0"/>
              </a:rPr>
              <a:t> RG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7452320" y="242138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Direktabfluss QD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8063334" y="3678638"/>
            <a:ext cx="111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Abfluss  Q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" name="Rechteck 76"/>
          <p:cNvSpPr/>
          <p:nvPr/>
        </p:nvSpPr>
        <p:spPr bwMode="auto">
          <a:xfrm>
            <a:off x="5579740" y="2203330"/>
            <a:ext cx="1790471" cy="79184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Bodenwasser-</a:t>
            </a:r>
            <a:b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speicher S</a:t>
            </a:r>
          </a:p>
        </p:txBody>
      </p:sp>
      <p:sp>
        <p:nvSpPr>
          <p:cNvPr id="81" name="Pfeil nach unten 80"/>
          <p:cNvSpPr/>
          <p:nvPr/>
        </p:nvSpPr>
        <p:spPr bwMode="auto">
          <a:xfrm>
            <a:off x="6876255" y="1434292"/>
            <a:ext cx="504056" cy="72008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6543496" y="1839370"/>
            <a:ext cx="1872209" cy="338554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Calibri" pitchFamily="34" charset="0"/>
              </a:rPr>
              <a:t>Niederschlag P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7380312" y="4026550"/>
            <a:ext cx="151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Basisabfluss QB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7308304" y="1412776"/>
            <a:ext cx="158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 smtClean="0">
                <a:solidFill>
                  <a:srgbClr val="2B5681"/>
                </a:solidFill>
                <a:latin typeface="Calibri" pitchFamily="34" charset="0"/>
              </a:rPr>
              <a:t>abcd</a:t>
            </a:r>
            <a:endParaRPr lang="de-DE" sz="2400" b="1" dirty="0">
              <a:solidFill>
                <a:srgbClr val="2B5681"/>
              </a:solidFill>
              <a:latin typeface="Calibri" pitchFamily="34" charset="0"/>
            </a:endParaRPr>
          </a:p>
        </p:txBody>
      </p:sp>
      <p:grpSp>
        <p:nvGrpSpPr>
          <p:cNvPr id="43" name="Gruppieren 42"/>
          <p:cNvGrpSpPr/>
          <p:nvPr/>
        </p:nvGrpSpPr>
        <p:grpSpPr>
          <a:xfrm>
            <a:off x="251520" y="1990744"/>
            <a:ext cx="3599754" cy="2374360"/>
            <a:chOff x="251520" y="1990744"/>
            <a:chExt cx="3599754" cy="2374360"/>
          </a:xfrm>
        </p:grpSpPr>
        <p:sp>
          <p:nvSpPr>
            <p:cNvPr id="30" name="Pfeil nach unten 29"/>
            <p:cNvSpPr/>
            <p:nvPr/>
          </p:nvSpPr>
          <p:spPr bwMode="auto">
            <a:xfrm>
              <a:off x="971601" y="3004798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Pfeil nach unten 31"/>
            <p:cNvSpPr/>
            <p:nvPr/>
          </p:nvSpPr>
          <p:spPr bwMode="auto">
            <a:xfrm rot="10800000">
              <a:off x="971601" y="2016142"/>
              <a:ext cx="504056" cy="64807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251520" y="2640846"/>
              <a:ext cx="1872209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5" name="Rechteckiger Pfeil 34"/>
            <p:cNvSpPr/>
            <p:nvPr/>
          </p:nvSpPr>
          <p:spPr bwMode="auto">
            <a:xfrm rot="5400000">
              <a:off x="1763688" y="3115717"/>
              <a:ext cx="1368152" cy="504057"/>
            </a:xfrm>
            <a:prstGeom prst="bentArrow">
              <a:avLst>
                <a:gd name="adj1" fmla="val 41530"/>
                <a:gd name="adj2" fmla="val 25000"/>
                <a:gd name="adj3" fmla="val 25000"/>
                <a:gd name="adj4" fmla="val 14480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2123728" y="3796886"/>
              <a:ext cx="504056" cy="2880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2613193" y="3486044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323529" y="3547766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321912" y="19907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2080904" y="4026550"/>
              <a:ext cx="1482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627238" y="3662598"/>
              <a:ext cx="1008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162639" y="2613544"/>
              <a:ext cx="1688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269360" y="2993040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3" grpId="0"/>
      <p:bldP spid="67" grpId="0" animBg="1"/>
      <p:bldP spid="68" grpId="0" animBg="1"/>
      <p:bldP spid="69" grpId="0" animBg="1"/>
      <p:bldP spid="71" grpId="0" animBg="1"/>
      <p:bldP spid="72" grpId="0" animBg="1"/>
      <p:bldP spid="73" grpId="0"/>
      <p:bldP spid="74" grpId="0"/>
      <p:bldP spid="75" grpId="0"/>
      <p:bldP spid="77" grpId="0" animBg="1"/>
      <p:bldP spid="81" grpId="0" animBg="1"/>
      <p:bldP spid="85" grpId="0"/>
      <p:bldP spid="86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Das abcd-Modell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Ansatz des abcd-Modells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51521" y="1834096"/>
            <a:ext cx="489743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Änderung der 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Direktabfluss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QD</a:t>
            </a:r>
            <a:r>
              <a:rPr lang="de-DE" sz="1800" dirty="0" smtClean="0">
                <a:latin typeface="Calibri" pitchFamily="34" charset="0"/>
              </a:rPr>
              <a:t>,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Grundwasserneubildung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RG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51521" y="3813277"/>
            <a:ext cx="4897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Menge des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Potenziellen Evapotranspiration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PET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Anfangsbodenfeuchte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de-DE" sz="1800" baseline="-250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i-1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251520" y="1484784"/>
            <a:ext cx="489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Aufteilung des monatlichen Niederschlags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de-DE" sz="1800" b="1" dirty="0" smtClean="0">
                <a:latin typeface="Calibri" pitchFamily="34" charset="0"/>
              </a:rPr>
              <a:t>  in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251521" y="3429000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Diese Aufteilung hängt ab von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5508104" y="1403544"/>
            <a:ext cx="3672408" cy="2961560"/>
            <a:chOff x="5364088" y="1403544"/>
            <a:chExt cx="3672408" cy="2961560"/>
          </a:xfrm>
        </p:grpSpPr>
        <p:sp>
          <p:nvSpPr>
            <p:cNvPr id="29" name="Pfeil nach rechts 28"/>
            <p:cNvSpPr/>
            <p:nvPr/>
          </p:nvSpPr>
          <p:spPr bwMode="auto">
            <a:xfrm>
              <a:off x="7236296" y="3788700"/>
              <a:ext cx="864096" cy="288000"/>
            </a:xfrm>
            <a:prstGeom prst="rightArrow">
              <a:avLst>
                <a:gd name="adj1" fmla="val 94761"/>
                <a:gd name="adj2" fmla="val 83623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>
              <a:off x="6084243" y="3026632"/>
              <a:ext cx="504056" cy="50405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rot="10800000">
              <a:off x="5436096" y="1415176"/>
              <a:ext cx="504056" cy="71614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iger Pfeil 31"/>
            <p:cNvSpPr/>
            <p:nvPr/>
          </p:nvSpPr>
          <p:spPr bwMode="auto">
            <a:xfrm rot="5400000">
              <a:off x="6777406" y="2955084"/>
              <a:ext cx="1588111" cy="627301"/>
            </a:xfrm>
            <a:prstGeom prst="bentArrow">
              <a:avLst>
                <a:gd name="adj1" fmla="val 26910"/>
                <a:gd name="adj2" fmla="val 19457"/>
                <a:gd name="adj3" fmla="val 30433"/>
                <a:gd name="adj4" fmla="val 20627"/>
              </a:avLst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Pfeil nach unten 33"/>
            <p:cNvSpPr/>
            <p:nvPr/>
          </p:nvSpPr>
          <p:spPr bwMode="auto">
            <a:xfrm rot="16200000">
              <a:off x="7819210" y="3475286"/>
              <a:ext cx="461231" cy="720081"/>
            </a:xfrm>
            <a:prstGeom prst="downArrow">
              <a:avLst>
                <a:gd name="adj1" fmla="val 100000"/>
                <a:gd name="adj2" fmla="val 64349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5436171" y="3546232"/>
              <a:ext cx="1790471" cy="791840"/>
            </a:xfrm>
            <a:prstGeom prst="rect">
              <a:avLst/>
            </a:prstGeom>
            <a:solidFill>
              <a:srgbClr val="2B568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Grundwasser-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G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364088" y="1403544"/>
              <a:ext cx="2160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Verdunstung ET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463738" y="2990641"/>
              <a:ext cx="2160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Grundwasser-</a:t>
              </a:r>
              <a:br>
                <a:rPr lang="de-DE" dirty="0" smtClean="0">
                  <a:latin typeface="Calibri" pitchFamily="34" charset="0"/>
                </a:rPr>
              </a:br>
              <a:r>
                <a:rPr lang="de-DE" dirty="0" err="1" smtClean="0">
                  <a:latin typeface="Calibri" pitchFamily="34" charset="0"/>
                </a:rPr>
                <a:t>neubildung</a:t>
              </a:r>
              <a:r>
                <a:rPr lang="de-DE" dirty="0" smtClean="0">
                  <a:latin typeface="Calibri" pitchFamily="34" charset="0"/>
                </a:rPr>
                <a:t> RG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308304" y="242138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Direktabfluss QD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919318" y="3678638"/>
              <a:ext cx="11171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Abfluss  Q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35724" y="2203330"/>
              <a:ext cx="1790471" cy="7918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Bodenwasser-</a:t>
              </a:r>
              <a:b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</a:b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</a:rPr>
                <a:t>speicher S</a:t>
              </a:r>
            </a:p>
          </p:txBody>
        </p:sp>
        <p:sp>
          <p:nvSpPr>
            <p:cNvPr id="41" name="Pfeil nach unten 40"/>
            <p:cNvSpPr/>
            <p:nvPr/>
          </p:nvSpPr>
          <p:spPr bwMode="auto">
            <a:xfrm>
              <a:off x="6732239" y="1434292"/>
              <a:ext cx="504056" cy="72008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399480" y="1839370"/>
              <a:ext cx="1872209" cy="338554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latin typeface="Calibri" pitchFamily="34" charset="0"/>
                </a:rPr>
                <a:t>Niederschlag P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236296" y="4026550"/>
              <a:ext cx="1512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Calibri" pitchFamily="34" charset="0"/>
                </a:rPr>
                <a:t>Basisabfluss QB </a:t>
              </a:r>
              <a:endParaRPr lang="de-DE" dirty="0">
                <a:latin typeface="Calibri" pitchFamily="34" charset="0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64288" y="1412776"/>
              <a:ext cx="1584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b="1" dirty="0" smtClean="0">
                  <a:solidFill>
                    <a:srgbClr val="2B5681"/>
                  </a:solidFill>
                  <a:latin typeface="Calibri" pitchFamily="34" charset="0"/>
                </a:rPr>
                <a:t>abcd</a:t>
              </a:r>
              <a:endParaRPr lang="de-DE" sz="2400" b="1" dirty="0">
                <a:solidFill>
                  <a:srgbClr val="2B5681"/>
                </a:solidFill>
                <a:latin typeface="Calibri" pitchFamily="34" charset="0"/>
              </a:endParaRP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252415" y="5003884"/>
            <a:ext cx="406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1800" b="1" dirty="0" smtClean="0">
                <a:latin typeface="Calibri" pitchFamily="34" charset="0"/>
              </a:rPr>
              <a:t>Basisabfluss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52415" y="5370021"/>
            <a:ext cx="5400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</a:rPr>
              <a:t>Der GW-Speicher verhält sich analog zum abc-Modell</a:t>
            </a:r>
            <a:endParaRPr lang="de-DE" sz="1800" baseline="-25000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  <a:tabLst>
                <a:tab pos="534988" algn="l"/>
              </a:tabLst>
            </a:pP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Basisabfluss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QB</a:t>
            </a:r>
            <a:r>
              <a:rPr lang="de-DE" sz="1800" dirty="0" smtClean="0">
                <a:latin typeface="Calibri" pitchFamily="34" charset="0"/>
                <a:cs typeface="Courier New" pitchFamily="49" charset="0"/>
              </a:rPr>
              <a:t> ist proportional zum GW-Speicher </a:t>
            </a:r>
            <a:r>
              <a:rPr lang="de-DE" sz="1800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3" grpId="0"/>
      <p:bldP spid="57" grpId="0"/>
      <p:bldP spid="60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Bildschirmpräsentation (4:3)</PresentationFormat>
  <Paragraphs>320</Paragraphs>
  <Slides>20</Slides>
  <Notes>20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MV Boli</vt:lpstr>
      <vt:lpstr>Wingdings</vt:lpstr>
      <vt:lpstr>Courier New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7615</cp:revision>
  <cp:lastPrinted>2008-04-07T13:32:56Z</cp:lastPrinted>
  <dcterms:created xsi:type="dcterms:W3CDTF">2002-11-14T10:27:51Z</dcterms:created>
  <dcterms:modified xsi:type="dcterms:W3CDTF">2016-11-24T13:49:23Z</dcterms:modified>
</cp:coreProperties>
</file>