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14" r:id="rId2"/>
    <p:sldId id="915" r:id="rId3"/>
    <p:sldId id="917" r:id="rId4"/>
    <p:sldId id="895" r:id="rId5"/>
    <p:sldId id="905" r:id="rId6"/>
    <p:sldId id="896" r:id="rId7"/>
    <p:sldId id="909" r:id="rId8"/>
    <p:sldId id="898" r:id="rId9"/>
    <p:sldId id="901" r:id="rId10"/>
    <p:sldId id="903" r:id="rId11"/>
    <p:sldId id="899" r:id="rId12"/>
    <p:sldId id="904" r:id="rId13"/>
    <p:sldId id="900" r:id="rId14"/>
    <p:sldId id="911" r:id="rId15"/>
    <p:sldId id="908" r:id="rId16"/>
    <p:sldId id="907" r:id="rId17"/>
    <p:sldId id="913" r:id="rId18"/>
    <p:sldId id="912" r:id="rId19"/>
  </p:sldIdLst>
  <p:sldSz cx="9144000" cy="6858000" type="screen4x3"/>
  <p:notesSz cx="7099300" cy="96012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MV Boli" pitchFamily="2" charset="0"/>
      <p:regular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CCFF99"/>
    <a:srgbClr val="6699FF"/>
    <a:srgbClr val="336699"/>
    <a:srgbClr val="FFFFFF"/>
    <a:srgbClr val="000000"/>
    <a:srgbClr val="FFCC99"/>
    <a:srgbClr val="ADADEB"/>
    <a:srgbClr val="FF7C8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12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08/12/2016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II. </a:t>
            </a:r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</a:t>
            </a:r>
            <a:r>
              <a:rPr lang="de-DE" sz="2000" dirty="0" smtClean="0"/>
              <a:t>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</a:t>
            </a:r>
            <a:r>
              <a:rPr lang="de-DE" sz="2000" dirty="0" smtClean="0"/>
              <a:t>ist umweltabhängig (z.B. Funktion </a:t>
            </a:r>
            <a:r>
              <a:rPr lang="de-DE" sz="2000" dirty="0" smtClean="0"/>
              <a:t>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698" name="Formel" r:id="rId5" imgW="2120760" imgH="5079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365104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755576" y="2564904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339752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403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275855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33975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403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1187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9878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212372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2" name="Formel" r:id="rId8" imgW="2057400" imgH="482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 bwMode="auto">
          <a:xfrm>
            <a:off x="539552" y="1700808"/>
            <a:ext cx="8352928" cy="108012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539552" y="2769870"/>
            <a:ext cx="8352928" cy="51511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699864"/>
            <a:ext cx="7924800" cy="5105400"/>
          </a:xfrm>
        </p:spPr>
        <p:txBody>
          <a:bodyPr/>
          <a:lstStyle/>
          <a:p>
            <a:r>
              <a:rPr lang="en-GB" dirty="0" smtClean="0"/>
              <a:t>Population </a:t>
            </a:r>
            <a:r>
              <a:rPr lang="en-GB" dirty="0" err="1" smtClean="0"/>
              <a:t>stirbt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, </a:t>
            </a:r>
            <a:r>
              <a:rPr lang="en-GB" dirty="0" err="1" smtClean="0"/>
              <a:t>Besiedlung</a:t>
            </a:r>
            <a:r>
              <a:rPr lang="en-GB" dirty="0" smtClean="0"/>
              <a:t> von </a:t>
            </a:r>
            <a:r>
              <a:rPr lang="en-GB" dirty="0" err="1" smtClean="0"/>
              <a:t>Nachbarinsel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			 </a:t>
            </a:r>
            <a:r>
              <a:rPr lang="en-GB" dirty="0" err="1" smtClean="0">
                <a:sym typeface="Wingdings" pitchFamily="2" charset="2"/>
              </a:rPr>
              <a:t>Interaktion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mit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anderen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Populationen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1" name="Gruppieren 100"/>
          <p:cNvGrpSpPr/>
          <p:nvPr/>
        </p:nvGrpSpPr>
        <p:grpSpPr>
          <a:xfrm flipH="1">
            <a:off x="6660232" y="1700808"/>
            <a:ext cx="2232025" cy="1585913"/>
            <a:chOff x="6300788" y="1196975"/>
            <a:chExt cx="2232025" cy="1585913"/>
          </a:xfrm>
        </p:grpSpPr>
        <p:sp>
          <p:nvSpPr>
            <p:cNvPr id="3584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2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3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4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3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4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5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6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8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99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2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3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4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6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09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0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1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19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0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1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2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3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4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5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6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7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8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29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1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2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3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4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5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6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37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uppieren 104"/>
          <p:cNvGrpSpPr/>
          <p:nvPr/>
        </p:nvGrpSpPr>
        <p:grpSpPr>
          <a:xfrm flipH="1">
            <a:off x="4427984" y="2420888"/>
            <a:ext cx="1014185" cy="1231447"/>
            <a:chOff x="3577122" y="2436428"/>
            <a:chExt cx="1014185" cy="1231447"/>
          </a:xfrm>
        </p:grpSpPr>
        <p:pic>
          <p:nvPicPr>
            <p:cNvPr id="35938" name="Picture 9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" name="Rechteck 105"/>
          <p:cNvSpPr/>
          <p:nvPr/>
        </p:nvSpPr>
        <p:spPr>
          <a:xfrm>
            <a:off x="899592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388424" y="1772816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1196752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3501008"/>
            <a:ext cx="5472113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800" dirty="0"/>
              <a:t>m</a:t>
            </a:r>
            <a:r>
              <a:rPr lang="de-DE" sz="1800" b="0" dirty="0"/>
              <a:t>	</a:t>
            </a:r>
            <a:r>
              <a:rPr lang="de-DE" sz="1800" dirty="0"/>
              <a:t>Migrationswahrscheinlichkeit</a:t>
            </a:r>
          </a:p>
          <a:p>
            <a:pPr algn="l"/>
            <a:r>
              <a:rPr lang="de-DE" sz="1800" b="0" dirty="0"/>
              <a:t>m = 0 	   isolierte Populationen</a:t>
            </a:r>
          </a:p>
          <a:p>
            <a:pPr algn="l"/>
            <a:r>
              <a:rPr lang="de-DE" sz="1800" b="0" dirty="0" smtClean="0"/>
              <a:t>m &gt; 0</a:t>
            </a:r>
            <a:r>
              <a:rPr lang="de-DE" sz="1800" b="0" dirty="0"/>
              <a:t>	   Metapopulation</a:t>
            </a:r>
          </a:p>
          <a:p>
            <a:pPr algn="l"/>
            <a:r>
              <a:rPr lang="de-DE" sz="1800" b="0" dirty="0"/>
              <a:t>m </a:t>
            </a:r>
            <a:r>
              <a:rPr lang="de-DE" sz="1800" dirty="0" smtClean="0"/>
              <a:t>&gt;&gt; </a:t>
            </a:r>
            <a:r>
              <a:rPr lang="de-DE" sz="1800" b="0" dirty="0" smtClean="0"/>
              <a:t>0 </a:t>
            </a:r>
            <a:r>
              <a:rPr lang="de-DE" sz="1800" b="0" dirty="0"/>
              <a:t>	   effektiv </a:t>
            </a:r>
            <a:r>
              <a:rPr lang="de-DE" sz="1800" b="0" i="1" dirty="0"/>
              <a:t>eine</a:t>
            </a:r>
            <a:r>
              <a:rPr lang="de-DE" sz="1800" b="0" dirty="0"/>
              <a:t> Population</a:t>
            </a: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220434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1196752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755576" y="2852936"/>
          <a:ext cx="6072187" cy="576263"/>
        </p:xfrm>
        <a:graphic>
          <a:graphicData uri="http://schemas.openxmlformats.org/presentationml/2006/ole">
            <p:oleObj spid="_x0000_s38917" name="Formel" r:id="rId6" imgW="253980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980728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geometrisches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</a:t>
            </a:r>
            <a:r>
              <a:rPr lang="en-GB" dirty="0" err="1" smtClean="0"/>
              <a:t>enerationen</a:t>
            </a:r>
            <a:r>
              <a:rPr lang="en-GB" dirty="0" smtClean="0"/>
              <a:t>-</a:t>
            </a:r>
            <a:r>
              <a:rPr lang="en-GB" dirty="0" smtClean="0"/>
              <a:t>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69" name="Formel" r:id="rId4" imgW="190440" imgH="177480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I. </a:t>
            </a:r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Bildschirmpräsentation (4:3)</PresentationFormat>
  <Paragraphs>233</Paragraphs>
  <Slides>18</Slides>
  <Notes>9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Microsoft Formel-Editor 3.0</vt:lpstr>
      <vt:lpstr>Folie 1</vt:lpstr>
      <vt:lpstr>Folie 2</vt:lpstr>
      <vt:lpstr>Folie 3</vt:lpstr>
      <vt:lpstr>Ökologische Modellierung</vt:lpstr>
      <vt:lpstr>Fallbeispiel: Kaninchen im neuen Habitat</vt:lpstr>
      <vt:lpstr>I. Exponentielles Wachstum</vt:lpstr>
      <vt:lpstr>Exponentielles Wachstum</vt:lpstr>
      <vt:lpstr>Exponentielles Wachstum - Merkmale</vt:lpstr>
      <vt:lpstr>Vergleich mit Beobachtungen</vt:lpstr>
      <vt:lpstr>II. Wachstum unter Umwelteinwirkungen</vt:lpstr>
      <vt:lpstr>Vergleich mit Beobachtungen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7509</cp:revision>
  <cp:lastPrinted>2008-04-07T13:32:56Z</cp:lastPrinted>
  <dcterms:created xsi:type="dcterms:W3CDTF">2002-11-14T10:27:51Z</dcterms:created>
  <dcterms:modified xsi:type="dcterms:W3CDTF">2016-12-08T15:30:19Z</dcterms:modified>
</cp:coreProperties>
</file>