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14" r:id="rId2"/>
    <p:sldId id="915" r:id="rId3"/>
    <p:sldId id="917" r:id="rId4"/>
    <p:sldId id="895" r:id="rId5"/>
    <p:sldId id="905" r:id="rId6"/>
    <p:sldId id="896" r:id="rId7"/>
    <p:sldId id="909" r:id="rId8"/>
    <p:sldId id="898" r:id="rId9"/>
    <p:sldId id="901" r:id="rId10"/>
    <p:sldId id="903" r:id="rId11"/>
    <p:sldId id="899" r:id="rId12"/>
    <p:sldId id="904" r:id="rId13"/>
    <p:sldId id="900" r:id="rId14"/>
    <p:sldId id="911" r:id="rId15"/>
    <p:sldId id="908" r:id="rId16"/>
    <p:sldId id="907" r:id="rId17"/>
    <p:sldId id="913" r:id="rId18"/>
    <p:sldId id="912" r:id="rId19"/>
  </p:sldIdLst>
  <p:sldSz cx="9144000" cy="6858000" type="screen4x3"/>
  <p:notesSz cx="7099300" cy="96012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MV Boli" pitchFamily="2" charset="0"/>
      <p:regular r:id="rId2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CCFF99"/>
    <a:srgbClr val="6699FF"/>
    <a:srgbClr val="336699"/>
    <a:srgbClr val="FFFFFF"/>
    <a:srgbClr val="000000"/>
    <a:srgbClr val="FFCC99"/>
    <a:srgbClr val="ADADEB"/>
    <a:srgbClr val="FF7C80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396" y="-90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8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12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II. </a:t>
            </a:r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</a:t>
            </a:r>
            <a:r>
              <a:rPr lang="de-DE" dirty="0" smtClean="0">
                <a:solidFill>
                  <a:srgbClr val="00B050"/>
                </a:solidFill>
              </a:rPr>
              <a:t>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 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K vergleichen (Parameterwerte siehe Vorlage)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745976" y="3160216"/>
            <a:ext cx="229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dirty="0" smtClean="0"/>
                <a:t>K: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K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dirty="0" smtClean="0">
                <a:solidFill>
                  <a:schemeClr val="bg2"/>
                </a:solidFill>
              </a:rPr>
              <a:t>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N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. </a:t>
            </a:r>
            <a:r>
              <a:rPr lang="en-GB" sz="1800" dirty="0" err="1" smtClean="0">
                <a:sym typeface="Wingdings" pitchFamily="2" charset="2"/>
              </a:rPr>
              <a:t>Kleiner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dirty="0" smtClean="0">
                <a:solidFill>
                  <a:srgbClr val="00B050"/>
                </a:solidFill>
              </a:rPr>
              <a:t>n0 = 2, K=100, nt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maximale   Wachstumsrate ist umweltabhängig (z.B. Funktion des Klimas)</a:t>
            </a:r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b="0" dirty="0" smtClean="0"/>
              <a:t> momentane Wachstumsrate ist dichteabhängig (logistisches Wachstum)</a:t>
            </a:r>
          </a:p>
          <a:p>
            <a:pPr algn="l">
              <a:buClr>
                <a:schemeClr val="bg2"/>
              </a:buClr>
            </a:pPr>
            <a:r>
              <a:rPr lang="de-DE" sz="2000" dirty="0" smtClean="0"/>
              <a:t>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08104" y="3068960"/>
          <a:ext cx="1973262" cy="720725"/>
        </p:xfrm>
        <a:graphic>
          <a:graphicData uri="http://schemas.openxmlformats.org/presentationml/2006/ole">
            <p:oleObj spid="_x0000_s29698" name="Formel" r:id="rId5" imgW="1320480" imgH="48240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5576" y="4365104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679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K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755576" y="2564904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339752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403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275854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33975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403648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1187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9878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212372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580112" y="3861048"/>
            <a:ext cx="324036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/>
      <p:bldP spid="87" grpId="0"/>
      <p:bldP spid="90" grpId="0"/>
      <p:bldP spid="102" grpId="0"/>
      <p:bldP spid="103" grpId="0"/>
      <p:bldP spid="105" grpId="0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107"/>
          <p:cNvSpPr/>
          <p:nvPr/>
        </p:nvSpPr>
        <p:spPr bwMode="auto">
          <a:xfrm>
            <a:off x="539552" y="1700808"/>
            <a:ext cx="8352928" cy="1080120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539552" y="2780928"/>
            <a:ext cx="8352928" cy="5040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699864"/>
            <a:ext cx="7924800" cy="5105400"/>
          </a:xfrm>
        </p:spPr>
        <p:txBody>
          <a:bodyPr/>
          <a:lstStyle/>
          <a:p>
            <a:r>
              <a:rPr lang="en-GB" dirty="0" smtClean="0"/>
              <a:t>Population </a:t>
            </a:r>
            <a:r>
              <a:rPr lang="en-GB" dirty="0" err="1" smtClean="0"/>
              <a:t>stirbt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, </a:t>
            </a:r>
            <a:r>
              <a:rPr lang="en-GB" dirty="0" err="1" smtClean="0"/>
              <a:t>Besiedlung</a:t>
            </a:r>
            <a:r>
              <a:rPr lang="en-GB" dirty="0" smtClean="0"/>
              <a:t> von </a:t>
            </a:r>
            <a:r>
              <a:rPr lang="en-GB" dirty="0" err="1" smtClean="0"/>
              <a:t>Nachbarinsel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				 </a:t>
            </a:r>
            <a:r>
              <a:rPr lang="en-GB" dirty="0" err="1" smtClean="0">
                <a:sym typeface="Wingdings" pitchFamily="2" charset="2"/>
              </a:rPr>
              <a:t>Interaktion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mit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anderen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Populationen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1" name="Gruppieren 100"/>
          <p:cNvGrpSpPr/>
          <p:nvPr/>
        </p:nvGrpSpPr>
        <p:grpSpPr>
          <a:xfrm flipH="1">
            <a:off x="6660232" y="1700808"/>
            <a:ext cx="2232025" cy="1585913"/>
            <a:chOff x="6300788" y="1196975"/>
            <a:chExt cx="2232025" cy="1585913"/>
          </a:xfrm>
        </p:grpSpPr>
        <p:sp>
          <p:nvSpPr>
            <p:cNvPr id="35849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6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5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6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8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9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0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1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2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3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4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1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2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3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4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5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6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8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9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0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1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2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4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5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6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8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9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0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1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2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3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4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5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6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7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9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0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1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2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3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4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5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8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9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0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1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2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3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4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5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6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7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8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9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0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1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2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3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4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5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6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7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uppieren 104"/>
          <p:cNvGrpSpPr/>
          <p:nvPr/>
        </p:nvGrpSpPr>
        <p:grpSpPr>
          <a:xfrm flipH="1">
            <a:off x="4427984" y="2420888"/>
            <a:ext cx="1014185" cy="1231447"/>
            <a:chOff x="3577122" y="2436428"/>
            <a:chExt cx="1014185" cy="1231447"/>
          </a:xfrm>
        </p:grpSpPr>
        <p:pic>
          <p:nvPicPr>
            <p:cNvPr id="35938" name="Picture 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6" name="Rechteck 105"/>
          <p:cNvSpPr/>
          <p:nvPr/>
        </p:nvSpPr>
        <p:spPr>
          <a:xfrm>
            <a:off x="899592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388424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1196752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3501008"/>
            <a:ext cx="5472113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DE" sz="1800" dirty="0"/>
              <a:t>m</a:t>
            </a:r>
            <a:r>
              <a:rPr lang="de-DE" sz="1800" b="0" dirty="0"/>
              <a:t>	</a:t>
            </a:r>
            <a:r>
              <a:rPr lang="de-DE" sz="1800" dirty="0"/>
              <a:t>Migrationswahrscheinlichkeit</a:t>
            </a:r>
          </a:p>
          <a:p>
            <a:pPr algn="l"/>
            <a:r>
              <a:rPr lang="de-DE" sz="1800" b="0" dirty="0"/>
              <a:t>m = 0 	   isolierte Populationen</a:t>
            </a:r>
          </a:p>
          <a:p>
            <a:pPr algn="l"/>
            <a:r>
              <a:rPr lang="de-DE" sz="1800" b="0" dirty="0" smtClean="0"/>
              <a:t>m &gt; 0</a:t>
            </a:r>
            <a:r>
              <a:rPr lang="de-DE" sz="1800" b="0" dirty="0"/>
              <a:t>	   Metapopulation</a:t>
            </a:r>
          </a:p>
          <a:p>
            <a:pPr algn="l"/>
            <a:r>
              <a:rPr lang="de-DE" sz="1800" b="0" dirty="0"/>
              <a:t>m </a:t>
            </a:r>
            <a:r>
              <a:rPr lang="de-DE" sz="1800" dirty="0" smtClean="0"/>
              <a:t>&gt;&gt; </a:t>
            </a:r>
            <a:r>
              <a:rPr lang="de-DE" sz="1800" b="0" dirty="0" smtClean="0"/>
              <a:t>0 </a:t>
            </a:r>
            <a:r>
              <a:rPr lang="de-DE" sz="1800" b="0" dirty="0"/>
              <a:t>	   effektiv </a:t>
            </a:r>
            <a:r>
              <a:rPr lang="de-DE" sz="1800" b="0" i="1" dirty="0"/>
              <a:t>eine</a:t>
            </a:r>
            <a:r>
              <a:rPr lang="de-DE" sz="1800" b="0" dirty="0"/>
              <a:t> Population</a:t>
            </a:r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220434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1196752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755576" y="2852936"/>
          <a:ext cx="6072187" cy="576263"/>
        </p:xfrm>
        <a:graphic>
          <a:graphicData uri="http://schemas.openxmlformats.org/presentationml/2006/ole">
            <p:oleObj spid="_x0000_s38917" name="Formel" r:id="rId6" imgW="253980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980728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geometrisches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1</a:t>
            </a:r>
            <a:endParaRPr lang="en-GB" sz="2800" baseline="-25000" dirty="0"/>
          </a:p>
        </p:txBody>
      </p:sp>
      <p:sp>
        <p:nvSpPr>
          <p:cNvPr id="15" name="Rechteck 14"/>
          <p:cNvSpPr/>
          <p:nvPr/>
        </p:nvSpPr>
        <p:spPr>
          <a:xfrm>
            <a:off x="5868144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2</a:t>
            </a:r>
            <a:endParaRPr lang="en-GB" sz="2800" baseline="-25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I. </a:t>
            </a:r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628775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r>
              <a:rPr lang="de-DE" baseline="-25000" dirty="0" smtClean="0"/>
              <a:t>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Bildschirmpräsentation (4:3)</PresentationFormat>
  <Paragraphs>234</Paragraphs>
  <Slides>18</Slides>
  <Notes>9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Ökologische Modellierung</vt:lpstr>
      <vt:lpstr>Fallbeispiel: Kaninchen im neuen Habitat</vt:lpstr>
      <vt:lpstr>I. Exponentielles Wachstum</vt:lpstr>
      <vt:lpstr>Exponentielles Wachstum</vt:lpstr>
      <vt:lpstr>Exponentielles Wachstum - Merkmale</vt:lpstr>
      <vt:lpstr>Vergleich mit Beobachtungen</vt:lpstr>
      <vt:lpstr>II. Wachstum unter Umwelteinwirkungen</vt:lpstr>
      <vt:lpstr>Vergleich mit Beobachtungen</vt:lpstr>
      <vt:lpstr>Logistisches Wachstum - Merkmale</vt:lpstr>
      <vt:lpstr>Logistisches Wachstum – seltsame Effekte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7503</cp:revision>
  <cp:lastPrinted>2008-04-07T13:32:56Z</cp:lastPrinted>
  <dcterms:created xsi:type="dcterms:W3CDTF">2002-11-14T10:27:51Z</dcterms:created>
  <dcterms:modified xsi:type="dcterms:W3CDTF">2016-11-30T08:22:34Z</dcterms:modified>
</cp:coreProperties>
</file>