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914" r:id="rId2"/>
    <p:sldId id="915" r:id="rId3"/>
    <p:sldId id="917" r:id="rId4"/>
    <p:sldId id="922" r:id="rId5"/>
    <p:sldId id="895" r:id="rId6"/>
    <p:sldId id="905" r:id="rId7"/>
    <p:sldId id="896" r:id="rId8"/>
    <p:sldId id="909" r:id="rId9"/>
    <p:sldId id="898" r:id="rId10"/>
    <p:sldId id="923" r:id="rId11"/>
  </p:sldIdLst>
  <p:sldSz cx="9144000" cy="6858000" type="screen4x3"/>
  <p:notesSz cx="7099300" cy="9601200"/>
  <p:embeddedFontLs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MV Boli" pitchFamily="2" charset="0"/>
      <p:regular r:id="rId18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978"/>
    <a:srgbClr val="03A5DB"/>
    <a:srgbClr val="00AFD8"/>
    <a:srgbClr val="00A2C8"/>
    <a:srgbClr val="00B9E6"/>
    <a:srgbClr val="00BAF0"/>
    <a:srgbClr val="2B5681"/>
    <a:srgbClr val="CCFF99"/>
    <a:srgbClr val="6699FF"/>
    <a:srgbClr val="3366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2" autoAdjust="0"/>
    <p:restoredTop sz="92373" autoAdjust="0"/>
  </p:normalViewPr>
  <p:slideViewPr>
    <p:cSldViewPr snapToGrid="0" showGuides="1">
      <p:cViewPr varScale="1">
        <p:scale>
          <a:sx n="80" d="100"/>
          <a:sy n="80" d="100"/>
        </p:scale>
        <p:origin x="-326" y="-86"/>
      </p:cViewPr>
      <p:guideLst>
        <p:guide orient="horz" pos="1026"/>
        <p:guide orient="horz"/>
        <p:guide orient="horz" pos="4292"/>
        <p:guide orient="horz" pos="300"/>
        <p:guide orient="horz" pos="482"/>
        <p:guide orient="horz" pos="1525"/>
        <p:guide orient="horz" pos="2115"/>
        <p:guide orient="horz" pos="2795"/>
        <p:guide orient="horz" pos="3612"/>
        <p:guide pos="5284"/>
        <p:guide pos="476"/>
        <p:guide pos="22"/>
        <p:guide pos="4876"/>
        <p:guide pos="249"/>
        <p:guide pos="3470"/>
        <p:guide pos="5647"/>
        <p:guide pos="24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napToGrid="0" showGuides="1">
      <p:cViewPr varScale="1">
        <p:scale>
          <a:sx n="63" d="100"/>
          <a:sy n="63" d="100"/>
        </p:scale>
        <p:origin x="-1608" y="-62"/>
      </p:cViewPr>
      <p:guideLst>
        <p:guide orient="horz" pos="3026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598DD73-B27F-49C7-AA1E-867464C29E9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2660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556125"/>
            <a:ext cx="5207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2212C83-DC4D-476D-A23A-7CCEA46B7A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Kopfzeilenplatzhalt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076575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81074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1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2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3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4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Faktorielle</a:t>
            </a:r>
            <a:r>
              <a:rPr lang="en-GB" dirty="0" smtClean="0"/>
              <a:t> </a:t>
            </a:r>
            <a:r>
              <a:rPr lang="en-GB" dirty="0" err="1" smtClean="0"/>
              <a:t>Betrachtungsweise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212C83-DC4D-476D-A23A-7CCEA46B7A16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Additive</a:t>
            </a:r>
            <a:r>
              <a:rPr lang="en-GB" baseline="0" dirty="0" smtClean="0"/>
              <a:t> </a:t>
            </a:r>
            <a:r>
              <a:rPr lang="en-GB" dirty="0" err="1" smtClean="0"/>
              <a:t>Betrachtungsweise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212C83-DC4D-476D-A23A-7CCEA46B7A16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smtClean="0">
                <a:latin typeface="Arial" charset="0"/>
              </a:rPr>
              <a:t>diagnostisch</a:t>
            </a:r>
            <a:r>
              <a:rPr lang="en-GB" dirty="0" smtClean="0">
                <a:latin typeface="Arial" charset="0"/>
              </a:rPr>
              <a:t> </a:t>
            </a:r>
            <a:r>
              <a:rPr lang="en-GB" dirty="0" err="1" smtClean="0">
                <a:latin typeface="Arial" charset="0"/>
              </a:rPr>
              <a:t>für</a:t>
            </a:r>
            <a:r>
              <a:rPr lang="en-GB" dirty="0" smtClean="0">
                <a:latin typeface="Arial" charset="0"/>
              </a:rPr>
              <a:t> </a:t>
            </a:r>
            <a:r>
              <a:rPr lang="en-GB" dirty="0" err="1" smtClean="0">
                <a:latin typeface="Arial" charset="0"/>
              </a:rPr>
              <a:t>exponentielles</a:t>
            </a:r>
            <a:r>
              <a:rPr lang="en-GB" dirty="0" smtClean="0">
                <a:latin typeface="Arial" charset="0"/>
              </a:rPr>
              <a:t>/ </a:t>
            </a:r>
            <a:r>
              <a:rPr lang="en-GB" dirty="0" err="1" smtClean="0">
                <a:latin typeface="Arial" charset="0"/>
              </a:rPr>
              <a:t>geometrisches</a:t>
            </a:r>
            <a:r>
              <a:rPr lang="en-GB" dirty="0" smtClean="0">
                <a:latin typeface="Arial" charset="0"/>
              </a:rPr>
              <a:t> </a:t>
            </a:r>
            <a:r>
              <a:rPr lang="en-GB" dirty="0" err="1" smtClean="0">
                <a:latin typeface="Arial" charset="0"/>
              </a:rPr>
              <a:t>Wachstum</a:t>
            </a:r>
            <a:r>
              <a:rPr lang="en-GB" dirty="0" smtClean="0">
                <a:latin typeface="Arial" charset="0"/>
              </a:rPr>
              <a:t>: </a:t>
            </a:r>
            <a:r>
              <a:rPr lang="en-GB" dirty="0" err="1" smtClean="0">
                <a:latin typeface="Arial" charset="0"/>
              </a:rPr>
              <a:t>halb-logarithmische</a:t>
            </a:r>
            <a:r>
              <a:rPr lang="en-GB" dirty="0" smtClean="0">
                <a:latin typeface="Arial" charset="0"/>
              </a:rPr>
              <a:t> </a:t>
            </a:r>
            <a:r>
              <a:rPr lang="en-GB" dirty="0" err="1" smtClean="0">
                <a:latin typeface="Arial" charset="0"/>
              </a:rPr>
              <a:t>Darstellung</a:t>
            </a:r>
            <a:endParaRPr lang="en-GB" dirty="0" smtClean="0">
              <a:latin typeface="Arial" charset="0"/>
            </a:endParaRPr>
          </a:p>
          <a:p>
            <a:pPr eaLnBrk="1" hangingPunct="1"/>
            <a:r>
              <a:rPr lang="en-GB" dirty="0" err="1" smtClean="0">
                <a:latin typeface="Arial" charset="0"/>
              </a:rPr>
              <a:t>Wachstumsrate</a:t>
            </a:r>
            <a:r>
              <a:rPr lang="en-GB" dirty="0" smtClean="0">
                <a:latin typeface="Arial" charset="0"/>
              </a:rPr>
              <a:t> UNABHÄNGIG von </a:t>
            </a:r>
            <a:r>
              <a:rPr lang="en-GB" dirty="0" err="1" smtClean="0">
                <a:latin typeface="Arial" charset="0"/>
              </a:rPr>
              <a:t>Populationsgröße</a:t>
            </a:r>
            <a:r>
              <a:rPr lang="en-GB" dirty="0" smtClean="0">
                <a:latin typeface="Arial" charset="0"/>
              </a:rPr>
              <a:t>!</a:t>
            </a:r>
          </a:p>
        </p:txBody>
      </p:sp>
      <p:sp>
        <p:nvSpPr>
          <p:cNvPr id="2662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6DA6A6-DADB-463C-B827-61EA0F79010C}" type="slidenum">
              <a:rPr lang="de-DE" smtClean="0">
                <a:latin typeface="Arial" charset="0"/>
              </a:rPr>
              <a:pPr/>
              <a:t>9</a:t>
            </a:fld>
            <a:endParaRPr lang="de-DE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ECC1A-FDCF-43AB-8611-DC3836B8FF46}" type="slidenum">
              <a:rPr lang="de-DE" smtClean="0"/>
              <a:pPr>
                <a:defRPr/>
              </a:pPr>
              <a:t>10</a:t>
            </a:fld>
            <a:endParaRPr lang="de-DE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20725"/>
            <a:ext cx="4799013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59300"/>
            <a:ext cx="5207000" cy="4321175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This is the main motivation…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34250" y="188913"/>
            <a:ext cx="2062163" cy="6592887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188913"/>
            <a:ext cx="6038850" cy="65928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C5D9B2F-9BCF-4571-A5AD-AC2822C7B5AB}" type="datetimeFigureOut">
              <a:rPr lang="en-GB" smtClean="0"/>
              <a:pPr/>
              <a:t>11/12/2018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1A3A6A-7CDF-4F4E-A055-D20F58E9E344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>
          <a:xfrm>
            <a:off x="1182566" y="188913"/>
            <a:ext cx="7770934" cy="41751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44462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2338" y="1600200"/>
            <a:ext cx="4044462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57200" y="3938589"/>
            <a:ext cx="4044462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2338" y="3938589"/>
            <a:ext cx="4044462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692696"/>
            <a:ext cx="7924800" cy="51054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16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0"/>
            <a:ext cx="7924800" cy="76470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ts val="0"/>
              </a:spcAft>
              <a:defRPr lang="de-DE" sz="2800" kern="120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"/>
            <a:ext cx="9144000" cy="476671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560" y="620688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1872208" y="6381308"/>
            <a:ext cx="7164288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9" tIns="45715" rIns="91429" bIns="4571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Seminar Modellierung &amp; Datenanalyse, Wintersemester </a:t>
            </a: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2018/19                       </a:t>
            </a: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#</a:t>
            </a:r>
            <a:fld id="{19621714-58BB-457A-826B-841F6E217726}" type="slidenum">
              <a:rPr lang="de-DE" noProof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noProof="0" dirty="0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pic>
        <p:nvPicPr>
          <p:cNvPr id="98306" name="Picture 2" descr="http://upload.wikimedia.org/wikipedia/commons/thumb/b/b9/Universit%C3%A4t_Potsdam_logo.svg/200px-Universit%C3%A4t_Potsdam_logo.svg.png"/>
          <p:cNvPicPr>
            <a:picLocks noChangeAspect="1" noChangeArrowheads="1"/>
          </p:cNvPicPr>
          <p:nvPr userDrawn="1"/>
        </p:nvPicPr>
        <p:blipFill>
          <a:blip r:embed="rId16" cstate="screen">
            <a:lum bright="70000" contrast="-70000"/>
          </a:blip>
          <a:stretch>
            <a:fillRect/>
          </a:stretch>
        </p:blipFill>
        <p:spPr bwMode="auto">
          <a:xfrm>
            <a:off x="107504" y="6248070"/>
            <a:ext cx="621846" cy="62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08" name="Picture 4" descr="http://www.geo.uni-potsdam.de/tl_files/downloads/Logos/jpeg_png/Inst_Logo_E_3.png"/>
          <p:cNvPicPr>
            <a:picLocks noChangeAspect="1" noChangeArrowheads="1"/>
          </p:cNvPicPr>
          <p:nvPr userDrawn="1"/>
        </p:nvPicPr>
        <p:blipFill>
          <a:blip r:embed="rId17" cstate="screen"/>
          <a:srcRect/>
          <a:stretch>
            <a:fillRect/>
          </a:stretch>
        </p:blipFill>
        <p:spPr bwMode="auto">
          <a:xfrm>
            <a:off x="850707" y="6237312"/>
            <a:ext cx="624949" cy="6206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</a:t>
            </a:r>
            <a:r>
              <a:rPr lang="de-DE" sz="3600" dirty="0" smtClean="0">
                <a:latin typeface="Calibri" pitchFamily="34" charset="0"/>
              </a:rPr>
              <a:t>2018/19</a:t>
            </a:r>
            <a:endParaRPr lang="de-DE" sz="3600" dirty="0" smtClean="0">
              <a:latin typeface="Calibri" pitchFamily="34" charset="0"/>
            </a:endParaRPr>
          </a:p>
          <a:p>
            <a:pPr lvl="0" algn="ctr">
              <a:spcAft>
                <a:spcPts val="0"/>
              </a:spcAft>
              <a:defRPr/>
            </a:pP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Einführung in die Modellierung</a:t>
            </a:r>
          </a:p>
        </p:txBody>
      </p:sp>
      <p:sp>
        <p:nvSpPr>
          <p:cNvPr id="29" name="Rechteck 28"/>
          <p:cNvSpPr/>
          <p:nvPr/>
        </p:nvSpPr>
        <p:spPr>
          <a:xfrm>
            <a:off x="0" y="2330877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 smtClean="0">
                <a:latin typeface="Calibri" pitchFamily="34" charset="0"/>
              </a:rPr>
              <a:t>Till Francke und Maik Heistermann</a:t>
            </a:r>
          </a:p>
          <a:p>
            <a:pPr algn="ctr"/>
            <a:r>
              <a:rPr lang="de-DE" sz="2800" i="1" dirty="0" smtClean="0">
                <a:latin typeface="Calibri" pitchFamily="34" charset="0"/>
              </a:rPr>
              <a:t>Universität Potsdam</a:t>
            </a:r>
            <a:endParaRPr lang="de-DE" sz="2800" i="1" dirty="0">
              <a:latin typeface="Calibri" pitchFamily="34" charset="0"/>
            </a:endParaRPr>
          </a:p>
        </p:txBody>
      </p:sp>
      <p:grpSp>
        <p:nvGrpSpPr>
          <p:cNvPr id="2" name="Gruppieren 9"/>
          <p:cNvGrpSpPr/>
          <p:nvPr/>
        </p:nvGrpSpPr>
        <p:grpSpPr>
          <a:xfrm>
            <a:off x="1" y="3429000"/>
            <a:ext cx="9144000" cy="2880320"/>
            <a:chOff x="1" y="3429000"/>
            <a:chExt cx="9144000" cy="2880320"/>
          </a:xfrm>
        </p:grpSpPr>
        <p:grpSp>
          <p:nvGrpSpPr>
            <p:cNvPr id="3" name="Gruppieren 8"/>
            <p:cNvGrpSpPr/>
            <p:nvPr/>
          </p:nvGrpSpPr>
          <p:grpSpPr>
            <a:xfrm>
              <a:off x="2541518" y="3429000"/>
              <a:ext cx="4195714" cy="1698813"/>
              <a:chOff x="2541518" y="3429000"/>
              <a:chExt cx="4195714" cy="1698813"/>
            </a:xfrm>
          </p:grpSpPr>
          <p:pic>
            <p:nvPicPr>
              <p:cNvPr id="26" name="Picture 10" descr="unilogo_600dpi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297072" y="3429000"/>
                <a:ext cx="1440160" cy="15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Grafik 12" descr="Logo_E_Vers1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50512" y="3687082"/>
                <a:ext cx="1440731" cy="14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Ellipse 27"/>
              <p:cNvSpPr/>
              <p:nvPr/>
            </p:nvSpPr>
            <p:spPr bwMode="auto">
              <a:xfrm>
                <a:off x="2541518" y="4049221"/>
                <a:ext cx="936104" cy="935956"/>
              </a:xfrm>
              <a:prstGeom prst="ellipse">
                <a:avLst/>
              </a:prstGeom>
              <a:solidFill>
                <a:srgbClr val="152657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/>
              <a:lstStyle/>
              <a:p>
                <a:pPr>
                  <a:defRPr/>
                </a:pPr>
                <a:endParaRPr lang="de-DE" dirty="0"/>
              </a:p>
            </p:txBody>
          </p:sp>
        </p:grpSp>
        <p:sp>
          <p:nvSpPr>
            <p:cNvPr id="12" name="Rechteck 11"/>
            <p:cNvSpPr/>
            <p:nvPr/>
          </p:nvSpPr>
          <p:spPr>
            <a:xfrm>
              <a:off x="1" y="5601434"/>
              <a:ext cx="914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 smtClean="0">
                  <a:latin typeface="Calibri" pitchFamily="34" charset="0"/>
                </a:rPr>
                <a:t>Seminar </a:t>
              </a:r>
              <a:r>
                <a:rPr lang="de-DE" sz="2000" i="1" dirty="0" smtClean="0">
                  <a:latin typeface="Calibri" pitchFamily="34" charset="0"/>
                </a:rPr>
                <a:t>Einführung in die Modellierung</a:t>
              </a:r>
              <a:r>
                <a:rPr lang="de-DE" sz="2000" dirty="0" smtClean="0">
                  <a:latin typeface="Calibri" pitchFamily="34" charset="0"/>
                </a:rPr>
                <a:t/>
              </a:r>
              <a:br>
                <a:rPr lang="de-DE" sz="2000" dirty="0" smtClean="0">
                  <a:latin typeface="Calibri" pitchFamily="34" charset="0"/>
                </a:rPr>
              </a:br>
              <a:r>
                <a:rPr lang="de-DE" sz="2000" dirty="0" smtClean="0">
                  <a:latin typeface="Calibri" pitchFamily="34" charset="0"/>
                </a:rPr>
                <a:t>im Modul </a:t>
              </a:r>
              <a:r>
                <a:rPr lang="de-DE" sz="2000" i="1" dirty="0" smtClean="0">
                  <a:latin typeface="Calibri" pitchFamily="34" charset="0"/>
                </a:rPr>
                <a:t>Versuchsplanung und Geoökologische Modellierung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02244E-6 L 0 0.20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kino.de/wp-content/gallery/fight-club-1999/fight-club-edward-norton-11-rcm0x1920u.jp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 r="4478"/>
          <a:stretch>
            <a:fillRect/>
          </a:stretch>
        </p:blipFill>
        <p:spPr bwMode="auto">
          <a:xfrm>
            <a:off x="-1" y="476250"/>
            <a:ext cx="9144001" cy="6381750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You 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Gotta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Fight </a:t>
            </a:r>
          </a:p>
        </p:txBody>
      </p:sp>
      <p:sp>
        <p:nvSpPr>
          <p:cNvPr id="5" name="Rechteck 4"/>
          <p:cNvSpPr/>
          <p:nvPr/>
        </p:nvSpPr>
        <p:spPr>
          <a:xfrm>
            <a:off x="4283968" y="5373216"/>
            <a:ext cx="40815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 smtClean="0">
                <a:solidFill>
                  <a:schemeClr val="bg1"/>
                </a:solidFill>
              </a:rPr>
              <a:t>tinyurl.com/eim-1819-2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355976" y="6021288"/>
            <a:ext cx="32864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15:15 </a:t>
            </a:r>
            <a:r>
              <a:rPr lang="en-GB" sz="2800" dirty="0" smtClean="0">
                <a:solidFill>
                  <a:schemeClr val="bg1"/>
                </a:solidFill>
              </a:rPr>
              <a:t>– </a:t>
            </a:r>
            <a:r>
              <a:rPr lang="en-GB" sz="2800" dirty="0" smtClean="0">
                <a:solidFill>
                  <a:schemeClr val="bg1"/>
                </a:solidFill>
              </a:rPr>
              <a:t>18.12.2018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2017/18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In diesem Semester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 als Werkzeug in der Modellierung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b="1" dirty="0" smtClean="0">
                <a:solidFill>
                  <a:srgbClr val="00B050"/>
                </a:solidFill>
                <a:latin typeface="Calibri" pitchFamily="34" charset="0"/>
              </a:rPr>
              <a:t>Ökologische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Hydrologische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(Ökohydrologische Modelle)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2017/18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180049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Heute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Populationsmodelle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Das exponentielle Wachstum – die Grenzen des Wachstums</a:t>
            </a:r>
          </a:p>
          <a:p>
            <a:pPr marL="269875" indent="-269875" algn="ctr">
              <a:spcAft>
                <a:spcPts val="600"/>
              </a:spcAft>
            </a:pPr>
            <a:r>
              <a:rPr lang="en-GB" sz="2400" dirty="0" err="1" smtClean="0">
                <a:latin typeface="Calibri" pitchFamily="34" charset="0"/>
              </a:rPr>
              <a:t>Routinekämpfe</a:t>
            </a:r>
            <a:endParaRPr lang="en-GB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kino.de/wp-content/gallery/fight-club-1999/fight-club-edward-norton-11-rcm0x1920u.jp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 r="4478"/>
          <a:stretch>
            <a:fillRect/>
          </a:stretch>
        </p:blipFill>
        <p:spPr bwMode="auto">
          <a:xfrm>
            <a:off x="-1" y="476250"/>
            <a:ext cx="9144001" cy="6381750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1" y="-21515"/>
            <a:ext cx="9108504" cy="476250"/>
          </a:xfrm>
          <a:prstGeom prst="rect">
            <a:avLst/>
          </a:prstGeom>
          <a:noFill/>
          <a:effectLst/>
        </p:spPr>
        <p:txBody>
          <a:bodyPr wrap="square" lIns="0" rIns="0" rtlCol="0">
            <a:no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You 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Gotta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Calibri" pitchFamily="34" charset="0"/>
              </a:rPr>
              <a:t> Fight </a:t>
            </a:r>
          </a:p>
        </p:txBody>
      </p:sp>
      <p:sp>
        <p:nvSpPr>
          <p:cNvPr id="5" name="Rechteck 4"/>
          <p:cNvSpPr/>
          <p:nvPr/>
        </p:nvSpPr>
        <p:spPr>
          <a:xfrm>
            <a:off x="4283968" y="5373216"/>
            <a:ext cx="40815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 smtClean="0">
                <a:solidFill>
                  <a:schemeClr val="bg1"/>
                </a:solidFill>
              </a:rPr>
              <a:t>tinyurl.com/eim-1819-2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355976" y="6021288"/>
            <a:ext cx="32864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15:15 </a:t>
            </a:r>
            <a:r>
              <a:rPr lang="en-GB" sz="2800" dirty="0" smtClean="0">
                <a:solidFill>
                  <a:schemeClr val="bg1"/>
                </a:solidFill>
              </a:rPr>
              <a:t>– </a:t>
            </a:r>
            <a:r>
              <a:rPr lang="en-GB" sz="2800" dirty="0" smtClean="0">
                <a:solidFill>
                  <a:schemeClr val="bg1"/>
                </a:solidFill>
              </a:rPr>
              <a:t>18.12.2018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692696"/>
            <a:ext cx="8352928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err="1" smtClean="0"/>
              <a:t>Wie</a:t>
            </a:r>
            <a:r>
              <a:rPr lang="en-GB" dirty="0" smtClean="0"/>
              <a:t> </a:t>
            </a:r>
            <a:r>
              <a:rPr lang="en-GB" dirty="0" err="1" smtClean="0"/>
              <a:t>lassen</a:t>
            </a:r>
            <a:r>
              <a:rPr lang="en-GB" dirty="0" smtClean="0"/>
              <a:t> </a:t>
            </a:r>
            <a:r>
              <a:rPr lang="en-GB" dirty="0" err="1" smtClean="0"/>
              <a:t>sich</a:t>
            </a:r>
            <a:r>
              <a:rPr lang="en-GB" dirty="0" smtClean="0"/>
              <a:t> die </a:t>
            </a:r>
            <a:r>
              <a:rPr lang="en-GB" dirty="0" err="1" smtClean="0"/>
              <a:t>Verbreitung</a:t>
            </a:r>
            <a:r>
              <a:rPr lang="en-GB" dirty="0" smtClean="0"/>
              <a:t> und </a:t>
            </a:r>
            <a:r>
              <a:rPr lang="en-GB" dirty="0" err="1" smtClean="0"/>
              <a:t>Dynamik</a:t>
            </a:r>
            <a:r>
              <a:rPr lang="en-GB" dirty="0" smtClean="0"/>
              <a:t> von </a:t>
            </a:r>
            <a:r>
              <a:rPr lang="en-GB" dirty="0" err="1" smtClean="0"/>
              <a:t>Arten</a:t>
            </a:r>
            <a:r>
              <a:rPr lang="en-GB" dirty="0" smtClean="0"/>
              <a:t> </a:t>
            </a:r>
            <a:r>
              <a:rPr lang="en-GB" dirty="0" err="1" smtClean="0"/>
              <a:t>darstellen</a:t>
            </a:r>
            <a:r>
              <a:rPr lang="en-GB" dirty="0" smtClean="0"/>
              <a:t>?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err="1" smtClean="0"/>
              <a:t>Ansätze</a:t>
            </a:r>
            <a:r>
              <a:rPr lang="en-GB" dirty="0" smtClean="0"/>
              <a:t>:</a:t>
            </a:r>
          </a:p>
          <a:p>
            <a:r>
              <a:rPr lang="en-GB" dirty="0" err="1" smtClean="0"/>
              <a:t>Habitatmodelle</a:t>
            </a:r>
            <a:endParaRPr lang="en-GB" dirty="0" smtClean="0"/>
          </a:p>
          <a:p>
            <a:r>
              <a:rPr lang="en-GB" dirty="0" err="1" smtClean="0"/>
              <a:t>Individuenbasierte</a:t>
            </a:r>
            <a:r>
              <a:rPr lang="en-GB" dirty="0" smtClean="0"/>
              <a:t> </a:t>
            </a:r>
            <a:r>
              <a:rPr lang="en-GB" dirty="0" err="1" smtClean="0"/>
              <a:t>Modelle</a:t>
            </a:r>
            <a:endParaRPr lang="en-GB" dirty="0" smtClean="0"/>
          </a:p>
          <a:p>
            <a:r>
              <a:rPr lang="en-GB" b="1" dirty="0" err="1" smtClean="0"/>
              <a:t>Populationsmodelle</a:t>
            </a:r>
            <a:r>
              <a:rPr lang="en-GB" b="1" dirty="0" smtClean="0"/>
              <a:t> </a:t>
            </a:r>
            <a:r>
              <a:rPr lang="en-GB" b="1" dirty="0" smtClean="0">
                <a:sym typeface="Wingdings" pitchFamily="2" charset="2"/>
              </a:rPr>
              <a:t> </a:t>
            </a:r>
            <a:r>
              <a:rPr lang="en-GB" dirty="0" err="1" smtClean="0"/>
              <a:t>Darstellung</a:t>
            </a:r>
            <a:r>
              <a:rPr lang="en-GB" dirty="0" smtClean="0"/>
              <a:t> </a:t>
            </a:r>
            <a:r>
              <a:rPr lang="en-GB" dirty="0" err="1" smtClean="0"/>
              <a:t>der</a:t>
            </a:r>
            <a:r>
              <a:rPr lang="en-GB" dirty="0" smtClean="0"/>
              <a:t> </a:t>
            </a:r>
            <a:r>
              <a:rPr lang="en-GB" dirty="0" err="1" smtClean="0"/>
              <a:t>Entwicklung</a:t>
            </a:r>
            <a:r>
              <a:rPr lang="en-GB" dirty="0" smtClean="0"/>
              <a:t> von 					</a:t>
            </a:r>
            <a:r>
              <a:rPr lang="en-GB" dirty="0" err="1" smtClean="0"/>
              <a:t>Populationen</a:t>
            </a:r>
            <a:endParaRPr lang="en-GB" dirty="0" smtClean="0"/>
          </a:p>
          <a:p>
            <a:endParaRPr lang="en-GB" b="1" dirty="0" smtClean="0"/>
          </a:p>
          <a:p>
            <a:pPr>
              <a:buNone/>
            </a:pPr>
            <a:r>
              <a:rPr lang="en-GB" dirty="0" err="1" smtClean="0"/>
              <a:t>Im</a:t>
            </a:r>
            <a:r>
              <a:rPr lang="en-GB" dirty="0" smtClean="0"/>
              <a:t> </a:t>
            </a:r>
            <a:r>
              <a:rPr lang="en-GB" dirty="0" err="1" smtClean="0"/>
              <a:t>Kurs</a:t>
            </a:r>
            <a:r>
              <a:rPr lang="en-GB" dirty="0" smtClean="0"/>
              <a:t>: </a:t>
            </a:r>
            <a:r>
              <a:rPr lang="en-GB" dirty="0" err="1" smtClean="0"/>
              <a:t>Zeitdiskrete</a:t>
            </a:r>
            <a:r>
              <a:rPr lang="en-GB" dirty="0" smtClean="0"/>
              <a:t> </a:t>
            </a:r>
            <a:r>
              <a:rPr lang="en-GB" dirty="0" err="1" smtClean="0"/>
              <a:t>Betrachtung</a:t>
            </a:r>
            <a:r>
              <a:rPr lang="en-GB" dirty="0" smtClean="0"/>
              <a:t>: </a:t>
            </a:r>
          </a:p>
          <a:p>
            <a:pPr>
              <a:buNone/>
            </a:pPr>
            <a:r>
              <a:rPr lang="en-GB" dirty="0" smtClean="0"/>
              <a:t> 				</a:t>
            </a:r>
            <a:r>
              <a:rPr lang="en-GB" dirty="0" err="1" smtClean="0"/>
              <a:t>generationen</a:t>
            </a:r>
            <a:r>
              <a:rPr lang="en-GB" dirty="0" smtClean="0"/>
              <a:t>-/</a:t>
            </a:r>
            <a:r>
              <a:rPr lang="en-GB" dirty="0" err="1" smtClean="0"/>
              <a:t>zyklengesteuerte</a:t>
            </a:r>
            <a:r>
              <a:rPr lang="en-GB" dirty="0" smtClean="0"/>
              <a:t>  </a:t>
            </a:r>
            <a:r>
              <a:rPr lang="en-GB" dirty="0" err="1" smtClean="0"/>
              <a:t>Dynamik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Ökologische</a:t>
            </a:r>
            <a:r>
              <a:rPr lang="en-GB" dirty="0" smtClean="0"/>
              <a:t> </a:t>
            </a:r>
            <a:r>
              <a:rPr lang="en-GB" dirty="0" err="1" smtClean="0"/>
              <a:t>Modellierung</a:t>
            </a:r>
            <a:endParaRPr lang="en-GB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4509120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529474">
            <a:off x="1822804" y="4385393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70526" flipH="1">
            <a:off x="1246740" y="4670028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4577731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529474">
            <a:off x="5639228" y="4814045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70526" flipH="1">
            <a:off x="4991156" y="4738639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70526" flipH="1">
            <a:off x="6575332" y="4598020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70526" flipH="1">
            <a:off x="5711237" y="4309988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70526" flipH="1">
            <a:off x="6143284" y="4958060"/>
            <a:ext cx="732707" cy="97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Pfeil nach rechts 12"/>
          <p:cNvSpPr/>
          <p:nvPr/>
        </p:nvSpPr>
        <p:spPr bwMode="auto">
          <a:xfrm>
            <a:off x="3779912" y="4869160"/>
            <a:ext cx="1008112" cy="720080"/>
          </a:xfrm>
          <a:prstGeom prst="rightArrow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619672" y="5733256"/>
            <a:ext cx="5373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800" b="1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GB" sz="28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1"/>
          <p:cNvGraphicFramePr>
            <a:graphicFrameLocks noChangeAspect="1"/>
          </p:cNvGraphicFramePr>
          <p:nvPr/>
        </p:nvGraphicFramePr>
        <p:xfrm>
          <a:off x="3990975" y="4997450"/>
          <a:ext cx="496888" cy="463550"/>
        </p:xfrm>
        <a:graphic>
          <a:graphicData uri="http://schemas.openxmlformats.org/presentationml/2006/ole">
            <p:oleObj spid="_x0000_s7173" name="Formel" r:id="rId4" imgW="190335" imgH="177646" progId="Equation.3">
              <p:embed/>
            </p:oleObj>
          </a:graphicData>
        </a:graphic>
      </p:graphicFrame>
      <p:sp>
        <p:nvSpPr>
          <p:cNvPr id="18" name="Rechteck 17"/>
          <p:cNvSpPr/>
          <p:nvPr/>
        </p:nvSpPr>
        <p:spPr>
          <a:xfrm>
            <a:off x="5796136" y="5733256"/>
            <a:ext cx="5373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800" b="1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GB" sz="28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Fallbeispiel</a:t>
            </a:r>
            <a:r>
              <a:rPr lang="en-GB" dirty="0" smtClean="0"/>
              <a:t>: </a:t>
            </a:r>
            <a:r>
              <a:rPr lang="en-GB" dirty="0" err="1" smtClean="0"/>
              <a:t>Kaninchen</a:t>
            </a:r>
            <a:r>
              <a:rPr lang="en-GB" dirty="0" smtClean="0"/>
              <a:t> </a:t>
            </a:r>
            <a:r>
              <a:rPr lang="en-GB" dirty="0" err="1" smtClean="0"/>
              <a:t>im</a:t>
            </a:r>
            <a:r>
              <a:rPr lang="en-GB" dirty="0" smtClean="0"/>
              <a:t> </a:t>
            </a:r>
            <a:r>
              <a:rPr lang="en-GB" dirty="0" err="1" smtClean="0"/>
              <a:t>neuen</a:t>
            </a:r>
            <a:r>
              <a:rPr lang="en-GB" dirty="0" smtClean="0"/>
              <a:t> Habitat</a:t>
            </a:r>
            <a:endParaRPr lang="en-GB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2348880"/>
            <a:ext cx="66737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2348880"/>
            <a:ext cx="66737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Gruppieren 108"/>
          <p:cNvGrpSpPr/>
          <p:nvPr/>
        </p:nvGrpSpPr>
        <p:grpSpPr>
          <a:xfrm>
            <a:off x="2678612" y="3356992"/>
            <a:ext cx="3658299" cy="432048"/>
            <a:chOff x="2229621" y="2132856"/>
            <a:chExt cx="3658299" cy="432048"/>
          </a:xfrm>
        </p:grpSpPr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2962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8073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31840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82949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3405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8516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36277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87386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Gruppieren 107"/>
          <p:cNvGrpSpPr/>
          <p:nvPr/>
        </p:nvGrpSpPr>
        <p:grpSpPr>
          <a:xfrm>
            <a:off x="3580830" y="2924944"/>
            <a:ext cx="1853862" cy="432048"/>
            <a:chOff x="3074656" y="1700808"/>
            <a:chExt cx="1853862" cy="432048"/>
          </a:xfrm>
        </p:grpSpPr>
        <p:pic>
          <p:nvPicPr>
            <p:cNvPr id="5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74656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25766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76875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27984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" name="Gruppieren 109"/>
          <p:cNvGrpSpPr/>
          <p:nvPr/>
        </p:nvGrpSpPr>
        <p:grpSpPr>
          <a:xfrm>
            <a:off x="878412" y="3789040"/>
            <a:ext cx="7258699" cy="432048"/>
            <a:chOff x="861469" y="2636912"/>
            <a:chExt cx="7258699" cy="432048"/>
          </a:xfrm>
        </p:grpSpPr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14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125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636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147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659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70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681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192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618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129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640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151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2663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174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1685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196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" name="Gruppieren 110"/>
          <p:cNvGrpSpPr/>
          <p:nvPr/>
        </p:nvGrpSpPr>
        <p:grpSpPr>
          <a:xfrm>
            <a:off x="-218651" y="4221088"/>
            <a:ext cx="9452824" cy="432048"/>
            <a:chOff x="-218651" y="3140968"/>
            <a:chExt cx="9452824" cy="432048"/>
          </a:xfrm>
        </p:grpSpPr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21865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24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35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346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857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368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880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391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8174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328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839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350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861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9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372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884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1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395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2920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8031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783142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282530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73363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548680"/>
            <a:ext cx="2232248" cy="1585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7" name="Rechteck 116"/>
          <p:cNvSpPr/>
          <p:nvPr/>
        </p:nvSpPr>
        <p:spPr>
          <a:xfrm>
            <a:off x="1063524" y="5487615"/>
            <a:ext cx="6676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err="1" smtClean="0"/>
              <a:t>Wie</a:t>
            </a:r>
            <a:r>
              <a:rPr lang="en-GB" sz="2400" dirty="0" smtClean="0"/>
              <a:t> </a:t>
            </a:r>
            <a:r>
              <a:rPr lang="en-GB" sz="2400" dirty="0" err="1" smtClean="0"/>
              <a:t>entwickelt</a:t>
            </a:r>
            <a:r>
              <a:rPr lang="en-GB" sz="2400" dirty="0" smtClean="0"/>
              <a:t> </a:t>
            </a:r>
            <a:r>
              <a:rPr lang="en-GB" sz="2400" dirty="0" err="1" smtClean="0"/>
              <a:t>sich</a:t>
            </a:r>
            <a:r>
              <a:rPr lang="en-GB" sz="2400" dirty="0" smtClean="0"/>
              <a:t> die </a:t>
            </a:r>
            <a:r>
              <a:rPr lang="en-GB" sz="2400" dirty="0" err="1" smtClean="0"/>
              <a:t>Kaninchenbevölkerung</a:t>
            </a:r>
            <a:r>
              <a:rPr lang="en-GB" sz="2400" dirty="0" smtClean="0"/>
              <a:t>?</a:t>
            </a:r>
            <a:endParaRPr lang="en-GB" sz="2400" dirty="0"/>
          </a:p>
        </p:txBody>
      </p:sp>
      <p:sp>
        <p:nvSpPr>
          <p:cNvPr id="97" name="Rechteck 96"/>
          <p:cNvSpPr/>
          <p:nvPr/>
        </p:nvSpPr>
        <p:spPr>
          <a:xfrm>
            <a:off x="3995936" y="4797152"/>
            <a:ext cx="1224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chemeClr val="accent1">
                    <a:lumMod val="50000"/>
                  </a:schemeClr>
                </a:solidFill>
              </a:rPr>
              <a:t>...?...</a:t>
            </a:r>
            <a:endParaRPr lang="en-GB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hteck 155"/>
          <p:cNvSpPr/>
          <p:nvPr/>
        </p:nvSpPr>
        <p:spPr bwMode="auto">
          <a:xfrm>
            <a:off x="-324544" y="3437711"/>
            <a:ext cx="2610290" cy="1296144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7" name="Rechteck 156"/>
          <p:cNvSpPr/>
          <p:nvPr/>
        </p:nvSpPr>
        <p:spPr bwMode="auto">
          <a:xfrm>
            <a:off x="2285746" y="3437711"/>
            <a:ext cx="2610290" cy="1296144"/>
          </a:xfrm>
          <a:prstGeom prst="rect">
            <a:avLst/>
          </a:prstGeom>
          <a:solidFill>
            <a:schemeClr val="tx1">
              <a:lumMod val="50000"/>
              <a:lumOff val="50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8" name="Rechteck 157"/>
          <p:cNvSpPr/>
          <p:nvPr/>
        </p:nvSpPr>
        <p:spPr bwMode="auto">
          <a:xfrm>
            <a:off x="4896036" y="3437711"/>
            <a:ext cx="5220580" cy="129614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Exponentielles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endParaRPr lang="en-GB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1061447"/>
            <a:ext cx="66737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061447"/>
            <a:ext cx="66737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9" name="Gruppieren 108"/>
          <p:cNvGrpSpPr/>
          <p:nvPr/>
        </p:nvGrpSpPr>
        <p:grpSpPr>
          <a:xfrm>
            <a:off x="2678612" y="2069559"/>
            <a:ext cx="3658299" cy="432048"/>
            <a:chOff x="2229621" y="2132856"/>
            <a:chExt cx="3658299" cy="432048"/>
          </a:xfrm>
        </p:grpSpPr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2962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8073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31840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82949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3405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8516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36277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87386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08" name="Gruppieren 107"/>
          <p:cNvGrpSpPr/>
          <p:nvPr/>
        </p:nvGrpSpPr>
        <p:grpSpPr>
          <a:xfrm>
            <a:off x="3580830" y="1637511"/>
            <a:ext cx="1853862" cy="432048"/>
            <a:chOff x="3074656" y="1700808"/>
            <a:chExt cx="1853862" cy="432048"/>
          </a:xfrm>
        </p:grpSpPr>
        <p:pic>
          <p:nvPicPr>
            <p:cNvPr id="5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74656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25766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76875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27984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0" name="Gruppieren 109"/>
          <p:cNvGrpSpPr/>
          <p:nvPr/>
        </p:nvGrpSpPr>
        <p:grpSpPr>
          <a:xfrm>
            <a:off x="878412" y="2501607"/>
            <a:ext cx="7258699" cy="432048"/>
            <a:chOff x="861469" y="2636912"/>
            <a:chExt cx="7258699" cy="432048"/>
          </a:xfrm>
        </p:grpSpPr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14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125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636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147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659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170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681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192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618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129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640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151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663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174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685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196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1" name="Gruppieren 110"/>
          <p:cNvGrpSpPr/>
          <p:nvPr/>
        </p:nvGrpSpPr>
        <p:grpSpPr>
          <a:xfrm>
            <a:off x="-218651" y="2933655"/>
            <a:ext cx="9452824" cy="432048"/>
            <a:chOff x="-218651" y="3140968"/>
            <a:chExt cx="9452824" cy="432048"/>
          </a:xfrm>
        </p:grpSpPr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21865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24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346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857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368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80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391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8174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328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39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350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861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72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884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395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2920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8031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3142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82530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73363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24" name="Textfeld 123"/>
          <p:cNvSpPr txBox="1"/>
          <p:nvPr/>
        </p:nvSpPr>
        <p:spPr>
          <a:xfrm>
            <a:off x="827584" y="3437711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gestorben</a:t>
            </a:r>
            <a:endParaRPr lang="en-GB" dirty="0"/>
          </a:p>
        </p:txBody>
      </p:sp>
      <p:sp>
        <p:nvSpPr>
          <p:cNvPr id="125" name="Textfeld 124"/>
          <p:cNvSpPr txBox="1"/>
          <p:nvPr/>
        </p:nvSpPr>
        <p:spPr>
          <a:xfrm>
            <a:off x="2555776" y="3437711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überlebt</a:t>
            </a:r>
            <a:endParaRPr lang="en-GB" dirty="0"/>
          </a:p>
        </p:txBody>
      </p:sp>
      <p:sp>
        <p:nvSpPr>
          <p:cNvPr id="126" name="Textfeld 125"/>
          <p:cNvSpPr txBox="1"/>
          <p:nvPr/>
        </p:nvSpPr>
        <p:spPr>
          <a:xfrm>
            <a:off x="6156176" y="3437711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neu</a:t>
            </a:r>
            <a:r>
              <a:rPr lang="en-GB" dirty="0" smtClean="0"/>
              <a:t> </a:t>
            </a:r>
            <a:r>
              <a:rPr lang="en-GB" dirty="0" err="1" smtClean="0"/>
              <a:t>geboren</a:t>
            </a:r>
            <a:endParaRPr lang="en-GB" dirty="0"/>
          </a:p>
        </p:txBody>
      </p:sp>
      <p:sp>
        <p:nvSpPr>
          <p:cNvPr id="127" name="Rechteck 126"/>
          <p:cNvSpPr/>
          <p:nvPr/>
        </p:nvSpPr>
        <p:spPr bwMode="auto">
          <a:xfrm>
            <a:off x="3491880" y="1637511"/>
            <a:ext cx="504056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Rechteck 127"/>
          <p:cNvSpPr/>
          <p:nvPr/>
        </p:nvSpPr>
        <p:spPr bwMode="auto">
          <a:xfrm>
            <a:off x="3995936" y="1637511"/>
            <a:ext cx="504056" cy="432048"/>
          </a:xfrm>
          <a:prstGeom prst="rect">
            <a:avLst/>
          </a:prstGeom>
          <a:solidFill>
            <a:schemeClr val="tx1">
              <a:lumMod val="50000"/>
              <a:lumOff val="50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Rechteck 128"/>
          <p:cNvSpPr/>
          <p:nvPr/>
        </p:nvSpPr>
        <p:spPr bwMode="auto">
          <a:xfrm>
            <a:off x="4499992" y="1637511"/>
            <a:ext cx="1008112" cy="43204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31" name="Gruppieren 130"/>
          <p:cNvGrpSpPr/>
          <p:nvPr/>
        </p:nvGrpSpPr>
        <p:grpSpPr>
          <a:xfrm>
            <a:off x="2699792" y="2069559"/>
            <a:ext cx="3816424" cy="432048"/>
            <a:chOff x="3491880" y="1700808"/>
            <a:chExt cx="2016224" cy="432048"/>
          </a:xfrm>
        </p:grpSpPr>
        <p:sp>
          <p:nvSpPr>
            <p:cNvPr id="132" name="Rechteck 131"/>
            <p:cNvSpPr/>
            <p:nvPr/>
          </p:nvSpPr>
          <p:spPr bwMode="auto">
            <a:xfrm>
              <a:off x="3491880" y="1700808"/>
              <a:ext cx="504056" cy="432048"/>
            </a:xfrm>
            <a:prstGeom prst="rect">
              <a:avLst/>
            </a:prstGeom>
            <a:solidFill>
              <a:schemeClr val="bg1">
                <a:lumMod val="95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3" name="Rechteck 132"/>
            <p:cNvSpPr/>
            <p:nvPr/>
          </p:nvSpPr>
          <p:spPr bwMode="auto">
            <a:xfrm>
              <a:off x="3995936" y="1700808"/>
              <a:ext cx="504056" cy="43204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4" name="Rechteck 133"/>
            <p:cNvSpPr/>
            <p:nvPr/>
          </p:nvSpPr>
          <p:spPr bwMode="auto">
            <a:xfrm>
              <a:off x="4499992" y="1700808"/>
              <a:ext cx="1008112" cy="432048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5" name="Gruppieren 134"/>
          <p:cNvGrpSpPr/>
          <p:nvPr/>
        </p:nvGrpSpPr>
        <p:grpSpPr>
          <a:xfrm>
            <a:off x="827584" y="2501607"/>
            <a:ext cx="7920880" cy="432048"/>
            <a:chOff x="3491880" y="1700808"/>
            <a:chExt cx="2016224" cy="432048"/>
          </a:xfrm>
        </p:grpSpPr>
        <p:sp>
          <p:nvSpPr>
            <p:cNvPr id="136" name="Rechteck 135"/>
            <p:cNvSpPr/>
            <p:nvPr/>
          </p:nvSpPr>
          <p:spPr bwMode="auto">
            <a:xfrm>
              <a:off x="3491880" y="1700808"/>
              <a:ext cx="504056" cy="432048"/>
            </a:xfrm>
            <a:prstGeom prst="rect">
              <a:avLst/>
            </a:prstGeom>
            <a:solidFill>
              <a:schemeClr val="bg1">
                <a:lumMod val="95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" name="Rechteck 136"/>
            <p:cNvSpPr/>
            <p:nvPr/>
          </p:nvSpPr>
          <p:spPr bwMode="auto">
            <a:xfrm>
              <a:off x="3995936" y="1700808"/>
              <a:ext cx="504056" cy="43204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Rechteck 137"/>
            <p:cNvSpPr/>
            <p:nvPr/>
          </p:nvSpPr>
          <p:spPr bwMode="auto">
            <a:xfrm>
              <a:off x="4499992" y="1700808"/>
              <a:ext cx="1008112" cy="432048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9" name="Gruppieren 138"/>
          <p:cNvGrpSpPr/>
          <p:nvPr/>
        </p:nvGrpSpPr>
        <p:grpSpPr>
          <a:xfrm>
            <a:off x="-324544" y="2933655"/>
            <a:ext cx="10441160" cy="432048"/>
            <a:chOff x="3491880" y="1700808"/>
            <a:chExt cx="2016224" cy="432048"/>
          </a:xfrm>
        </p:grpSpPr>
        <p:sp>
          <p:nvSpPr>
            <p:cNvPr id="140" name="Rechteck 139"/>
            <p:cNvSpPr/>
            <p:nvPr/>
          </p:nvSpPr>
          <p:spPr bwMode="auto">
            <a:xfrm>
              <a:off x="3491880" y="1700808"/>
              <a:ext cx="504056" cy="432048"/>
            </a:xfrm>
            <a:prstGeom prst="rect">
              <a:avLst/>
            </a:prstGeom>
            <a:solidFill>
              <a:schemeClr val="bg1">
                <a:lumMod val="95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" name="Rechteck 140"/>
            <p:cNvSpPr/>
            <p:nvPr/>
          </p:nvSpPr>
          <p:spPr bwMode="auto">
            <a:xfrm>
              <a:off x="3995936" y="1700808"/>
              <a:ext cx="504056" cy="432048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84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2" name="Rechteck 141"/>
            <p:cNvSpPr/>
            <p:nvPr/>
          </p:nvSpPr>
          <p:spPr bwMode="auto">
            <a:xfrm>
              <a:off x="4499992" y="1700808"/>
              <a:ext cx="1008112" cy="432048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43" name="Rechteck 142"/>
          <p:cNvSpPr/>
          <p:nvPr/>
        </p:nvSpPr>
        <p:spPr>
          <a:xfrm>
            <a:off x="0" y="642174"/>
            <a:ext cx="10743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Zeitschritt</a:t>
            </a:r>
            <a:endParaRPr lang="en-GB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0" y="1493495"/>
            <a:ext cx="298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0" y="1997551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0" y="2501607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0" y="2955141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0" y="1061447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395536" y="3797751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323528" y="4157791"/>
            <a:ext cx="15121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D: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Sterberate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483768" y="3797751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(1-D)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2267744" y="4157791"/>
            <a:ext cx="26642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1-D: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Überlebens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-</a:t>
            </a:r>
            <a:b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     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wahrscheinlichkeit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8748464" y="109745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8748464" y="1565503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8748464" y="2033555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8748464" y="2501607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8748464" y="2969659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580112" y="3797751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5364088" y="4157791"/>
            <a:ext cx="26642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B: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Geburtenrate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051720" y="4941168"/>
            <a:ext cx="6696744" cy="995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= (1-D)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                   +      B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</a:p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   = (1-D + B)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</a:p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   = R            </a:t>
            </a:r>
            <a:r>
              <a:rPr lang="en-GB" b="1" dirty="0" smtClean="0"/>
              <a:t>·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  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                          </a:t>
            </a:r>
            <a:r>
              <a:rPr lang="en-GB" dirty="0" smtClean="0"/>
              <a:t>R: </a:t>
            </a:r>
            <a:r>
              <a:rPr lang="en-GB" dirty="0" err="1" smtClean="0"/>
              <a:t>geometrische</a:t>
            </a:r>
            <a:r>
              <a:rPr lang="en-GB" dirty="0" smtClean="0"/>
              <a:t> </a:t>
            </a:r>
            <a:r>
              <a:rPr lang="en-GB" dirty="0" err="1" smtClean="0"/>
              <a:t>Wachstumsrate</a:t>
            </a:r>
            <a:endParaRPr lang="en-GB" i="1" baseline="-250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311296" y="0"/>
            <a:ext cx="377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3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5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57" grpId="0" animBg="1"/>
      <p:bldP spid="158" grpId="0" animBg="1"/>
      <p:bldP spid="124" grpId="0"/>
      <p:bldP spid="125" grpId="0"/>
      <p:bldP spid="126" grpId="0"/>
      <p:bldP spid="127" grpId="0" animBg="1"/>
      <p:bldP spid="128" grpId="0" animBg="1"/>
      <p:bldP spid="129" grpId="0" animBg="1"/>
      <p:bldP spid="143" grpId="0"/>
      <p:bldP spid="144" grpId="0"/>
      <p:bldP spid="145" grpId="0"/>
      <p:bldP spid="146" grpId="0"/>
      <p:bldP spid="147" grpId="0"/>
      <p:bldP spid="149" grpId="0"/>
      <p:bldP spid="154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ruppieren 196"/>
          <p:cNvGrpSpPr/>
          <p:nvPr/>
        </p:nvGrpSpPr>
        <p:grpSpPr>
          <a:xfrm>
            <a:off x="1259632" y="1637511"/>
            <a:ext cx="864096" cy="432048"/>
            <a:chOff x="1259632" y="1637511"/>
            <a:chExt cx="864096" cy="432048"/>
          </a:xfrm>
        </p:grpSpPr>
        <p:sp>
          <p:nvSpPr>
            <p:cNvPr id="128" name="Rechteck 127"/>
            <p:cNvSpPr/>
            <p:nvPr/>
          </p:nvSpPr>
          <p:spPr bwMode="auto">
            <a:xfrm>
              <a:off x="1259632" y="1637511"/>
              <a:ext cx="864096" cy="432048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5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23194" y="1637511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89" name="Rechteck 188"/>
          <p:cNvSpPr/>
          <p:nvPr/>
        </p:nvSpPr>
        <p:spPr bwMode="auto">
          <a:xfrm>
            <a:off x="5214533" y="3140968"/>
            <a:ext cx="4254011" cy="432048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1" name="Rechteck 190"/>
          <p:cNvSpPr/>
          <p:nvPr/>
        </p:nvSpPr>
        <p:spPr bwMode="auto">
          <a:xfrm>
            <a:off x="251520" y="3144957"/>
            <a:ext cx="7090018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2" name="Rechteck 191"/>
          <p:cNvSpPr/>
          <p:nvPr/>
        </p:nvSpPr>
        <p:spPr bwMode="auto">
          <a:xfrm>
            <a:off x="5214533" y="3144957"/>
            <a:ext cx="2093771" cy="43204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2" name="Rechteck 151"/>
          <p:cNvSpPr/>
          <p:nvPr/>
        </p:nvSpPr>
        <p:spPr bwMode="auto">
          <a:xfrm>
            <a:off x="4167647" y="2636912"/>
            <a:ext cx="3356681" cy="432048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5" name="Rechteck 154"/>
          <p:cNvSpPr/>
          <p:nvPr/>
        </p:nvSpPr>
        <p:spPr bwMode="auto">
          <a:xfrm>
            <a:off x="251520" y="2640901"/>
            <a:ext cx="5594468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0" name="Rechteck 169"/>
          <p:cNvSpPr/>
          <p:nvPr/>
        </p:nvSpPr>
        <p:spPr bwMode="auto">
          <a:xfrm>
            <a:off x="4167647" y="2640901"/>
            <a:ext cx="1700497" cy="43204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6" name="Rechteck 105"/>
          <p:cNvSpPr/>
          <p:nvPr/>
        </p:nvSpPr>
        <p:spPr bwMode="auto">
          <a:xfrm>
            <a:off x="2267744" y="2145824"/>
            <a:ext cx="1728192" cy="432048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Rechteck 112"/>
          <p:cNvSpPr/>
          <p:nvPr/>
        </p:nvSpPr>
        <p:spPr bwMode="auto">
          <a:xfrm>
            <a:off x="251520" y="2149813"/>
            <a:ext cx="2880320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Rechteck 113"/>
          <p:cNvSpPr/>
          <p:nvPr/>
        </p:nvSpPr>
        <p:spPr bwMode="auto">
          <a:xfrm>
            <a:off x="2267744" y="2149813"/>
            <a:ext cx="864096" cy="43204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8" name="Rechteck 157"/>
          <p:cNvSpPr/>
          <p:nvPr/>
        </p:nvSpPr>
        <p:spPr bwMode="auto">
          <a:xfrm>
            <a:off x="5148064" y="3666703"/>
            <a:ext cx="3869476" cy="1296144"/>
          </a:xfrm>
          <a:prstGeom prst="rect">
            <a:avLst/>
          </a:prstGeom>
          <a:solidFill>
            <a:srgbClr val="92D05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6" name="Rechteck 155"/>
          <p:cNvSpPr/>
          <p:nvPr/>
        </p:nvSpPr>
        <p:spPr bwMode="auto">
          <a:xfrm>
            <a:off x="7308304" y="3666703"/>
            <a:ext cx="1709236" cy="1296144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7" name="Rechteck 156"/>
          <p:cNvSpPr/>
          <p:nvPr/>
        </p:nvSpPr>
        <p:spPr bwMode="auto">
          <a:xfrm>
            <a:off x="251520" y="3666703"/>
            <a:ext cx="7056784" cy="1296144"/>
          </a:xfrm>
          <a:prstGeom prst="rect">
            <a:avLst/>
          </a:prstGeom>
          <a:noFill/>
          <a:ln w="28575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Exponentielles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endParaRPr lang="en-GB" dirty="0"/>
          </a:p>
        </p:txBody>
      </p:sp>
      <p:grpSp>
        <p:nvGrpSpPr>
          <p:cNvPr id="3" name="Gruppieren 108"/>
          <p:cNvGrpSpPr/>
          <p:nvPr/>
        </p:nvGrpSpPr>
        <p:grpSpPr>
          <a:xfrm>
            <a:off x="231744" y="2154535"/>
            <a:ext cx="3658299" cy="432048"/>
            <a:chOff x="2229621" y="2132856"/>
            <a:chExt cx="3658299" cy="432048"/>
          </a:xfrm>
        </p:grpSpPr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2962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80731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31840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82949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3405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85168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36277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87386" y="2132856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96" name="Gruppieren 195"/>
          <p:cNvGrpSpPr/>
          <p:nvPr/>
        </p:nvGrpSpPr>
        <p:grpSpPr>
          <a:xfrm>
            <a:off x="269866" y="1637511"/>
            <a:ext cx="1402753" cy="432048"/>
            <a:chOff x="269866" y="1637511"/>
            <a:chExt cx="1402753" cy="432048"/>
          </a:xfrm>
        </p:grpSpPr>
        <p:pic>
          <p:nvPicPr>
            <p:cNvPr id="5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9866" y="1637511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0976" y="1637511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72085" y="1637511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" name="Gruppieren 110"/>
          <p:cNvGrpSpPr/>
          <p:nvPr/>
        </p:nvGrpSpPr>
        <p:grpSpPr>
          <a:xfrm>
            <a:off x="231744" y="3162647"/>
            <a:ext cx="9452824" cy="432048"/>
            <a:chOff x="-218651" y="3140968"/>
            <a:chExt cx="9452824" cy="432048"/>
          </a:xfrm>
        </p:grpSpPr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21865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24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346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857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368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80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391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8174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3285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3968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35077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8618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7296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88405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39514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2920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80312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31421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282530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733639" y="314096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24" name="Textfeld 123"/>
          <p:cNvSpPr txBox="1"/>
          <p:nvPr/>
        </p:nvSpPr>
        <p:spPr>
          <a:xfrm>
            <a:off x="7867713" y="3666703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gestorben</a:t>
            </a:r>
            <a:endParaRPr lang="en-GB" dirty="0"/>
          </a:p>
        </p:txBody>
      </p:sp>
      <p:sp>
        <p:nvSpPr>
          <p:cNvPr id="125" name="Textfeld 124"/>
          <p:cNvSpPr txBox="1"/>
          <p:nvPr/>
        </p:nvSpPr>
        <p:spPr>
          <a:xfrm>
            <a:off x="630070" y="3666703"/>
            <a:ext cx="1755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Neue</a:t>
            </a:r>
            <a:r>
              <a:rPr lang="en-GB" dirty="0" smtClean="0"/>
              <a:t> Population:</a:t>
            </a:r>
            <a:endParaRPr lang="en-GB" dirty="0"/>
          </a:p>
        </p:txBody>
      </p:sp>
      <p:sp>
        <p:nvSpPr>
          <p:cNvPr id="126" name="Textfeld 125"/>
          <p:cNvSpPr txBox="1"/>
          <p:nvPr/>
        </p:nvSpPr>
        <p:spPr>
          <a:xfrm>
            <a:off x="5796136" y="3666703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neu</a:t>
            </a:r>
            <a:r>
              <a:rPr lang="en-GB" dirty="0" smtClean="0"/>
              <a:t> </a:t>
            </a:r>
            <a:r>
              <a:rPr lang="en-GB" dirty="0" err="1" smtClean="0"/>
              <a:t>geboren</a:t>
            </a:r>
            <a:endParaRPr lang="en-GB" dirty="0"/>
          </a:p>
        </p:txBody>
      </p:sp>
      <p:sp>
        <p:nvSpPr>
          <p:cNvPr id="127" name="Rechteck 126"/>
          <p:cNvSpPr/>
          <p:nvPr/>
        </p:nvSpPr>
        <p:spPr bwMode="auto">
          <a:xfrm>
            <a:off x="1691680" y="1637511"/>
            <a:ext cx="432048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0" y="642174"/>
            <a:ext cx="10743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Zeitschritt</a:t>
            </a:r>
            <a:endParaRPr lang="en-GB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0" y="1700808"/>
            <a:ext cx="298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0" y="222635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0" y="2708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0" y="3184133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0" y="1061447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7740352" y="4026743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7668344" y="4386783"/>
            <a:ext cx="15121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D: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Sterberate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558062" y="4026743"/>
            <a:ext cx="27177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=N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n-GB" i="1" dirty="0" smtClean="0">
                <a:solidFill>
                  <a:srgbClr val="C00000"/>
                </a:solidFill>
                <a:latin typeface="Symbol" pitchFamily="18" charset="2"/>
              </a:rPr>
              <a:t>D</a:t>
            </a:r>
            <a:r>
              <a:rPr lang="en-GB" i="1" dirty="0" smtClean="0">
                <a:solidFill>
                  <a:srgbClr val="C00000"/>
                </a:solidFill>
              </a:rPr>
              <a:t>N</a:t>
            </a:r>
            <a:endParaRPr lang="en-GB" i="1" dirty="0">
              <a:solidFill>
                <a:srgbClr val="C00000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539552" y="4386783"/>
            <a:ext cx="35818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  <a:latin typeface="Symbol" pitchFamily="18" charset="2"/>
              </a:rPr>
              <a:t>D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effektive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Änderung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8748464" y="109745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8748464" y="1565503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8748464" y="211853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8748464" y="265859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8748464" y="3198651"/>
            <a:ext cx="407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GB" b="1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425648" y="4026743"/>
            <a:ext cx="10185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5364088" y="4386783"/>
            <a:ext cx="26642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B: 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Geburtenrate</a:t>
            </a:r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611560" y="5170160"/>
            <a:ext cx="6696744" cy="748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= 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+      B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  -   D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</a:p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    = 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+      r</a:t>
            </a:r>
            <a:r>
              <a:rPr lang="en-GB" b="1" dirty="0" smtClean="0"/>
              <a:t>·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</a:t>
            </a:r>
          </a:p>
          <a:p>
            <a:endParaRPr lang="en-GB" i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97" name="Gruppieren 107"/>
          <p:cNvGrpSpPr/>
          <p:nvPr/>
        </p:nvGrpSpPr>
        <p:grpSpPr>
          <a:xfrm>
            <a:off x="269866" y="1052736"/>
            <a:ext cx="951643" cy="432048"/>
            <a:chOff x="3976875" y="1700808"/>
            <a:chExt cx="951643" cy="432048"/>
          </a:xfrm>
        </p:grpSpPr>
        <p:pic>
          <p:nvPicPr>
            <p:cNvPr id="10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76875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27984" y="1700808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2" name="Rechteck 101"/>
          <p:cNvSpPr/>
          <p:nvPr/>
        </p:nvSpPr>
        <p:spPr bwMode="auto">
          <a:xfrm>
            <a:off x="251520" y="1052736"/>
            <a:ext cx="1008112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" name="Rechteck 102"/>
          <p:cNvSpPr/>
          <p:nvPr/>
        </p:nvSpPr>
        <p:spPr bwMode="auto">
          <a:xfrm>
            <a:off x="251520" y="1641500"/>
            <a:ext cx="1440160" cy="432048"/>
          </a:xfrm>
          <a:prstGeom prst="rect">
            <a:avLst/>
          </a:prstGeom>
          <a:noFill/>
          <a:ln w="1905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4" name="Rechteck 103"/>
          <p:cNvSpPr/>
          <p:nvPr/>
        </p:nvSpPr>
        <p:spPr bwMode="auto">
          <a:xfrm>
            <a:off x="1259632" y="1641500"/>
            <a:ext cx="432048" cy="43204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5" name="Rechteck 104"/>
          <p:cNvSpPr/>
          <p:nvPr/>
        </p:nvSpPr>
        <p:spPr bwMode="auto">
          <a:xfrm>
            <a:off x="5148064" y="3657992"/>
            <a:ext cx="2160240" cy="1296144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5760640" y="5157192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= (1+B-D)</a:t>
            </a:r>
            <a:r>
              <a:rPr lang="en-GB" dirty="0" smtClean="0"/>
              <a:t>·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i="1" baseline="-25000" dirty="0" smtClean="0">
                <a:solidFill>
                  <a:schemeClr val="accent6">
                    <a:lumMod val="75000"/>
                  </a:schemeClr>
                </a:solidFill>
              </a:rPr>
              <a:t>t-1</a:t>
            </a:r>
          </a:p>
          <a:p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= (1+r)    </a:t>
            </a:r>
            <a:r>
              <a:rPr lang="en-GB" b="1" dirty="0" smtClean="0"/>
              <a:t>·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         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=   R      </a:t>
            </a:r>
            <a:r>
              <a:rPr lang="en-GB" b="1" dirty="0" smtClean="0"/>
              <a:t>·</a:t>
            </a:r>
            <a:r>
              <a:rPr lang="en-GB" b="1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GB" b="1" i="1" baseline="-25000" dirty="0" smtClean="0">
                <a:solidFill>
                  <a:schemeClr val="accent6">
                    <a:lumMod val="75000"/>
                  </a:schemeClr>
                </a:solidFill>
              </a:rPr>
              <a:t>t-1 </a:t>
            </a:r>
            <a:endParaRPr lang="en-GB" dirty="0"/>
          </a:p>
        </p:txBody>
      </p:sp>
      <p:sp>
        <p:nvSpPr>
          <p:cNvPr id="194" name="Rechteck 193"/>
          <p:cNvSpPr/>
          <p:nvPr/>
        </p:nvSpPr>
        <p:spPr>
          <a:xfrm>
            <a:off x="5724128" y="5733256"/>
            <a:ext cx="24737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(</a:t>
            </a:r>
            <a:r>
              <a:rPr lang="en-GB" dirty="0" err="1" smtClean="0"/>
              <a:t>faktorielle</a:t>
            </a:r>
            <a:r>
              <a:rPr lang="en-GB" dirty="0" smtClean="0"/>
              <a:t> </a:t>
            </a:r>
            <a:r>
              <a:rPr lang="en-GB" dirty="0" err="1" smtClean="0"/>
              <a:t>Schreibweise</a:t>
            </a:r>
            <a:r>
              <a:rPr lang="en-GB" dirty="0" smtClean="0"/>
              <a:t>)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395536" y="5733256"/>
            <a:ext cx="23022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(additive </a:t>
            </a:r>
            <a:r>
              <a:rPr lang="en-GB" dirty="0" err="1" smtClean="0"/>
              <a:t>Schreibweise</a:t>
            </a:r>
            <a:r>
              <a:rPr lang="en-GB" dirty="0" smtClean="0"/>
              <a:t>)</a:t>
            </a:r>
          </a:p>
        </p:txBody>
      </p:sp>
      <p:sp>
        <p:nvSpPr>
          <p:cNvPr id="112" name="Rechteck 111"/>
          <p:cNvSpPr/>
          <p:nvPr/>
        </p:nvSpPr>
        <p:spPr bwMode="auto">
          <a:xfrm>
            <a:off x="3131840" y="2145824"/>
            <a:ext cx="864096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" name="Gruppieren 109"/>
          <p:cNvGrpSpPr/>
          <p:nvPr/>
        </p:nvGrpSpPr>
        <p:grpSpPr>
          <a:xfrm>
            <a:off x="231744" y="2658591"/>
            <a:ext cx="7258699" cy="432048"/>
            <a:chOff x="861469" y="2636912"/>
            <a:chExt cx="7258699" cy="432048"/>
          </a:xfrm>
        </p:grpSpPr>
        <p:pic>
          <p:nvPicPr>
            <p:cNvPr id="6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14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125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636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147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659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170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681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192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6186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12979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64088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15197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6630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17416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68525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19634" y="2636912"/>
              <a:ext cx="500534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53" name="Rechteck 152"/>
          <p:cNvSpPr/>
          <p:nvPr/>
        </p:nvSpPr>
        <p:spPr bwMode="auto">
          <a:xfrm>
            <a:off x="5845988" y="2636912"/>
            <a:ext cx="1678340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0" name="Rechteck 189"/>
          <p:cNvSpPr/>
          <p:nvPr/>
        </p:nvSpPr>
        <p:spPr bwMode="auto">
          <a:xfrm>
            <a:off x="7341538" y="3140968"/>
            <a:ext cx="2343030" cy="432048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7343507" y="620688"/>
            <a:ext cx="19383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Population(</a:t>
            </a:r>
            <a:r>
              <a:rPr lang="en-GB" i="1" dirty="0" err="1" smtClean="0">
                <a:solidFill>
                  <a:schemeClr val="accent6">
                    <a:lumMod val="75000"/>
                  </a:schemeClr>
                </a:solidFill>
              </a:rPr>
              <a:t>sdichte</a:t>
            </a:r>
            <a:r>
              <a:rPr lang="en-GB" i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311296" y="0"/>
            <a:ext cx="377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1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1"/>
                            </p:stCondLst>
                            <p:childTnLst>
                              <p:par>
                                <p:cTn id="11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2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2"/>
                            </p:stCondLst>
                            <p:childTnLst>
                              <p:par>
                                <p:cTn id="14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503"/>
                            </p:stCondLst>
                            <p:childTnLst>
                              <p:par>
                                <p:cTn id="1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503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503"/>
                            </p:stCondLst>
                            <p:childTnLst>
                              <p:par>
                                <p:cTn id="1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503"/>
                            </p:stCondLst>
                            <p:childTnLst>
                              <p:par>
                                <p:cTn id="1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animBg="1"/>
      <p:bldP spid="191" grpId="0" animBg="1"/>
      <p:bldP spid="192" grpId="0" animBg="1"/>
      <p:bldP spid="152" grpId="0" animBg="1"/>
      <p:bldP spid="155" grpId="0" animBg="1"/>
      <p:bldP spid="170" grpId="0" animBg="1"/>
      <p:bldP spid="106" grpId="0" animBg="1"/>
      <p:bldP spid="113" grpId="0" animBg="1"/>
      <p:bldP spid="114" grpId="0" animBg="1"/>
      <p:bldP spid="158" grpId="0" animBg="1"/>
      <p:bldP spid="156" grpId="0" animBg="1"/>
      <p:bldP spid="157" grpId="0" animBg="1"/>
      <p:bldP spid="124" grpId="0"/>
      <p:bldP spid="125" grpId="0"/>
      <p:bldP spid="126" grpId="0"/>
      <p:bldP spid="127" grpId="0" animBg="1"/>
      <p:bldP spid="143" grpId="0"/>
      <p:bldP spid="144" grpId="0"/>
      <p:bldP spid="145" grpId="0"/>
      <p:bldP spid="146" grpId="0"/>
      <p:bldP spid="147" grpId="0"/>
      <p:bldP spid="149" grpId="0"/>
      <p:bldP spid="154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02" grpId="0" animBg="1"/>
      <p:bldP spid="103" grpId="0" animBg="1"/>
      <p:bldP spid="104" grpId="0" animBg="1"/>
      <p:bldP spid="105" grpId="0" animBg="1"/>
      <p:bldP spid="193" grpId="0"/>
      <p:bldP spid="194" grpId="0"/>
      <p:bldP spid="195" grpId="0"/>
      <p:bldP spid="112" grpId="0" animBg="1"/>
      <p:bldP spid="153" grpId="0" animBg="1"/>
      <p:bldP spid="190" grpId="0" animBg="1"/>
      <p:bldP spid="10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bgerundetes Rechteck 37"/>
          <p:cNvSpPr/>
          <p:nvPr/>
        </p:nvSpPr>
        <p:spPr bwMode="auto">
          <a:xfrm>
            <a:off x="179512" y="5301208"/>
            <a:ext cx="8712968" cy="8640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683568" y="738570"/>
            <a:ext cx="784887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r>
              <a:rPr lang="de-DE" sz="1800" dirty="0"/>
              <a:t> </a:t>
            </a:r>
            <a:r>
              <a:rPr lang="de-DE" sz="1800" b="0" dirty="0"/>
              <a:t>einfachstes Modell für das </a:t>
            </a:r>
            <a:r>
              <a:rPr lang="de-DE" sz="1800" b="0" dirty="0" smtClean="0"/>
              <a:t>unbegrenzte Wachstum:</a:t>
            </a:r>
            <a:r>
              <a:rPr lang="de-DE" sz="1800" b="0" dirty="0"/>
              <a:t/>
            </a:r>
            <a:br>
              <a:rPr lang="de-DE" sz="1800" b="0" dirty="0"/>
            </a:br>
            <a:r>
              <a:rPr lang="de-DE" sz="1800" dirty="0"/>
              <a:t>   exponentielles </a:t>
            </a:r>
            <a:r>
              <a:rPr lang="de-DE" sz="1800" dirty="0" smtClean="0"/>
              <a:t>Wachstum:</a:t>
            </a:r>
            <a:endParaRPr lang="de-DE" sz="1800" dirty="0"/>
          </a:p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endParaRPr lang="de-DE" sz="1800" dirty="0"/>
          </a:p>
          <a:p>
            <a:pPr algn="l">
              <a:buClr>
                <a:schemeClr val="bg2"/>
              </a:buClr>
              <a:buFont typeface="Wingdings" pitchFamily="2" charset="2"/>
              <a:buChar char="§"/>
            </a:pPr>
            <a:endParaRPr lang="de-DE" sz="1800" dirty="0"/>
          </a:p>
          <a:p>
            <a:pPr algn="l">
              <a:buClr>
                <a:schemeClr val="bg2"/>
              </a:buClr>
            </a:pPr>
            <a:endParaRPr lang="de-DE" sz="1800" dirty="0"/>
          </a:p>
          <a:p>
            <a:pPr algn="l">
              <a:buClr>
                <a:schemeClr val="bg2"/>
              </a:buClr>
              <a:buFont typeface="Wingdings" pitchFamily="2" charset="2"/>
              <a:buNone/>
            </a:pPr>
            <a:r>
              <a:rPr lang="de-DE" sz="1800" b="0" dirty="0"/>
              <a:t>  </a:t>
            </a:r>
            <a:endParaRPr lang="de-DE" sz="1800" baseline="-25000" dirty="0"/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err="1" smtClean="0"/>
              <a:t>Exponentielles</a:t>
            </a:r>
            <a:r>
              <a:rPr lang="en-GB" dirty="0" smtClean="0"/>
              <a:t> </a:t>
            </a:r>
            <a:r>
              <a:rPr lang="en-GB" dirty="0" err="1" smtClean="0"/>
              <a:t>Wachstum</a:t>
            </a:r>
            <a:r>
              <a:rPr lang="en-GB" dirty="0" smtClean="0"/>
              <a:t> - </a:t>
            </a:r>
            <a:r>
              <a:rPr lang="en-GB" dirty="0" err="1" smtClean="0"/>
              <a:t>Merkmale</a:t>
            </a:r>
            <a:endParaRPr lang="de-DE" dirty="0" smtClean="0"/>
          </a:p>
        </p:txBody>
      </p:sp>
      <p:graphicFrame>
        <p:nvGraphicFramePr>
          <p:cNvPr id="1027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076950" y="1412776"/>
          <a:ext cx="1485900" cy="360363"/>
        </p:xfrm>
        <a:graphic>
          <a:graphicData uri="http://schemas.openxmlformats.org/presentationml/2006/ole">
            <p:oleObj spid="_x0000_s1035" name="Formel" r:id="rId4" imgW="26791560" imgH="6491160" progId="Equation.3">
              <p:embed/>
            </p:oleObj>
          </a:graphicData>
        </a:graphic>
      </p:graphicFrame>
      <p:graphicFrame>
        <p:nvGraphicFramePr>
          <p:cNvPr id="2" name="Object 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475656" y="1412776"/>
          <a:ext cx="2085590" cy="792088"/>
        </p:xfrm>
        <a:graphic>
          <a:graphicData uri="http://schemas.openxmlformats.org/presentationml/2006/ole">
            <p:oleObj spid="_x0000_s1036" name="Formel" r:id="rId5" imgW="38569320" imgH="14621400" progId="Equation.3">
              <p:embed/>
            </p:oleObj>
          </a:graphicData>
        </a:graphic>
      </p:graphicFrame>
      <p:sp>
        <p:nvSpPr>
          <p:cNvPr id="1032" name="Line 20"/>
          <p:cNvSpPr>
            <a:spLocks noChangeShapeType="1"/>
          </p:cNvSpPr>
          <p:nvPr/>
        </p:nvSpPr>
        <p:spPr bwMode="auto">
          <a:xfrm flipV="1">
            <a:off x="1347963" y="2069019"/>
            <a:ext cx="0" cy="24225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33" name="Line 21"/>
          <p:cNvSpPr>
            <a:spLocks noChangeShapeType="1"/>
          </p:cNvSpPr>
          <p:nvPr/>
        </p:nvSpPr>
        <p:spPr bwMode="auto">
          <a:xfrm>
            <a:off x="1347964" y="4491543"/>
            <a:ext cx="219368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34" name="Text Box 22"/>
          <p:cNvSpPr txBox="1">
            <a:spLocks noChangeArrowheads="1"/>
          </p:cNvSpPr>
          <p:nvPr/>
        </p:nvSpPr>
        <p:spPr bwMode="auto">
          <a:xfrm rot="-5400000">
            <a:off x="43826" y="3115459"/>
            <a:ext cx="20865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>
                <a:solidFill>
                  <a:schemeClr val="bg2"/>
                </a:solidFill>
              </a:rPr>
              <a:t>Populationsgröße N</a:t>
            </a:r>
            <a:r>
              <a:rPr lang="de-DE" baseline="-25000">
                <a:solidFill>
                  <a:schemeClr val="bg2"/>
                </a:solidFill>
              </a:rPr>
              <a:t>t</a:t>
            </a:r>
          </a:p>
        </p:txBody>
      </p:sp>
      <p:sp>
        <p:nvSpPr>
          <p:cNvPr id="1035" name="Text Box 23"/>
          <p:cNvSpPr txBox="1">
            <a:spLocks noChangeArrowheads="1"/>
          </p:cNvSpPr>
          <p:nvPr/>
        </p:nvSpPr>
        <p:spPr bwMode="auto">
          <a:xfrm>
            <a:off x="1979712" y="4643844"/>
            <a:ext cx="6637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>
                <a:solidFill>
                  <a:schemeClr val="bg2"/>
                </a:solidFill>
              </a:rPr>
              <a:t>Zeit t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1052" name="Text Box 17"/>
          <p:cNvSpPr txBox="1">
            <a:spLocks noChangeArrowheads="1"/>
          </p:cNvSpPr>
          <p:nvPr/>
        </p:nvSpPr>
        <p:spPr bwMode="auto">
          <a:xfrm rot="16200000">
            <a:off x="4533046" y="3581821"/>
            <a:ext cx="17303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sz="1600" dirty="0" smtClean="0">
                <a:solidFill>
                  <a:schemeClr val="bg2"/>
                </a:solidFill>
              </a:rPr>
              <a:t>Wachstumsrate r</a:t>
            </a:r>
            <a:endParaRPr lang="de-DE" sz="1600" dirty="0">
              <a:solidFill>
                <a:schemeClr val="bg2"/>
              </a:solidFill>
            </a:endParaRPr>
          </a:p>
        </p:txBody>
      </p:sp>
      <p:sp>
        <p:nvSpPr>
          <p:cNvPr id="1054" name="Text Box 19"/>
          <p:cNvSpPr txBox="1">
            <a:spLocks noChangeArrowheads="1"/>
          </p:cNvSpPr>
          <p:nvPr/>
        </p:nvSpPr>
        <p:spPr bwMode="auto">
          <a:xfrm>
            <a:off x="6660232" y="4489980"/>
            <a:ext cx="33410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de-DE" dirty="0">
                <a:solidFill>
                  <a:schemeClr val="bg2"/>
                </a:solidFill>
              </a:rPr>
              <a:t>N</a:t>
            </a:r>
            <a:endParaRPr lang="de-DE" baseline="-25000" dirty="0">
              <a:solidFill>
                <a:schemeClr val="bg2"/>
              </a:solidFill>
            </a:endParaRPr>
          </a:p>
        </p:txBody>
      </p:sp>
      <p:sp>
        <p:nvSpPr>
          <p:cNvPr id="1061" name="Text Box 37"/>
          <p:cNvSpPr txBox="1">
            <a:spLocks noChangeArrowheads="1"/>
          </p:cNvSpPr>
          <p:nvPr/>
        </p:nvSpPr>
        <p:spPr bwMode="auto">
          <a:xfrm>
            <a:off x="5436096" y="4787860"/>
            <a:ext cx="327585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i="1" dirty="0" smtClean="0">
                <a:solidFill>
                  <a:srgbClr val="CC0000"/>
                </a:solidFill>
              </a:rPr>
              <a:t>r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ist</a:t>
            </a:r>
            <a:r>
              <a:rPr lang="en-GB" sz="1800" dirty="0" smtClean="0">
                <a:solidFill>
                  <a:srgbClr val="CC0000"/>
                </a:solidFill>
              </a:rPr>
              <a:t> </a:t>
            </a:r>
            <a:r>
              <a:rPr lang="en-GB" sz="1800" dirty="0" err="1" smtClean="0">
                <a:solidFill>
                  <a:srgbClr val="CC0000"/>
                </a:solidFill>
              </a:rPr>
              <a:t>dichteunabhängig</a:t>
            </a:r>
            <a:endParaRPr lang="en-GB" sz="1800" dirty="0">
              <a:solidFill>
                <a:srgbClr val="CC0000"/>
              </a:solidFill>
            </a:endParaRPr>
          </a:p>
        </p:txBody>
      </p:sp>
      <p:sp>
        <p:nvSpPr>
          <p:cNvPr id="34" name="Line 21"/>
          <p:cNvSpPr>
            <a:spLocks noChangeShapeType="1"/>
          </p:cNvSpPr>
          <p:nvPr/>
        </p:nvSpPr>
        <p:spPr bwMode="auto">
          <a:xfrm>
            <a:off x="5580112" y="4507392"/>
            <a:ext cx="219368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5" name="Line 20"/>
          <p:cNvSpPr>
            <a:spLocks noChangeShapeType="1"/>
          </p:cNvSpPr>
          <p:nvPr/>
        </p:nvSpPr>
        <p:spPr bwMode="auto">
          <a:xfrm flipV="1">
            <a:off x="5580112" y="2420888"/>
            <a:ext cx="0" cy="2062484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259631" y="5394702"/>
            <a:ext cx="755099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Populationsmodell in R umsetzen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1_exp_Wachstum.R</a:t>
            </a:r>
            <a:r>
              <a:rPr lang="de-DE" dirty="0" smtClean="0">
                <a:solidFill>
                  <a:srgbClr val="00B050"/>
                </a:solidFill>
              </a:rPr>
              <a:t>) </a:t>
            </a:r>
            <a:r>
              <a:rPr lang="de-DE" i="1" dirty="0" smtClean="0">
                <a:solidFill>
                  <a:srgbClr val="00B050"/>
                </a:solidFill>
              </a:rPr>
              <a:t>r </a:t>
            </a:r>
            <a:r>
              <a:rPr lang="de-DE" dirty="0" smtClean="0">
                <a:solidFill>
                  <a:srgbClr val="00B050"/>
                </a:solidFill>
              </a:rPr>
              <a:t>= 0.2</a:t>
            </a:r>
            <a:r>
              <a:rPr lang="de-DE" dirty="0" smtClean="0">
                <a:solidFill>
                  <a:srgbClr val="00B050"/>
                </a:solidFill>
              </a:rPr>
              <a:t>, </a:t>
            </a:r>
            <a:r>
              <a:rPr lang="de-DE" i="1" dirty="0" err="1" smtClean="0">
                <a:solidFill>
                  <a:srgbClr val="00B050"/>
                </a:solidFill>
              </a:rPr>
              <a:t>nt</a:t>
            </a:r>
            <a:r>
              <a:rPr lang="de-DE" i="1" dirty="0" smtClean="0">
                <a:solidFill>
                  <a:srgbClr val="00B050"/>
                </a:solidFill>
              </a:rPr>
              <a:t> </a:t>
            </a:r>
            <a:r>
              <a:rPr lang="de-DE" dirty="0" smtClean="0">
                <a:solidFill>
                  <a:srgbClr val="00B050"/>
                </a:solidFill>
              </a:rPr>
              <a:t>= 30</a:t>
            </a:r>
            <a:r>
              <a:rPr lang="de-DE" dirty="0" smtClean="0">
                <a:solidFill>
                  <a:srgbClr val="00B050"/>
                </a:solidFill>
              </a:rPr>
              <a:t>, </a:t>
            </a:r>
            <a:r>
              <a:rPr lang="de-DE" i="1" dirty="0" smtClean="0">
                <a:solidFill>
                  <a:srgbClr val="00B050"/>
                </a:solidFill>
              </a:rPr>
              <a:t>N0 </a:t>
            </a:r>
            <a:r>
              <a:rPr lang="de-DE" dirty="0" smtClean="0">
                <a:solidFill>
                  <a:srgbClr val="00B050"/>
                </a:solidFill>
              </a:rPr>
              <a:t>= 2</a:t>
            </a:r>
            <a:endParaRPr lang="de-DE" dirty="0" smtClean="0">
              <a:solidFill>
                <a:srgbClr val="00B050"/>
              </a:solidFill>
            </a:endParaRPr>
          </a:p>
          <a:p>
            <a:pPr>
              <a:buClr>
                <a:schemeClr val="bg2"/>
              </a:buClr>
            </a:pPr>
            <a:r>
              <a:rPr lang="de-DE" dirty="0" smtClean="0">
                <a:solidFill>
                  <a:srgbClr val="00B050"/>
                </a:solidFill>
              </a:rPr>
              <a:t>Populationsmodell zu Funktion umbauen (</a:t>
            </a:r>
            <a:r>
              <a:rPr lang="de-DE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2_exp_Wachstum_function.R</a:t>
            </a:r>
            <a:r>
              <a:rPr lang="de-DE" dirty="0" smtClean="0">
                <a:solidFill>
                  <a:srgbClr val="00B050"/>
                </a:solidFill>
              </a:rPr>
              <a:t>),</a:t>
            </a:r>
            <a:r>
              <a:rPr lang="de-DE" dirty="0" smtClean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i="1" dirty="0" smtClean="0">
                <a:solidFill>
                  <a:srgbClr val="00B050"/>
                </a:solidFill>
              </a:rPr>
              <a:t>n0 </a:t>
            </a:r>
            <a:r>
              <a:rPr lang="de-DE" dirty="0" smtClean="0">
                <a:solidFill>
                  <a:srgbClr val="00B050"/>
                </a:solidFill>
              </a:rPr>
              <a:t>= 2 </a:t>
            </a:r>
            <a:r>
              <a:rPr lang="de-DE" dirty="0" smtClean="0">
                <a:solidFill>
                  <a:srgbClr val="00B050"/>
                </a:solidFill>
              </a:rPr>
              <a:t>und </a:t>
            </a:r>
            <a:r>
              <a:rPr lang="de-DE" i="1" dirty="0" smtClean="0">
                <a:solidFill>
                  <a:srgbClr val="00B050"/>
                </a:solidFill>
              </a:rPr>
              <a:t>n0 </a:t>
            </a:r>
            <a:r>
              <a:rPr lang="de-DE" dirty="0" smtClean="0">
                <a:solidFill>
                  <a:srgbClr val="00B050"/>
                </a:solidFill>
              </a:rPr>
              <a:t>= 4 </a:t>
            </a:r>
            <a:r>
              <a:rPr lang="de-DE" dirty="0" smtClean="0">
                <a:solidFill>
                  <a:srgbClr val="00B050"/>
                </a:solidFill>
              </a:rPr>
              <a:t>vergleichen</a:t>
            </a:r>
            <a:endParaRPr lang="de-DE" baseline="-25000" dirty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5373216"/>
            <a:ext cx="6477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Ellipse 20"/>
          <p:cNvSpPr/>
          <p:nvPr/>
        </p:nvSpPr>
        <p:spPr bwMode="auto">
          <a:xfrm>
            <a:off x="1475656" y="4414252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Ellipse 21"/>
          <p:cNvSpPr/>
          <p:nvPr/>
        </p:nvSpPr>
        <p:spPr bwMode="auto">
          <a:xfrm>
            <a:off x="1699680" y="4357484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Ellipse 22"/>
          <p:cNvSpPr/>
          <p:nvPr/>
        </p:nvSpPr>
        <p:spPr bwMode="auto">
          <a:xfrm>
            <a:off x="2483768" y="249289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Ellipse 23"/>
          <p:cNvSpPr/>
          <p:nvPr/>
        </p:nvSpPr>
        <p:spPr bwMode="auto">
          <a:xfrm>
            <a:off x="2259740" y="3645024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Ellipse 24"/>
          <p:cNvSpPr/>
          <p:nvPr/>
        </p:nvSpPr>
        <p:spPr bwMode="auto">
          <a:xfrm>
            <a:off x="2371752" y="3140968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Ellipse 25"/>
          <p:cNvSpPr/>
          <p:nvPr/>
        </p:nvSpPr>
        <p:spPr bwMode="auto">
          <a:xfrm>
            <a:off x="2035716" y="4092312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Ellipse 26"/>
          <p:cNvSpPr/>
          <p:nvPr/>
        </p:nvSpPr>
        <p:spPr bwMode="auto">
          <a:xfrm>
            <a:off x="1587668" y="4391392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Ellipse 27"/>
          <p:cNvSpPr/>
          <p:nvPr/>
        </p:nvSpPr>
        <p:spPr bwMode="auto">
          <a:xfrm>
            <a:off x="1923704" y="4221088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Ellipse 28"/>
          <p:cNvSpPr/>
          <p:nvPr/>
        </p:nvSpPr>
        <p:spPr bwMode="auto">
          <a:xfrm>
            <a:off x="1811692" y="430452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Ellipse 29"/>
          <p:cNvSpPr/>
          <p:nvPr/>
        </p:nvSpPr>
        <p:spPr bwMode="auto">
          <a:xfrm>
            <a:off x="2147728" y="3917816"/>
            <a:ext cx="45720" cy="45720"/>
          </a:xfrm>
          <a:prstGeom prst="ellipse">
            <a:avLst/>
          </a:prstGeom>
          <a:noFill/>
          <a:ln w="19050" cap="flat" cmpd="sng" algn="ctr">
            <a:solidFill>
              <a:srgbClr val="33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1" name="Gruppieren 50"/>
          <p:cNvGrpSpPr/>
          <p:nvPr/>
        </p:nvGrpSpPr>
        <p:grpSpPr>
          <a:xfrm>
            <a:off x="5652120" y="3766180"/>
            <a:ext cx="1701904" cy="45720"/>
            <a:chOff x="5652120" y="3766180"/>
            <a:chExt cx="1701904" cy="45720"/>
          </a:xfrm>
        </p:grpSpPr>
        <p:sp>
          <p:nvSpPr>
            <p:cNvPr id="31" name="Ellipse 30"/>
            <p:cNvSpPr/>
            <p:nvPr/>
          </p:nvSpPr>
          <p:spPr bwMode="auto">
            <a:xfrm>
              <a:off x="565212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Ellipse 31"/>
            <p:cNvSpPr/>
            <p:nvPr/>
          </p:nvSpPr>
          <p:spPr bwMode="auto">
            <a:xfrm>
              <a:off x="587614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Ellipse 32"/>
            <p:cNvSpPr/>
            <p:nvPr/>
          </p:nvSpPr>
          <p:spPr bwMode="auto">
            <a:xfrm>
              <a:off x="666023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Ellipse 35"/>
            <p:cNvSpPr/>
            <p:nvPr/>
          </p:nvSpPr>
          <p:spPr bwMode="auto">
            <a:xfrm>
              <a:off x="643620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Ellipse 38"/>
            <p:cNvSpPr/>
            <p:nvPr/>
          </p:nvSpPr>
          <p:spPr bwMode="auto">
            <a:xfrm>
              <a:off x="654821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Ellipse 39"/>
            <p:cNvSpPr/>
            <p:nvPr/>
          </p:nvSpPr>
          <p:spPr bwMode="auto">
            <a:xfrm>
              <a:off x="6212180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Ellipse 40"/>
            <p:cNvSpPr/>
            <p:nvPr/>
          </p:nvSpPr>
          <p:spPr bwMode="auto">
            <a:xfrm>
              <a:off x="576413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Ellipse 41"/>
            <p:cNvSpPr/>
            <p:nvPr/>
          </p:nvSpPr>
          <p:spPr bwMode="auto">
            <a:xfrm>
              <a:off x="610016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Ellipse 42"/>
            <p:cNvSpPr/>
            <p:nvPr/>
          </p:nvSpPr>
          <p:spPr bwMode="auto">
            <a:xfrm>
              <a:off x="598815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Ellipse 43"/>
            <p:cNvSpPr/>
            <p:nvPr/>
          </p:nvSpPr>
          <p:spPr bwMode="auto">
            <a:xfrm>
              <a:off x="632419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Ellipse 44"/>
            <p:cNvSpPr/>
            <p:nvPr/>
          </p:nvSpPr>
          <p:spPr bwMode="auto">
            <a:xfrm>
              <a:off x="6988272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Ellipse 45"/>
            <p:cNvSpPr/>
            <p:nvPr/>
          </p:nvSpPr>
          <p:spPr bwMode="auto">
            <a:xfrm>
              <a:off x="676424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Ellipse 46"/>
            <p:cNvSpPr/>
            <p:nvPr/>
          </p:nvSpPr>
          <p:spPr bwMode="auto">
            <a:xfrm>
              <a:off x="687625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Ellipse 47"/>
            <p:cNvSpPr/>
            <p:nvPr/>
          </p:nvSpPr>
          <p:spPr bwMode="auto">
            <a:xfrm>
              <a:off x="7308304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Ellipse 48"/>
            <p:cNvSpPr/>
            <p:nvPr/>
          </p:nvSpPr>
          <p:spPr bwMode="auto">
            <a:xfrm>
              <a:off x="7084276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Ellipse 49"/>
            <p:cNvSpPr/>
            <p:nvPr/>
          </p:nvSpPr>
          <p:spPr bwMode="auto">
            <a:xfrm>
              <a:off x="7196288" y="3766180"/>
              <a:ext cx="45720" cy="4572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2" name="Rechteck 51"/>
          <p:cNvSpPr/>
          <p:nvPr/>
        </p:nvSpPr>
        <p:spPr bwMode="auto">
          <a:xfrm>
            <a:off x="1835696" y="1772816"/>
            <a:ext cx="1368152" cy="432048"/>
          </a:xfrm>
          <a:prstGeom prst="rect">
            <a:avLst/>
          </a:prstGeom>
          <a:solidFill>
            <a:schemeClr val="bg1">
              <a:alpha val="61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311296" y="0"/>
            <a:ext cx="377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FFFFFF">
                    <a:lumMod val="85000"/>
                  </a:srgbClr>
                </a:solidFill>
                <a:latin typeface="Calibri" pitchFamily="34" charset="0"/>
              </a:rPr>
              <a:t>I.</a:t>
            </a: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1052" grpId="0"/>
      <p:bldP spid="1054" grpId="0"/>
      <p:bldP spid="1061" grpId="1"/>
      <p:bldP spid="34" grpId="0" animBg="1"/>
      <p:bldP spid="35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Benutzerdefiniert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B5681"/>
      </a:hlink>
      <a:folHlink>
        <a:srgbClr val="2B5681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</Words>
  <Application>Microsoft Office PowerPoint</Application>
  <PresentationFormat>Bildschirmpräsentation (4:3)</PresentationFormat>
  <Paragraphs>121</Paragraphs>
  <Slides>10</Slides>
  <Notes>8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9" baseType="lpstr">
      <vt:lpstr>Arial</vt:lpstr>
      <vt:lpstr>Calibri</vt:lpstr>
      <vt:lpstr>MV Boli</vt:lpstr>
      <vt:lpstr>Wingdings</vt:lpstr>
      <vt:lpstr>Times New Roman</vt:lpstr>
      <vt:lpstr>Symbol</vt:lpstr>
      <vt:lpstr>Courier New</vt:lpstr>
      <vt:lpstr>Standarddesign</vt:lpstr>
      <vt:lpstr>Formel</vt:lpstr>
      <vt:lpstr>Folie 1</vt:lpstr>
      <vt:lpstr>Folie 2</vt:lpstr>
      <vt:lpstr>Folie 3</vt:lpstr>
      <vt:lpstr>Folie 4</vt:lpstr>
      <vt:lpstr>Ökologische Modellierung</vt:lpstr>
      <vt:lpstr>Fallbeispiel: Kaninchen im neuen Habitat</vt:lpstr>
      <vt:lpstr>Exponentielles Wachstum</vt:lpstr>
      <vt:lpstr>Exponentielles Wachstum</vt:lpstr>
      <vt:lpstr>Exponentielles Wachstum - Merkmale</vt:lpstr>
      <vt:lpstr>Folie 10</vt:lpstr>
    </vt:vector>
  </TitlesOfParts>
  <Company>WZ für Umweltsystemforschung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Super User</dc:creator>
  <cp:lastModifiedBy>reviewer</cp:lastModifiedBy>
  <cp:revision>7534</cp:revision>
  <cp:lastPrinted>2008-04-07T13:32:56Z</cp:lastPrinted>
  <dcterms:created xsi:type="dcterms:W3CDTF">2002-11-14T10:27:51Z</dcterms:created>
  <dcterms:modified xsi:type="dcterms:W3CDTF">2018-12-11T12:24:04Z</dcterms:modified>
</cp:coreProperties>
</file>