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92" r:id="rId2"/>
    <p:sldId id="895" r:id="rId3"/>
    <p:sldId id="896" r:id="rId4"/>
    <p:sldId id="898" r:id="rId5"/>
    <p:sldId id="901" r:id="rId6"/>
    <p:sldId id="903" r:id="rId7"/>
    <p:sldId id="899" r:id="rId8"/>
    <p:sldId id="900" r:id="rId9"/>
  </p:sldIdLst>
  <p:sldSz cx="9144000" cy="6858000" type="screen4x3"/>
  <p:notesSz cx="7099300" cy="96012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MV Boli" pitchFamily="2" charset="0"/>
      <p:regular r:id="rId1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336699"/>
    <a:srgbClr val="FFFFFF"/>
    <a:srgbClr val="000000"/>
    <a:srgbClr val="FFCC99"/>
    <a:srgbClr val="2B5681"/>
    <a:srgbClr val="ADADEB"/>
    <a:srgbClr val="FF7C80"/>
    <a:srgbClr val="0066FF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howGuides="1">
      <p:cViewPr varScale="1">
        <p:scale>
          <a:sx n="63" d="100"/>
          <a:sy n="63" d="100"/>
        </p:scale>
        <p:origin x="-62" y="-44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4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07/11/2016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ea typeface="+mj-ea"/>
                <a:cs typeface="MV Boli" pitchFamily="2" charset="0"/>
              </a:rPr>
              <a:t>Modellierung der Populationsdynamik  </a:t>
            </a:r>
            <a:endParaRPr kumimoji="0" lang="de-DE" sz="3600" b="1" i="1" u="none" strike="noStrike" kern="0" cap="none" spc="0" normalizeH="0" baseline="0" noProof="0" dirty="0" smtClean="0">
              <a:ln>
                <a:noFill/>
              </a:ln>
              <a:solidFill>
                <a:srgbClr val="152657"/>
              </a:solidFill>
              <a:effectLst>
                <a:reflection blurRad="6350" stA="56000" endPos="58000" dir="5400000" sy="-100000" algn="bl" rotWithShape="0"/>
              </a:effectLst>
              <a:uLnTx/>
              <a:uFillTx/>
              <a:latin typeface="Calibri" pitchFamily="34" charset="0"/>
              <a:ea typeface="+mj-ea"/>
              <a:cs typeface="MV Boli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im Modul „Modellierung und Datenanalyse“</a:t>
              </a:r>
            </a:p>
            <a:p>
              <a:pPr algn="ctr"/>
              <a:r>
                <a:rPr lang="de-DE" sz="2000" dirty="0" smtClean="0">
                  <a:latin typeface="Calibri" pitchFamily="34" charset="0"/>
                </a:rPr>
                <a:t>Wintersemester 2016/17</a:t>
              </a:r>
              <a:endParaRPr lang="de-DE" sz="2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Ziel</a:t>
            </a:r>
            <a:endParaRPr lang="en-GB" dirty="0" smtClean="0"/>
          </a:p>
          <a:p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Inhalte</a:t>
            </a:r>
            <a:endParaRPr lang="en-GB" dirty="0"/>
          </a:p>
          <a:p>
            <a:r>
              <a:rPr lang="de-DE" b="0" dirty="0" smtClean="0"/>
              <a:t>geometrisches Wachstum</a:t>
            </a:r>
          </a:p>
          <a:p>
            <a:r>
              <a:rPr lang="de-DE" dirty="0" smtClean="0"/>
              <a:t>geometrisches Wachstum mit Umweltstochastik</a:t>
            </a:r>
          </a:p>
          <a:p>
            <a:r>
              <a:rPr lang="de-DE" b="0" dirty="0" smtClean="0"/>
              <a:t>logistisches </a:t>
            </a:r>
            <a:r>
              <a:rPr lang="de-DE" b="0" dirty="0" smtClean="0"/>
              <a:t>Wachstum</a:t>
            </a:r>
          </a:p>
          <a:p>
            <a:r>
              <a:rPr lang="de-DE" b="0" dirty="0" smtClean="0"/>
              <a:t>logistisches </a:t>
            </a:r>
            <a:r>
              <a:rPr lang="de-DE" b="0" dirty="0" smtClean="0"/>
              <a:t>Wachstum mit Konkurrenzstärken</a:t>
            </a:r>
          </a:p>
          <a:p>
            <a:r>
              <a:rPr lang="de-DE" b="0" dirty="0" smtClean="0"/>
              <a:t>geometrisches Wachstum mit Migration</a:t>
            </a:r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</a:t>
            </a:r>
            <a:r>
              <a:rPr lang="en-GB" dirty="0" err="1" smtClean="0"/>
              <a:t>Biotop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7" name="Gruppieren 36"/>
          <p:cNvGrpSpPr/>
          <p:nvPr/>
        </p:nvGrpSpPr>
        <p:grpSpPr>
          <a:xfrm>
            <a:off x="683568" y="-1251520"/>
            <a:ext cx="8169386" cy="432048"/>
            <a:chOff x="107504" y="2420888"/>
            <a:chExt cx="10892515" cy="576064"/>
          </a:xfrm>
        </p:grpSpPr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114899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10462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6378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17857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9336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20815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2294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3773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25252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26731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08983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7504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513420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911941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28210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29689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1168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32640" y="2420888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259632" y="836712"/>
            <a:ext cx="72728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/>
              <a:t> </a:t>
            </a:r>
            <a:r>
              <a:rPr lang="de-DE" b="0" dirty="0"/>
              <a:t>einfachstes Modell für das </a:t>
            </a:r>
            <a:r>
              <a:rPr lang="de-DE" b="0" dirty="0" smtClean="0"/>
              <a:t>unbegrenzte </a:t>
            </a:r>
            <a:r>
              <a:rPr lang="de-DE" b="0" dirty="0"/>
              <a:t>Wachstum von Populationen:</a:t>
            </a:r>
            <a:br>
              <a:rPr lang="de-DE" b="0" dirty="0"/>
            </a:br>
            <a:r>
              <a:rPr lang="de-DE" dirty="0"/>
              <a:t>   exponentielles </a:t>
            </a:r>
            <a:r>
              <a:rPr lang="de-DE" dirty="0" smtClean="0"/>
              <a:t>Wachstum:</a:t>
            </a:r>
            <a:endParaRPr lang="de-DE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dirty="0"/>
          </a:p>
          <a:p>
            <a:pPr algn="l">
              <a:buClr>
                <a:schemeClr val="bg2"/>
              </a:buClr>
            </a:pPr>
            <a:endParaRPr lang="de-DE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b="0" dirty="0"/>
              <a:t>  </a:t>
            </a:r>
            <a:endParaRPr lang="de-DE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Geometrisches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668344" y="2923216"/>
          <a:ext cx="930275" cy="336550"/>
        </p:xfrm>
        <a:graphic>
          <a:graphicData uri="http://schemas.openxmlformats.org/presentationml/2006/ole">
            <p:oleObj spid="_x0000_s1026" name="Equation" r:id="rId4" imgW="609480" imgH="2030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47664" y="1484784"/>
          <a:ext cx="1192213" cy="454025"/>
        </p:xfrm>
        <a:graphic>
          <a:graphicData uri="http://schemas.openxmlformats.org/presentationml/2006/ole">
            <p:oleObj spid="_x0000_s1028" name="Formel" r:id="rId5" imgW="685800" imgH="2412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36" name="Freeform 25"/>
          <p:cNvSpPr>
            <a:spLocks/>
          </p:cNvSpPr>
          <p:nvPr/>
        </p:nvSpPr>
        <p:spPr bwMode="auto">
          <a:xfrm>
            <a:off x="1403648" y="2051556"/>
            <a:ext cx="1164980" cy="2405062"/>
          </a:xfrm>
          <a:custGeom>
            <a:avLst/>
            <a:gdLst>
              <a:gd name="T0" fmla="*/ 0 w 795"/>
              <a:gd name="T1" fmla="*/ 2147483647 h 1515"/>
              <a:gd name="T2" fmla="*/ 2147483647 w 795"/>
              <a:gd name="T3" fmla="*/ 2147483647 h 1515"/>
              <a:gd name="T4" fmla="*/ 2147483647 w 795"/>
              <a:gd name="T5" fmla="*/ 2147483647 h 1515"/>
              <a:gd name="T6" fmla="*/ 2147483647 w 795"/>
              <a:gd name="T7" fmla="*/ 2147483647 h 1515"/>
              <a:gd name="T8" fmla="*/ 2147483647 w 795"/>
              <a:gd name="T9" fmla="*/ 2147483647 h 1515"/>
              <a:gd name="T10" fmla="*/ 2147483647 w 795"/>
              <a:gd name="T11" fmla="*/ 2147483647 h 1515"/>
              <a:gd name="T12" fmla="*/ 2147483647 w 795"/>
              <a:gd name="T13" fmla="*/ 2147483647 h 1515"/>
              <a:gd name="T14" fmla="*/ 2147483647 w 795"/>
              <a:gd name="T15" fmla="*/ 2147483647 h 1515"/>
              <a:gd name="T16" fmla="*/ 2147483647 w 795"/>
              <a:gd name="T17" fmla="*/ 2147483647 h 1515"/>
              <a:gd name="T18" fmla="*/ 2147483647 w 795"/>
              <a:gd name="T19" fmla="*/ 2147483647 h 1515"/>
              <a:gd name="T20" fmla="*/ 2147483647 w 795"/>
              <a:gd name="T21" fmla="*/ 2147483647 h 1515"/>
              <a:gd name="T22" fmla="*/ 2147483647 w 795"/>
              <a:gd name="T23" fmla="*/ 2147483647 h 1515"/>
              <a:gd name="T24" fmla="*/ 2147483647 w 795"/>
              <a:gd name="T25" fmla="*/ 0 h 15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95"/>
              <a:gd name="T40" fmla="*/ 0 h 1515"/>
              <a:gd name="T41" fmla="*/ 795 w 795"/>
              <a:gd name="T42" fmla="*/ 1515 h 151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95" h="1515">
                <a:moveTo>
                  <a:pt x="0" y="1515"/>
                </a:moveTo>
                <a:cubicBezTo>
                  <a:pt x="33" y="1512"/>
                  <a:pt x="66" y="1509"/>
                  <a:pt x="99" y="1502"/>
                </a:cubicBezTo>
                <a:cubicBezTo>
                  <a:pt x="132" y="1495"/>
                  <a:pt x="162" y="1486"/>
                  <a:pt x="197" y="1474"/>
                </a:cubicBezTo>
                <a:cubicBezTo>
                  <a:pt x="232" y="1462"/>
                  <a:pt x="277" y="1448"/>
                  <a:pt x="311" y="1428"/>
                </a:cubicBezTo>
                <a:cubicBezTo>
                  <a:pt x="345" y="1408"/>
                  <a:pt x="374" y="1380"/>
                  <a:pt x="401" y="1354"/>
                </a:cubicBezTo>
                <a:cubicBezTo>
                  <a:pt x="428" y="1328"/>
                  <a:pt x="450" y="1302"/>
                  <a:pt x="473" y="1270"/>
                </a:cubicBezTo>
                <a:cubicBezTo>
                  <a:pt x="496" y="1238"/>
                  <a:pt x="520" y="1202"/>
                  <a:pt x="541" y="1162"/>
                </a:cubicBezTo>
                <a:cubicBezTo>
                  <a:pt x="562" y="1122"/>
                  <a:pt x="583" y="1075"/>
                  <a:pt x="599" y="1028"/>
                </a:cubicBezTo>
                <a:cubicBezTo>
                  <a:pt x="615" y="981"/>
                  <a:pt x="624" y="940"/>
                  <a:pt x="639" y="882"/>
                </a:cubicBezTo>
                <a:cubicBezTo>
                  <a:pt x="654" y="824"/>
                  <a:pt x="673" y="745"/>
                  <a:pt x="687" y="678"/>
                </a:cubicBezTo>
                <a:cubicBezTo>
                  <a:pt x="701" y="611"/>
                  <a:pt x="709" y="573"/>
                  <a:pt x="725" y="478"/>
                </a:cubicBezTo>
                <a:cubicBezTo>
                  <a:pt x="741" y="383"/>
                  <a:pt x="769" y="186"/>
                  <a:pt x="781" y="106"/>
                </a:cubicBezTo>
                <a:cubicBezTo>
                  <a:pt x="793" y="26"/>
                  <a:pt x="794" y="13"/>
                  <a:pt x="795" y="0"/>
                </a:cubicBezTo>
              </a:path>
            </a:pathLst>
          </a:custGeom>
          <a:noFill/>
          <a:ln w="38100">
            <a:solidFill>
              <a:srgbClr val="00609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GB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rot="-1689871">
            <a:off x="5707179" y="2979559"/>
            <a:ext cx="1974807" cy="104781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77481" y="3581846"/>
            <a:ext cx="1641475" cy="33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R</a:t>
            </a:r>
          </a:p>
        </p:txBody>
      </p:sp>
      <p:sp>
        <p:nvSpPr>
          <p:cNvPr id="1053" name="Text Box 18"/>
          <p:cNvSpPr txBox="1">
            <a:spLocks noChangeArrowheads="1"/>
          </p:cNvSpPr>
          <p:nvPr/>
        </p:nvSpPr>
        <p:spPr bwMode="auto">
          <a:xfrm>
            <a:off x="7779469" y="3410579"/>
            <a:ext cx="30186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de-DE" sz="1400">
                <a:solidFill>
                  <a:srgbClr val="CC0000"/>
                </a:solidFill>
              </a:rPr>
              <a:t>r</a:t>
            </a:r>
            <a:endParaRPr lang="de-DE" sz="1400" baseline="-25000">
              <a:solidFill>
                <a:srgbClr val="CC0000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smtClean="0">
                <a:solidFill>
                  <a:srgbClr val="CC0000"/>
                </a:solidFill>
              </a:rPr>
              <a:t>R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9116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</a:t>
            </a:r>
            <a:r>
              <a:rPr lang="de-DE" dirty="0" smtClean="0">
                <a:solidFill>
                  <a:srgbClr val="00B050"/>
                </a:solidFill>
              </a:rPr>
              <a:t>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R=1.5, </a:t>
            </a:r>
            <a:r>
              <a:rPr lang="de-DE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</a:t>
            </a:r>
            <a:r>
              <a:rPr lang="de-DE" dirty="0" smtClean="0">
                <a:solidFill>
                  <a:srgbClr val="00B050"/>
                </a:solidFill>
              </a:rPr>
              <a:t>als Funktion umbauen </a:t>
            </a:r>
            <a:r>
              <a:rPr lang="de-DE" dirty="0" smtClean="0">
                <a:solidFill>
                  <a:srgbClr val="00B050"/>
                </a:solidFill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 smtClean="0"/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1052" grpId="0"/>
      <p:bldP spid="1053" grpId="0"/>
      <p:bldP spid="1054" grpId="0"/>
      <p:bldP spid="1061" grpId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Umweltstochastizität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155679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0" dirty="0"/>
              <a:t>Klima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155679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sp>
        <p:nvSpPr>
          <p:cNvPr id="6" name="Rechteck 5"/>
          <p:cNvSpPr/>
          <p:nvPr/>
        </p:nvSpPr>
        <p:spPr>
          <a:xfrm>
            <a:off x="899592" y="3645024"/>
            <a:ext cx="6480720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Realisation im </a:t>
            </a:r>
            <a:r>
              <a:rPr lang="de-DE" dirty="0" smtClean="0"/>
              <a:t>Modell:</a:t>
            </a:r>
            <a:endParaRPr lang="de-DE" dirty="0" smtClean="0"/>
          </a:p>
          <a:p>
            <a:r>
              <a:rPr lang="en-GB" i="1" dirty="0" err="1" smtClean="0"/>
              <a:t>N</a:t>
            </a:r>
            <a:r>
              <a:rPr lang="en-GB" i="1" baseline="-25000" dirty="0" err="1" smtClean="0"/>
              <a:t>t</a:t>
            </a:r>
            <a:r>
              <a:rPr lang="en-GB" i="1" baseline="-25000" dirty="0" smtClean="0"/>
              <a:t>  </a:t>
            </a:r>
            <a:r>
              <a:rPr lang="en-GB" i="1" dirty="0" smtClean="0"/>
              <a:t>= </a:t>
            </a:r>
            <a:r>
              <a:rPr lang="en-GB" i="1" dirty="0" smtClean="0"/>
              <a:t>R </a:t>
            </a:r>
            <a:r>
              <a:rPr lang="en-GB" i="1" dirty="0" smtClean="0"/>
              <a:t>(t)           </a:t>
            </a:r>
            <a:r>
              <a:rPr lang="en-GB" dirty="0" smtClean="0"/>
              <a:t>·</a:t>
            </a:r>
            <a:r>
              <a:rPr lang="en-GB" i="1" dirty="0" smtClean="0"/>
              <a:t>N</a:t>
            </a:r>
            <a:r>
              <a:rPr lang="en-GB" i="1" baseline="-25000" dirty="0" smtClean="0"/>
              <a:t>t-1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</a:t>
            </a:r>
            <a:r>
              <a:rPr lang="en-GB" i="1" dirty="0" smtClean="0"/>
              <a:t>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</a:t>
            </a:r>
            <a:r>
              <a:rPr lang="en-GB" dirty="0" smtClean="0"/>
              <a:t>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Bodenfeuchte</a:t>
            </a:r>
            <a:r>
              <a:rPr lang="en-GB" dirty="0" smtClean="0"/>
              <a:t> / </a:t>
            </a:r>
            <a:r>
              <a:rPr lang="en-GB" dirty="0" err="1" smtClean="0"/>
              <a:t>Pflanzenwachstum</a:t>
            </a:r>
            <a:r>
              <a:rPr lang="en-GB" dirty="0" smtClean="0"/>
              <a:t>)</a:t>
            </a:r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Zufallsvariable bestimmt Wachstumsrate R zwischen </a:t>
            </a:r>
            <a:r>
              <a:rPr lang="de-DE" dirty="0" err="1" smtClean="0">
                <a:solidFill>
                  <a:srgbClr val="00B050"/>
                </a:solidFill>
              </a:rPr>
              <a:t>R_pess</a:t>
            </a:r>
            <a:r>
              <a:rPr lang="de-DE" dirty="0" smtClean="0">
                <a:solidFill>
                  <a:srgbClr val="00B050"/>
                </a:solidFill>
              </a:rPr>
              <a:t>=0.8 und </a:t>
            </a:r>
            <a:r>
              <a:rPr lang="de-DE" dirty="0" err="1" smtClean="0">
                <a:solidFill>
                  <a:srgbClr val="00B050"/>
                </a:solidFill>
              </a:rPr>
              <a:t>R_opt</a:t>
            </a:r>
            <a:r>
              <a:rPr lang="de-DE" dirty="0" smtClean="0">
                <a:solidFill>
                  <a:srgbClr val="00B050"/>
                </a:solidFill>
              </a:rPr>
              <a:t>=1.2 sowie </a:t>
            </a:r>
            <a:r>
              <a:rPr lang="de-DE" dirty="0" err="1" smtClean="0">
                <a:solidFill>
                  <a:srgbClr val="00B050"/>
                </a:solidFill>
              </a:rPr>
              <a:t>R_pess</a:t>
            </a:r>
            <a:r>
              <a:rPr lang="de-DE" dirty="0" smtClean="0">
                <a:solidFill>
                  <a:srgbClr val="00B050"/>
                </a:solidFill>
              </a:rPr>
              <a:t>=0.75 (3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_exp_Wachstum_stoch.R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r>
              <a:rPr lang="en-GB" dirty="0" smtClean="0">
                <a:sym typeface="Wingdings" pitchFamily="2" charset="2"/>
              </a:rPr>
              <a:t> (</a:t>
            </a:r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</a:t>
            </a:r>
            <a:r>
              <a:rPr lang="en-GB" dirty="0" err="1" smtClean="0">
                <a:sym typeface="Wingdings" pitchFamily="2" charset="2"/>
              </a:rPr>
              <a:t>Biotops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logistisches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Wachtum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Kalibrierung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Herleitung</a:t>
            </a:r>
            <a:endParaRPr lang="en-GB" dirty="0" smtClean="0"/>
          </a:p>
          <a:p>
            <a:r>
              <a:rPr lang="en-GB" dirty="0" err="1" smtClean="0"/>
              <a:t>Umsetzung</a:t>
            </a:r>
            <a:r>
              <a:rPr lang="en-GB" smtClean="0"/>
              <a:t> in R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Bildschirmpräsentation (4:3)</PresentationFormat>
  <Paragraphs>83</Paragraphs>
  <Slides>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Equation</vt:lpstr>
      <vt:lpstr>Formel</vt:lpstr>
      <vt:lpstr>Folie 1</vt:lpstr>
      <vt:lpstr>Ökologische Modellierung</vt:lpstr>
      <vt:lpstr>Fallbeispiel: Kaninchen im neuen Biotop</vt:lpstr>
      <vt:lpstr>Geometrisches Wachstum - Merkmale</vt:lpstr>
      <vt:lpstr>Vergleich mit Beobachtungen</vt:lpstr>
      <vt:lpstr>Wachstum mit Umweltstochastizität</vt:lpstr>
      <vt:lpstr>Kalibrierung</vt:lpstr>
      <vt:lpstr>Logistisches Wachstum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7330</cp:revision>
  <cp:lastPrinted>2008-04-07T13:32:56Z</cp:lastPrinted>
  <dcterms:created xsi:type="dcterms:W3CDTF">2002-11-14T10:27:51Z</dcterms:created>
  <dcterms:modified xsi:type="dcterms:W3CDTF">2016-11-07T14:55:26Z</dcterms:modified>
</cp:coreProperties>
</file>