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895" r:id="rId3"/>
    <p:sldId id="905" r:id="rId4"/>
    <p:sldId id="896" r:id="rId5"/>
    <p:sldId id="909" r:id="rId6"/>
    <p:sldId id="898" r:id="rId7"/>
    <p:sldId id="901" r:id="rId8"/>
    <p:sldId id="903" r:id="rId9"/>
    <p:sldId id="899" r:id="rId10"/>
    <p:sldId id="904" r:id="rId11"/>
    <p:sldId id="900" r:id="rId12"/>
    <p:sldId id="911" r:id="rId13"/>
    <p:sldId id="908" r:id="rId14"/>
    <p:sldId id="907" r:id="rId15"/>
    <p:sldId id="913" r:id="rId16"/>
    <p:sldId id="912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CCFF99"/>
    <a:srgbClr val="6699FF"/>
    <a:srgbClr val="336699"/>
    <a:srgbClr val="FFFFFF"/>
    <a:srgbClr val="000000"/>
    <a:srgbClr val="FFCC99"/>
    <a:srgbClr val="ADADEB"/>
    <a:srgbClr val="FF7C8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howGuides="1">
      <p:cViewPr>
        <p:scale>
          <a:sx n="50" d="100"/>
          <a:sy n="50" d="100"/>
        </p:scale>
        <p:origin x="-446" y="-734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6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10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24/11/2016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ea typeface="+mj-ea"/>
                <a:cs typeface="MV Boli" pitchFamily="2" charset="0"/>
              </a:rPr>
              <a:t>Modellierung der Populationsdynamik  </a:t>
            </a:r>
            <a:endParaRPr kumimoji="0" lang="de-DE" sz="3600" b="1" i="1" u="none" strike="noStrike" kern="0" cap="none" spc="0" normalizeH="0" baseline="0" noProof="0" dirty="0" smtClean="0">
              <a:ln>
                <a:noFill/>
              </a:ln>
              <a:solidFill>
                <a:srgbClr val="152657"/>
              </a:solidFill>
              <a:effectLst>
                <a:reflection blurRad="6350" stA="56000" endPos="58000" dir="5400000" sy="-100000" algn="bl" rotWithShape="0"/>
              </a:effectLst>
              <a:uLnTx/>
              <a:uFillTx/>
              <a:latin typeface="Calibri" pitchFamily="34" charset="0"/>
              <a:ea typeface="+mj-ea"/>
              <a:cs typeface="MV Boli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im Modul „Modellierung und Datenanalyse“</a:t>
              </a:r>
            </a:p>
            <a:p>
              <a:pPr algn="ctr"/>
              <a:r>
                <a:rPr lang="de-DE" sz="2000" dirty="0" smtClean="0">
                  <a:latin typeface="Calibri" pitchFamily="34" charset="0"/>
                </a:rPr>
                <a:t>Wintersemester 2016/17</a:t>
              </a:r>
              <a:endParaRPr lang="de-DE" sz="2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 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K vergleichen (Parameterwerte siehe Vorlage)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745976" y="3413075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797152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853484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dirty="0" smtClean="0"/>
                <a:t>K: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08304" y="39330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K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dirty="0" smtClean="0">
                <a:solidFill>
                  <a:schemeClr val="bg2"/>
                </a:solidFill>
              </a:rPr>
              <a:t>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N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6531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599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9774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424927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41197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4499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6293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5185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5693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3609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5787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8352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6930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37297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4923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4263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2916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329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3235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2662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32510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  <a:p>
            <a:r>
              <a:rPr lang="en-GB" dirty="0" err="1" smtClean="0"/>
              <a:t>sinnvolle</a:t>
            </a:r>
            <a:r>
              <a:rPr lang="en-GB" dirty="0" smtClean="0"/>
              <a:t> </a:t>
            </a:r>
            <a:r>
              <a:rPr lang="en-GB" dirty="0" err="1" smtClean="0"/>
              <a:t>Prozessbeschreibung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numerischer</a:t>
            </a:r>
            <a:r>
              <a:rPr lang="en-GB" dirty="0" smtClean="0"/>
              <a:t> </a:t>
            </a:r>
            <a:r>
              <a:rPr lang="en-GB" dirty="0" err="1" smtClean="0"/>
              <a:t>Effekt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geeignete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Zeitschritte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kontinuierlichen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Prozessen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251520" y="4077072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Ursachen</a:t>
            </a:r>
            <a:r>
              <a:rPr lang="en-GB" dirty="0" smtClean="0">
                <a:sym typeface="Wingdings" pitchFamily="2" charset="2"/>
              </a:rPr>
              <a:t>: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dirty="0" smtClean="0">
                <a:solidFill>
                  <a:srgbClr val="00B050"/>
                </a:solidFill>
              </a:rPr>
              <a:t>n0 = 2, K=100, nt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max. Wachstumsrate ist umweltabhängig (zufällige Klimavariable)</a:t>
            </a:r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b="0" dirty="0" smtClean="0"/>
              <a:t> Wachstumsrate ist dichteabhängig (logistisches Wachstum)</a:t>
            </a:r>
          </a:p>
          <a:p>
            <a:pPr algn="l">
              <a:buClr>
                <a:schemeClr val="bg2"/>
              </a:buClr>
            </a:pP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08104" y="3068960"/>
          <a:ext cx="1973262" cy="720725"/>
        </p:xfrm>
        <a:graphic>
          <a:graphicData uri="http://schemas.openxmlformats.org/presentationml/2006/ole">
            <p:oleObj spid="_x0000_s29698" name="Formel" r:id="rId5" imgW="1320480" imgH="48240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365104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679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K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755576" y="2564904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339752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403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275854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33975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403648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1187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9878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212372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580112" y="3861048"/>
            <a:ext cx="324036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/>
      <p:bldP spid="87" grpId="0"/>
      <p:bldP spid="90" grpId="0"/>
      <p:bldP spid="102" grpId="0"/>
      <p:bldP spid="103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 bwMode="auto">
          <a:xfrm>
            <a:off x="539552" y="1700808"/>
            <a:ext cx="8352928" cy="108012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539552" y="2780928"/>
            <a:ext cx="8352928" cy="5040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699864"/>
            <a:ext cx="7924800" cy="5105400"/>
          </a:xfrm>
        </p:spPr>
        <p:txBody>
          <a:bodyPr/>
          <a:lstStyle/>
          <a:p>
            <a:r>
              <a:rPr lang="en-GB" dirty="0" smtClean="0"/>
              <a:t>Population </a:t>
            </a:r>
            <a:r>
              <a:rPr lang="en-GB" dirty="0" err="1" smtClean="0"/>
              <a:t>stirbt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, </a:t>
            </a:r>
            <a:r>
              <a:rPr lang="en-GB" dirty="0" err="1" smtClean="0"/>
              <a:t>Besiedlung</a:t>
            </a:r>
            <a:r>
              <a:rPr lang="en-GB" dirty="0" smtClean="0"/>
              <a:t> von </a:t>
            </a:r>
            <a:r>
              <a:rPr lang="en-GB" dirty="0" err="1" smtClean="0"/>
              <a:t>Nachbarinsel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				 </a:t>
            </a:r>
            <a:r>
              <a:rPr lang="en-GB" dirty="0" err="1" smtClean="0">
                <a:sym typeface="Wingdings" pitchFamily="2" charset="2"/>
              </a:rPr>
              <a:t>Interaktion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mit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anderen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Populationen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1" name="Gruppieren 100"/>
          <p:cNvGrpSpPr/>
          <p:nvPr/>
        </p:nvGrpSpPr>
        <p:grpSpPr>
          <a:xfrm flipH="1">
            <a:off x="6660232" y="1700808"/>
            <a:ext cx="2232025" cy="1585913"/>
            <a:chOff x="6300788" y="1196975"/>
            <a:chExt cx="2232025" cy="1585913"/>
          </a:xfrm>
        </p:grpSpPr>
        <p:sp>
          <p:nvSpPr>
            <p:cNvPr id="3584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6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2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3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4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1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2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3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4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5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6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0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1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2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6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8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9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0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1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2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3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4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6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7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9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0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1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8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9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0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1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2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3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4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5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6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7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8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9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1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2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3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4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5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6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7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uppieren 104"/>
          <p:cNvGrpSpPr/>
          <p:nvPr/>
        </p:nvGrpSpPr>
        <p:grpSpPr>
          <a:xfrm flipH="1">
            <a:off x="4427984" y="2420888"/>
            <a:ext cx="1014185" cy="1231447"/>
            <a:chOff x="3577122" y="2436428"/>
            <a:chExt cx="1014185" cy="1231447"/>
          </a:xfrm>
        </p:grpSpPr>
        <p:pic>
          <p:nvPicPr>
            <p:cNvPr id="35938" name="Picture 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6" name="Rechteck 105"/>
          <p:cNvSpPr/>
          <p:nvPr/>
        </p:nvSpPr>
        <p:spPr>
          <a:xfrm>
            <a:off x="899592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388424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1196752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3501008"/>
            <a:ext cx="5472113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1800" dirty="0"/>
              <a:t>m</a:t>
            </a:r>
            <a:r>
              <a:rPr lang="de-DE" sz="1800" b="0" dirty="0"/>
              <a:t>	</a:t>
            </a:r>
            <a:r>
              <a:rPr lang="de-DE" sz="1800" dirty="0"/>
              <a:t>Migrationswahrscheinlichkeit</a:t>
            </a:r>
          </a:p>
          <a:p>
            <a:pPr algn="l"/>
            <a:r>
              <a:rPr lang="de-DE" sz="1800" b="0" dirty="0"/>
              <a:t>m = 0 	   isolierte Populationen</a:t>
            </a:r>
          </a:p>
          <a:p>
            <a:pPr algn="l"/>
            <a:r>
              <a:rPr lang="de-DE" sz="1800" b="0" dirty="0" smtClean="0"/>
              <a:t>m &gt; 0</a:t>
            </a:r>
            <a:r>
              <a:rPr lang="de-DE" sz="1800" b="0" dirty="0"/>
              <a:t>	   Metapopulation</a:t>
            </a:r>
          </a:p>
          <a:p>
            <a:pPr algn="l"/>
            <a:r>
              <a:rPr lang="de-DE" sz="1800" b="0" dirty="0"/>
              <a:t>m </a:t>
            </a:r>
            <a:r>
              <a:rPr lang="de-DE" sz="1800" dirty="0" smtClean="0"/>
              <a:t>&gt;&gt; </a:t>
            </a:r>
            <a:r>
              <a:rPr lang="de-DE" sz="1800" b="0" dirty="0" smtClean="0"/>
              <a:t>0 </a:t>
            </a:r>
            <a:r>
              <a:rPr lang="de-DE" sz="1800" b="0" dirty="0"/>
              <a:t>	   effektiv </a:t>
            </a:r>
            <a:r>
              <a:rPr lang="de-DE" sz="1800" b="0" i="1" dirty="0"/>
              <a:t>eine</a:t>
            </a:r>
            <a:r>
              <a:rPr lang="de-DE" sz="1800" b="0" dirty="0"/>
              <a:t> Population</a:t>
            </a:r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220434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1196752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755576" y="2852936"/>
          <a:ext cx="6072187" cy="576263"/>
        </p:xfrm>
        <a:graphic>
          <a:graphicData uri="http://schemas.openxmlformats.org/presentationml/2006/ole">
            <p:oleObj spid="_x0000_s38917" name="Formel" r:id="rId6" imgW="253980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980728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Ziel</a:t>
            </a:r>
            <a:endParaRPr lang="en-GB" dirty="0" smtClean="0"/>
          </a:p>
          <a:p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Inhalte</a:t>
            </a:r>
            <a:endParaRPr lang="en-GB" dirty="0"/>
          </a:p>
          <a:p>
            <a:r>
              <a:rPr lang="de-DE" b="0" dirty="0" smtClean="0"/>
              <a:t>geometrisches Wachstum</a:t>
            </a:r>
          </a:p>
          <a:p>
            <a:r>
              <a:rPr lang="de-DE" dirty="0" smtClean="0"/>
              <a:t>geometrisches Wachstum mit Umweltstochastik</a:t>
            </a:r>
          </a:p>
          <a:p>
            <a:r>
              <a:rPr lang="de-DE" b="0" dirty="0" smtClean="0"/>
              <a:t>logistisches Wachstum</a:t>
            </a:r>
          </a:p>
          <a:p>
            <a:r>
              <a:rPr lang="de-DE" b="0" dirty="0" smtClean="0"/>
              <a:t>geometrisches Wachstum mit Migration</a:t>
            </a:r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763688" y="4941168"/>
            <a:ext cx="5589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/>
              <a:t>Wie</a:t>
            </a:r>
            <a:r>
              <a:rPr lang="en-GB" sz="2000" dirty="0" smtClean="0"/>
              <a:t> </a:t>
            </a:r>
            <a:r>
              <a:rPr lang="en-GB" sz="2000" dirty="0" err="1" smtClean="0"/>
              <a:t>entwickelt</a:t>
            </a:r>
            <a:r>
              <a:rPr lang="en-GB" sz="2000" dirty="0" smtClean="0"/>
              <a:t> </a:t>
            </a:r>
            <a:r>
              <a:rPr lang="en-GB" sz="2000" dirty="0" err="1" smtClean="0"/>
              <a:t>sich</a:t>
            </a:r>
            <a:r>
              <a:rPr lang="en-GB" sz="2000" dirty="0" smtClean="0"/>
              <a:t> die </a:t>
            </a:r>
            <a:r>
              <a:rPr lang="en-GB" sz="2000" dirty="0" err="1" smtClean="0"/>
              <a:t>Kaninchenbevölkerung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1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1"/>
                            </p:stCondLst>
                            <p:childTnLst>
                              <p:par>
                                <p:cTn id="1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2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2"/>
                            </p:stCondLst>
                            <p:childTnLst>
                              <p:par>
                                <p:cTn id="1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3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3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3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3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628775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r=0.2, </a:t>
            </a:r>
            <a:r>
              <a:rPr lang="de-DE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n0=2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baseline="-25000" dirty="0" smtClean="0"/>
              <a:t>,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B050"/>
                </a:solidFill>
              </a:rPr>
              <a:t>n0=2 und n0=4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251520" y="4077072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Ursachen</a:t>
            </a:r>
            <a:r>
              <a:rPr lang="en-GB" dirty="0" smtClean="0">
                <a:sym typeface="Wingdings" pitchFamily="2" charset="2"/>
              </a:rPr>
              <a:t>: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Zufallsvariable bestimmt Wachstumsrate r zwischen </a:t>
            </a:r>
            <a:r>
              <a:rPr lang="de-DE" dirty="0" err="1" smtClean="0">
                <a:solidFill>
                  <a:srgbClr val="00B050"/>
                </a:solidFill>
              </a:rPr>
              <a:t>r_opt</a:t>
            </a:r>
            <a:r>
              <a:rPr lang="de-DE" dirty="0" smtClean="0">
                <a:solidFill>
                  <a:srgbClr val="00B050"/>
                </a:solidFill>
              </a:rPr>
              <a:t>=-0.2  und </a:t>
            </a:r>
          </a:p>
          <a:p>
            <a:pPr>
              <a:buClr>
                <a:schemeClr val="bg2"/>
              </a:buClr>
            </a:pPr>
            <a:r>
              <a:rPr lang="de-DE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=-0,2 bzw. </a:t>
            </a:r>
            <a:r>
              <a:rPr lang="de-DE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=-0,15 (3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_exp_Wachstum_stoch.R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P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2" grpId="0"/>
      <p:bldP spid="63" grpId="0"/>
      <p:bldP spid="67" grpId="0"/>
      <p:bldP spid="73" grpId="0"/>
      <p:bldP spid="76" grpId="0"/>
      <p:bldP spid="81" grpId="0"/>
      <p:bldP spid="82" grpId="0"/>
      <p:bldP spid="83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</a:t>
            </a:r>
            <a:r>
              <a:rPr lang="en-GB" dirty="0" err="1" smtClean="0">
                <a:sym typeface="Wingdings" pitchFamily="2" charset="2"/>
              </a:rPr>
              <a:t>Biotops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22108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22108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Bildschirmpräsentation (4:3)</PresentationFormat>
  <Paragraphs>207</Paragraphs>
  <Slides>16</Slides>
  <Notes>6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Arial</vt:lpstr>
      <vt:lpstr>Calibri</vt:lpstr>
      <vt:lpstr>MV Boli</vt:lpstr>
      <vt:lpstr>Symbol</vt:lpstr>
      <vt:lpstr>Wingdings</vt:lpstr>
      <vt:lpstr>Courier New</vt:lpstr>
      <vt:lpstr>Times New Roman</vt:lpstr>
      <vt:lpstr>Standarddesign</vt:lpstr>
      <vt:lpstr>Formel</vt:lpstr>
      <vt:lpstr>Microsoft Formel-Editor 3.0</vt:lpstr>
      <vt:lpstr>Folie 1</vt:lpstr>
      <vt:lpstr>Ökologische Modellierung</vt:lpstr>
      <vt:lpstr>Fallbeispiel: Kaninchen im neuen Habitat</vt:lpstr>
      <vt:lpstr>Geometrisches Wachstum</vt:lpstr>
      <vt:lpstr>Geometrisches Wachstum</vt:lpstr>
      <vt:lpstr>Geometrisches Wachstum - Merkmale</vt:lpstr>
      <vt:lpstr>Vergleich mit Beobachtungen</vt:lpstr>
      <vt:lpstr>Wachstum unter Umwelteinwirkungen</vt:lpstr>
      <vt:lpstr>Vergleich mit Beobachtungen</vt:lpstr>
      <vt:lpstr>Logistisches Wachstum - Merkmale</vt:lpstr>
      <vt:lpstr>Logistisches Wachstum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7460</cp:revision>
  <cp:lastPrinted>2008-04-07T13:32:56Z</cp:lastPrinted>
  <dcterms:created xsi:type="dcterms:W3CDTF">2002-11-14T10:27:51Z</dcterms:created>
  <dcterms:modified xsi:type="dcterms:W3CDTF">2016-11-24T15:51:28Z</dcterms:modified>
</cp:coreProperties>
</file>