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92" r:id="rId2"/>
    <p:sldId id="966" r:id="rId3"/>
    <p:sldId id="979" r:id="rId4"/>
    <p:sldId id="980" r:id="rId5"/>
    <p:sldId id="981" r:id="rId6"/>
    <p:sldId id="985" r:id="rId7"/>
    <p:sldId id="987" r:id="rId8"/>
    <p:sldId id="986" r:id="rId9"/>
    <p:sldId id="984" r:id="rId10"/>
  </p:sldIdLst>
  <p:sldSz cx="9144000" cy="6858000" type="screen4x3"/>
  <p:notesSz cx="7099300" cy="96012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V Boli" pitchFamily="2" charset="0"/>
      <p:regular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FF"/>
    <a:srgbClr val="336699"/>
    <a:srgbClr val="FFFFFF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498" y="-582"/>
      </p:cViewPr>
      <p:guideLst>
        <p:guide orient="horz" pos="1933"/>
        <p:guide orient="horz"/>
        <p:guide orient="horz" pos="4319"/>
        <p:guide orient="horz" pos="300"/>
        <p:guide orient="horz" pos="482"/>
        <p:guide orient="horz" pos="2704"/>
        <p:guide orient="horz" pos="2795"/>
        <p:guide orient="horz" pos="3929"/>
        <p:guide pos="5284"/>
        <p:guide pos="1474"/>
        <p:guide/>
        <p:guide pos="4967"/>
        <p:guide pos="158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hydrology.nws.noaa.gov/pub/gcip/mopex/US_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Das abcd-Modell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err="1" smtClean="0">
                <a:latin typeface="Calibri" pitchFamily="34" charset="0"/>
              </a:rPr>
              <a:t>Hyd</a:t>
            </a:r>
            <a:r>
              <a:rPr lang="de-DE" sz="2400" dirty="0" smtClean="0">
                <a:latin typeface="Calibri" pitchFamily="34" charset="0"/>
              </a:rPr>
              <a:t>    </a:t>
            </a:r>
            <a:r>
              <a:rPr lang="de-DE" sz="2400" baseline="-25000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o-Quiz</a:t>
            </a:r>
            <a:endParaRPr lang="de-DE" sz="2400" dirty="0" smtClean="0">
              <a:latin typeface="Calibri" pitchFamily="34" charset="0"/>
            </a:endParaRPr>
          </a:p>
        </p:txBody>
      </p:sp>
      <p:pic>
        <p:nvPicPr>
          <p:cNvPr id="8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37360" y="3703298"/>
            <a:ext cx="314078" cy="238266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Das </a:t>
            </a:r>
            <a:r>
              <a:rPr lang="de-DE" sz="2800" i="1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-Modell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Eigenschaften des abcd-Modells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" name="Pfeil nach rechts 4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feil nach unten 5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feil nach unten 6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iger Pfeil 7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Pfeil nach unten 8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18" name="Pfeil nach unten 17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250825" y="1484784"/>
            <a:ext cx="54733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Einfluss der </a:t>
            </a:r>
            <a:r>
              <a:rPr lang="de-DE" sz="2000" dirty="0" smtClean="0">
                <a:latin typeface="Calibri" pitchFamily="34" charset="0"/>
              </a:rPr>
              <a:t>Gebietsfeuchte</a:t>
            </a:r>
            <a:r>
              <a:rPr lang="de-DE" sz="2000" dirty="0" smtClean="0">
                <a:latin typeface="Calibri" pitchFamily="34" charset="0"/>
              </a:rPr>
              <a:t/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Abbildung physikalischer Prozesse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(hier: Verdunstung)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825" y="380994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Parameter des abcd-Modells </a:t>
            </a:r>
            <a:endParaRPr lang="de-DE" sz="2000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50825" y="4250992"/>
            <a:ext cx="6625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Neigung zur Direktabflussbildung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Effektive Speicherkapazität des Bodens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Aufteilung zwischen GW-Neubildung und Direktabfluss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Rezessionskonstante für  Basisabfluss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erfüllt einen bestimmten Zweck.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866032"/>
            <a:ext cx="64094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 Simulation des Jahresgangs der Gebietswasserbilanz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(zur Ressourcenallokation, Klimafolgenabschätzung, …)</a:t>
            </a:r>
          </a:p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	Hochwasservorhersage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250825" y="3068960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hat eine sinnvolle Struktur.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6627137" y="745540"/>
            <a:ext cx="2514463" cy="5491748"/>
            <a:chOff x="6627137" y="745540"/>
            <a:chExt cx="2514463" cy="5491748"/>
          </a:xfrm>
        </p:grpSpPr>
        <p:sp>
          <p:nvSpPr>
            <p:cNvPr id="34" name="Rechteck 33"/>
            <p:cNvSpPr/>
            <p:nvPr/>
          </p:nvSpPr>
          <p:spPr bwMode="auto">
            <a:xfrm>
              <a:off x="7918209" y="764704"/>
              <a:ext cx="1223391" cy="5472113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6627137" y="765175"/>
              <a:ext cx="1296144" cy="5472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644193" y="765175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8016257" y="745540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abcd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50825" y="3429000"/>
            <a:ext cx="6409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Massenerhaltung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Einfluss der Gebietsfeuchte auf Abflussbildung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Abbildung physikalischer Prozesse (Verdunstung)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51520" y="4725144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ist im Zielgebiet einsetzbar.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1520" y="5088086"/>
            <a:ext cx="63367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Daten für den Antrieb des Modells sind vorhanden.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dominanten Prozesse im Zielgebiet werden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durch das Modell abgebildet.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082552" y="185701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092280" y="552279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092280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316416" y="18448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8316416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092280" y="325404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326144" y="326768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092280" y="36619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092280" y="407707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8326144" y="363354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8316416" y="405955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082552" y="495148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8316416" y="496512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8339784" y="553196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47" grpId="0" animBg="1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„besseres“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 #1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Freihandform 10"/>
          <p:cNvSpPr/>
          <p:nvPr/>
        </p:nvSpPr>
        <p:spPr bwMode="auto">
          <a:xfrm>
            <a:off x="755576" y="2780928"/>
            <a:ext cx="7977717" cy="2689626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  <a:gd name="connsiteX0" fmla="*/ 154517 w 7977717"/>
              <a:gd name="connsiteY0" fmla="*/ 2481023 h 3193682"/>
              <a:gd name="connsiteX1" fmla="*/ 205317 w 7977717"/>
              <a:gd name="connsiteY1" fmla="*/ 2506423 h 3193682"/>
              <a:gd name="connsiteX2" fmla="*/ 1386417 w 7977717"/>
              <a:gd name="connsiteY2" fmla="*/ 2785823 h 3193682"/>
              <a:gd name="connsiteX3" fmla="*/ 2088232 w 7977717"/>
              <a:gd name="connsiteY3" fmla="*/ 59267 h 3193682"/>
              <a:gd name="connsiteX4" fmla="*/ 2834217 w 7977717"/>
              <a:gd name="connsiteY4" fmla="*/ 2430223 h 3193682"/>
              <a:gd name="connsiteX5" fmla="*/ 3743855 w 7977717"/>
              <a:gd name="connsiteY5" fmla="*/ 2935023 h 3193682"/>
              <a:gd name="connsiteX6" fmla="*/ 4955117 w 7977717"/>
              <a:gd name="connsiteY6" fmla="*/ 2722323 h 3193682"/>
              <a:gd name="connsiteX7" fmla="*/ 5742517 w 7977717"/>
              <a:gd name="connsiteY7" fmla="*/ 690323 h 3193682"/>
              <a:gd name="connsiteX8" fmla="*/ 6199717 w 7977717"/>
              <a:gd name="connsiteY8" fmla="*/ 1960323 h 3193682"/>
              <a:gd name="connsiteX9" fmla="*/ 6898217 w 7977717"/>
              <a:gd name="connsiteY9" fmla="*/ 2696923 h 3193682"/>
              <a:gd name="connsiteX10" fmla="*/ 7977717 w 7977717"/>
              <a:gd name="connsiteY10" fmla="*/ 3065223 h 3193682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742517 w 7977717"/>
              <a:gd name="connsiteY7" fmla="*/ 25827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760640 w 7977717"/>
              <a:gd name="connsiteY7" fmla="*/ 1151806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689626">
                <a:moveTo>
                  <a:pt x="154517" y="2048975"/>
                </a:moveTo>
                <a:cubicBezTo>
                  <a:pt x="77258" y="2036275"/>
                  <a:pt x="0" y="2023575"/>
                  <a:pt x="205317" y="2074375"/>
                </a:cubicBezTo>
                <a:cubicBezTo>
                  <a:pt x="410634" y="2125175"/>
                  <a:pt x="1048595" y="2689626"/>
                  <a:pt x="1386417" y="2353775"/>
                </a:cubicBezTo>
                <a:cubicBezTo>
                  <a:pt x="1724239" y="2017924"/>
                  <a:pt x="1990948" y="118534"/>
                  <a:pt x="2232248" y="59267"/>
                </a:cubicBezTo>
                <a:cubicBezTo>
                  <a:pt x="2473548" y="0"/>
                  <a:pt x="2582283" y="1590890"/>
                  <a:pt x="2834217" y="1998175"/>
                </a:cubicBezTo>
                <a:cubicBezTo>
                  <a:pt x="3086151" y="2405460"/>
                  <a:pt x="3390372" y="2454292"/>
                  <a:pt x="3743855" y="2502975"/>
                </a:cubicBezTo>
                <a:cubicBezTo>
                  <a:pt x="4097338" y="2551658"/>
                  <a:pt x="4618986" y="2515470"/>
                  <a:pt x="4955117" y="2290275"/>
                </a:cubicBezTo>
                <a:cubicBezTo>
                  <a:pt x="5291248" y="2065080"/>
                  <a:pt x="5560723" y="1295326"/>
                  <a:pt x="5760640" y="1151806"/>
                </a:cubicBezTo>
                <a:cubicBezTo>
                  <a:pt x="5968073" y="1024806"/>
                  <a:pt x="5998120" y="1352695"/>
                  <a:pt x="6199717" y="1528275"/>
                </a:cubicBezTo>
                <a:cubicBezTo>
                  <a:pt x="6361726" y="1788439"/>
                  <a:pt x="6601884" y="2080725"/>
                  <a:pt x="6898217" y="2264875"/>
                </a:cubicBezTo>
                <a:cubicBezTo>
                  <a:pt x="7194550" y="2449025"/>
                  <a:pt x="7586133" y="2541100"/>
                  <a:pt x="7977717" y="2633175"/>
                </a:cubicBezTo>
              </a:path>
            </a:pathLst>
          </a:cu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47418" y="30686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simuliert #2</a:t>
            </a:r>
            <a:endParaRPr lang="de-DE" sz="20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0" y="3717032"/>
            <a:ext cx="9144000" cy="1080120"/>
            <a:chOff x="0" y="3717032"/>
            <a:chExt cx="9144000" cy="1080120"/>
          </a:xfrm>
        </p:grpSpPr>
        <p:sp>
          <p:nvSpPr>
            <p:cNvPr id="43" name="Textfeld 42"/>
            <p:cNvSpPr txBox="1"/>
            <p:nvPr/>
          </p:nvSpPr>
          <p:spPr>
            <a:xfrm>
              <a:off x="0" y="4243154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  <a:hlinkClick r:id="rId4"/>
                </a:rPr>
                <a:t>ftp://hydrology.nws.noaa.gov/pub/gcip/mopex/US_Data</a:t>
              </a:r>
              <a:r>
                <a:rPr lang="de-DE" sz="3000" dirty="0" smtClean="0">
                  <a:latin typeface="Calibri" pitchFamily="34" charset="0"/>
                </a:rPr>
                <a:t> </a:t>
              </a:r>
              <a:endParaRPr lang="de-DE" sz="3000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0" y="3717032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</a:rPr>
                <a:t>Download der Daten und Metadaten: </a:t>
              </a:r>
              <a:endParaRPr lang="de-DE" sz="3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pic>
        <p:nvPicPr>
          <p:cNvPr id="4100" name="Picture 4" descr="http://4.bp.blogspot.com/-ZJngZgD6GiE/TeuTaeyRB9I/AAAAAAAAAZ0/tfQ15EtrPpE/s1600/Quiz%2BKids%2B01.jpg"/>
          <p:cNvPicPr>
            <a:picLocks noChangeAspect="1" noChangeArrowheads="1"/>
          </p:cNvPicPr>
          <p:nvPr/>
        </p:nvPicPr>
        <p:blipFill>
          <a:blip r:embed="rId3" cstate="print"/>
          <a:srcRect l="5222" r="5218"/>
          <a:stretch>
            <a:fillRect/>
          </a:stretch>
        </p:blipFill>
        <p:spPr bwMode="auto">
          <a:xfrm>
            <a:off x="-1" y="-1"/>
            <a:ext cx="9200499" cy="685641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Bildschirmpräsentation 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MV Boli</vt:lpstr>
      <vt:lpstr>Wingdings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7597</cp:revision>
  <cp:lastPrinted>2008-04-07T13:32:56Z</cp:lastPrinted>
  <dcterms:created xsi:type="dcterms:W3CDTF">2002-11-14T10:27:51Z</dcterms:created>
  <dcterms:modified xsi:type="dcterms:W3CDTF">2017-01-23T08:37:23Z</dcterms:modified>
</cp:coreProperties>
</file>