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92" r:id="rId2"/>
    <p:sldId id="966" r:id="rId3"/>
    <p:sldId id="979" r:id="rId4"/>
    <p:sldId id="825" r:id="rId5"/>
    <p:sldId id="990" r:id="rId6"/>
    <p:sldId id="991" r:id="rId7"/>
    <p:sldId id="992" r:id="rId8"/>
    <p:sldId id="993" r:id="rId9"/>
    <p:sldId id="994" r:id="rId10"/>
    <p:sldId id="995" r:id="rId11"/>
    <p:sldId id="996" r:id="rId12"/>
    <p:sldId id="997" r:id="rId13"/>
    <p:sldId id="1003" r:id="rId14"/>
    <p:sldId id="1004" r:id="rId15"/>
    <p:sldId id="1005" r:id="rId16"/>
    <p:sldId id="1000" r:id="rId17"/>
    <p:sldId id="1006" r:id="rId18"/>
  </p:sldIdLst>
  <p:sldSz cx="9144000" cy="6858000" type="screen4x3"/>
  <p:notesSz cx="7099300" cy="96012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MV Boli" pitchFamily="2" charset="0"/>
      <p:regular r:id="rId2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3366FF"/>
    <a:srgbClr val="996633"/>
    <a:srgbClr val="000000"/>
    <a:srgbClr val="FFCC99"/>
    <a:srgbClr val="ADADEB"/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96" d="100"/>
          <a:sy n="96" d="100"/>
        </p:scale>
        <p:origin x="-480" y="-90"/>
      </p:cViewPr>
      <p:guideLst>
        <p:guide orient="horz" pos="709"/>
        <p:guide orient="horz"/>
        <p:guide orient="horz" pos="4292"/>
        <p:guide orient="horz" pos="300"/>
        <p:guide orient="horz" pos="482"/>
        <p:guide orient="horz" pos="2523"/>
        <p:guide orient="horz" pos="2795"/>
        <p:guide orient="horz" pos="3612"/>
        <p:guide pos="5284"/>
        <p:guide pos="1156"/>
        <p:guide/>
        <p:guide pos="4967"/>
        <p:guide pos="385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Übung zur Einführung in die Modellierung,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Übung im </a:t>
              </a:r>
              <a:r>
                <a:rPr lang="de-DE" sz="2000" smtClean="0">
                  <a:latin typeface="Calibri" pitchFamily="34" charset="0"/>
                </a:rPr>
                <a:t>Modul </a:t>
              </a:r>
              <a:br>
                <a:rPr lang="de-DE" sz="2000" smtClean="0">
                  <a:latin typeface="Calibri" pitchFamily="34" charset="0"/>
                </a:rPr>
              </a:br>
              <a:r>
                <a:rPr lang="de-DE" sz="2000" smtClean="0">
                  <a:latin typeface="Calibri" pitchFamily="34" charset="0"/>
                </a:rPr>
                <a:t>Versuchsplanung </a:t>
              </a:r>
              <a:r>
                <a:rPr lang="de-DE" sz="2000" dirty="0" smtClean="0">
                  <a:latin typeface="Calibri" pitchFamily="34" charset="0"/>
                </a:rPr>
                <a:t>und </a:t>
              </a:r>
              <a:r>
                <a:rPr lang="de-DE" sz="2000" smtClean="0">
                  <a:latin typeface="Calibri" pitchFamily="34" charset="0"/>
                </a:rPr>
                <a:t>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pic>
        <p:nvPicPr>
          <p:cNvPr id="3074" name="Picture 2" descr="http://www.miseagrant.umich.edu/lessons/files/2013/05/10-728-How-A-Watershed-Works.jpg"/>
          <p:cNvPicPr>
            <a:picLocks noChangeAspect="1" noChangeArrowheads="1"/>
          </p:cNvPicPr>
          <p:nvPr/>
        </p:nvPicPr>
        <p:blipFill>
          <a:blip r:embed="rId3" cstate="print"/>
          <a:srcRect t="13600"/>
          <a:stretch>
            <a:fillRect/>
          </a:stretch>
        </p:blipFill>
        <p:spPr bwMode="auto">
          <a:xfrm>
            <a:off x="-1" y="764704"/>
            <a:ext cx="9144001" cy="48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Freihandform 24"/>
          <p:cNvSpPr/>
          <p:nvPr/>
        </p:nvSpPr>
        <p:spPr bwMode="auto">
          <a:xfrm>
            <a:off x="1775012" y="3216536"/>
            <a:ext cx="1172583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996633"/>
          </a:solidFill>
          <a:ln w="381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ihandform 33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ihandform 34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ihandform 35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1835150" y="882127"/>
            <a:ext cx="7310792" cy="4705873"/>
            <a:chOff x="1835150" y="882127"/>
            <a:chExt cx="7310792" cy="4705873"/>
          </a:xfrm>
        </p:grpSpPr>
        <p:sp>
          <p:nvSpPr>
            <p:cNvPr id="42" name="Freihandform 41"/>
            <p:cNvSpPr/>
            <p:nvPr/>
          </p:nvSpPr>
          <p:spPr bwMode="auto">
            <a:xfrm>
              <a:off x="1835150" y="882127"/>
              <a:ext cx="7310792" cy="4367605"/>
            </a:xfrm>
            <a:custGeom>
              <a:avLst/>
              <a:gdLst>
                <a:gd name="connsiteX0" fmla="*/ 0 w 7347473"/>
                <a:gd name="connsiteY0" fmla="*/ 2334409 h 4367605"/>
                <a:gd name="connsiteX1" fmla="*/ 828339 w 7347473"/>
                <a:gd name="connsiteY1" fmla="*/ 699247 h 4367605"/>
                <a:gd name="connsiteX2" fmla="*/ 1602890 w 7347473"/>
                <a:gd name="connsiteY2" fmla="*/ 301214 h 4367605"/>
                <a:gd name="connsiteX3" fmla="*/ 2140772 w 7347473"/>
                <a:gd name="connsiteY3" fmla="*/ 333487 h 4367605"/>
                <a:gd name="connsiteX4" fmla="*/ 2571078 w 7347473"/>
                <a:gd name="connsiteY4" fmla="*/ 204395 h 4367605"/>
                <a:gd name="connsiteX5" fmla="*/ 2840019 w 7347473"/>
                <a:gd name="connsiteY5" fmla="*/ 161365 h 4367605"/>
                <a:gd name="connsiteX6" fmla="*/ 3098203 w 7347473"/>
                <a:gd name="connsiteY6" fmla="*/ 236668 h 4367605"/>
                <a:gd name="connsiteX7" fmla="*/ 3345629 w 7347473"/>
                <a:gd name="connsiteY7" fmla="*/ 344245 h 4367605"/>
                <a:gd name="connsiteX8" fmla="*/ 3506993 w 7347473"/>
                <a:gd name="connsiteY8" fmla="*/ 344245 h 4367605"/>
                <a:gd name="connsiteX9" fmla="*/ 3926542 w 7347473"/>
                <a:gd name="connsiteY9" fmla="*/ 236668 h 4367605"/>
                <a:gd name="connsiteX10" fmla="*/ 4507455 w 7347473"/>
                <a:gd name="connsiteY10" fmla="*/ 21515 h 4367605"/>
                <a:gd name="connsiteX11" fmla="*/ 4582758 w 7347473"/>
                <a:gd name="connsiteY11" fmla="*/ 0 h 4367605"/>
                <a:gd name="connsiteX12" fmla="*/ 4776396 w 7347473"/>
                <a:gd name="connsiteY12" fmla="*/ 64546 h 4367605"/>
                <a:gd name="connsiteX13" fmla="*/ 5346551 w 7347473"/>
                <a:gd name="connsiteY13" fmla="*/ 365760 h 4367605"/>
                <a:gd name="connsiteX14" fmla="*/ 5970495 w 7347473"/>
                <a:gd name="connsiteY14" fmla="*/ 559398 h 4367605"/>
                <a:gd name="connsiteX15" fmla="*/ 6454589 w 7347473"/>
                <a:gd name="connsiteY15" fmla="*/ 591671 h 4367605"/>
                <a:gd name="connsiteX16" fmla="*/ 6884895 w 7347473"/>
                <a:gd name="connsiteY16" fmla="*/ 699247 h 4367605"/>
                <a:gd name="connsiteX17" fmla="*/ 7229139 w 7347473"/>
                <a:gd name="connsiteY17" fmla="*/ 817581 h 4367605"/>
                <a:gd name="connsiteX18" fmla="*/ 7347473 w 7347473"/>
                <a:gd name="connsiteY18" fmla="*/ 978946 h 4367605"/>
                <a:gd name="connsiteX19" fmla="*/ 7089290 w 7347473"/>
                <a:gd name="connsiteY19" fmla="*/ 1108038 h 4367605"/>
                <a:gd name="connsiteX20" fmla="*/ 6917167 w 7347473"/>
                <a:gd name="connsiteY20" fmla="*/ 1269402 h 4367605"/>
                <a:gd name="connsiteX21" fmla="*/ 6788076 w 7347473"/>
                <a:gd name="connsiteY21" fmla="*/ 1527586 h 4367605"/>
                <a:gd name="connsiteX22" fmla="*/ 6680499 w 7347473"/>
                <a:gd name="connsiteY22" fmla="*/ 1807285 h 4367605"/>
                <a:gd name="connsiteX23" fmla="*/ 6476104 w 7347473"/>
                <a:gd name="connsiteY23" fmla="*/ 1968649 h 4367605"/>
                <a:gd name="connsiteX24" fmla="*/ 6142617 w 7347473"/>
                <a:gd name="connsiteY24" fmla="*/ 2162287 h 4367605"/>
                <a:gd name="connsiteX25" fmla="*/ 5992010 w 7347473"/>
                <a:gd name="connsiteY25" fmla="*/ 2345167 h 4367605"/>
                <a:gd name="connsiteX26" fmla="*/ 5776857 w 7347473"/>
                <a:gd name="connsiteY26" fmla="*/ 2678654 h 4367605"/>
                <a:gd name="connsiteX27" fmla="*/ 5400339 w 7347473"/>
                <a:gd name="connsiteY27" fmla="*/ 3205779 h 4367605"/>
                <a:gd name="connsiteX28" fmla="*/ 5002306 w 7347473"/>
                <a:gd name="connsiteY28" fmla="*/ 3442447 h 4367605"/>
                <a:gd name="connsiteX29" fmla="*/ 4485939 w 7347473"/>
                <a:gd name="connsiteY29" fmla="*/ 3679115 h 4367605"/>
                <a:gd name="connsiteX30" fmla="*/ 4238513 w 7347473"/>
                <a:gd name="connsiteY30" fmla="*/ 3872753 h 4367605"/>
                <a:gd name="connsiteX31" fmla="*/ 3861996 w 7347473"/>
                <a:gd name="connsiteY31" fmla="*/ 4120179 h 4367605"/>
                <a:gd name="connsiteX32" fmla="*/ 3496236 w 7347473"/>
                <a:gd name="connsiteY32" fmla="*/ 4292301 h 4367605"/>
                <a:gd name="connsiteX33" fmla="*/ 3313356 w 7347473"/>
                <a:gd name="connsiteY33" fmla="*/ 4367605 h 4367605"/>
                <a:gd name="connsiteX34" fmla="*/ 2624866 w 7347473"/>
                <a:gd name="connsiteY34" fmla="*/ 3980329 h 4367605"/>
                <a:gd name="connsiteX35" fmla="*/ 2420471 w 7347473"/>
                <a:gd name="connsiteY35" fmla="*/ 3786692 h 4367605"/>
                <a:gd name="connsiteX36" fmla="*/ 2302137 w 7347473"/>
                <a:gd name="connsiteY36" fmla="*/ 3571539 h 4367605"/>
                <a:gd name="connsiteX37" fmla="*/ 1161826 w 7347473"/>
                <a:gd name="connsiteY37" fmla="*/ 3141233 h 4367605"/>
                <a:gd name="connsiteX38" fmla="*/ 742278 w 7347473"/>
                <a:gd name="connsiteY38" fmla="*/ 2807746 h 4367605"/>
                <a:gd name="connsiteX39" fmla="*/ 408791 w 7347473"/>
                <a:gd name="connsiteY39" fmla="*/ 2581835 h 4367605"/>
                <a:gd name="connsiteX40" fmla="*/ 118335 w 7347473"/>
                <a:gd name="connsiteY40" fmla="*/ 2366682 h 4367605"/>
                <a:gd name="connsiteX41" fmla="*/ 53789 w 7347473"/>
                <a:gd name="connsiteY41" fmla="*/ 2345167 h 4367605"/>
                <a:gd name="connsiteX42" fmla="*/ 0 w 7347473"/>
                <a:gd name="connsiteY42" fmla="*/ 2334409 h 436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7347473" h="4367605">
                  <a:moveTo>
                    <a:pt x="0" y="2334409"/>
                  </a:moveTo>
                  <a:lnTo>
                    <a:pt x="828339" y="699247"/>
                  </a:lnTo>
                  <a:lnTo>
                    <a:pt x="1602890" y="301214"/>
                  </a:lnTo>
                  <a:lnTo>
                    <a:pt x="2140772" y="333487"/>
                  </a:lnTo>
                  <a:lnTo>
                    <a:pt x="2571078" y="204395"/>
                  </a:lnTo>
                  <a:lnTo>
                    <a:pt x="2840019" y="161365"/>
                  </a:lnTo>
                  <a:lnTo>
                    <a:pt x="3098203" y="236668"/>
                  </a:lnTo>
                  <a:lnTo>
                    <a:pt x="3345629" y="344245"/>
                  </a:lnTo>
                  <a:lnTo>
                    <a:pt x="3506993" y="344245"/>
                  </a:lnTo>
                  <a:lnTo>
                    <a:pt x="3926542" y="236668"/>
                  </a:lnTo>
                  <a:lnTo>
                    <a:pt x="4507455" y="21515"/>
                  </a:lnTo>
                  <a:lnTo>
                    <a:pt x="4582758" y="0"/>
                  </a:lnTo>
                  <a:lnTo>
                    <a:pt x="4776396" y="64546"/>
                  </a:lnTo>
                  <a:lnTo>
                    <a:pt x="5346551" y="365760"/>
                  </a:lnTo>
                  <a:lnTo>
                    <a:pt x="5970495" y="559398"/>
                  </a:lnTo>
                  <a:lnTo>
                    <a:pt x="6454589" y="591671"/>
                  </a:lnTo>
                  <a:lnTo>
                    <a:pt x="6884895" y="699247"/>
                  </a:lnTo>
                  <a:lnTo>
                    <a:pt x="7229139" y="817581"/>
                  </a:lnTo>
                  <a:lnTo>
                    <a:pt x="7347473" y="978946"/>
                  </a:lnTo>
                  <a:lnTo>
                    <a:pt x="7089290" y="1108038"/>
                  </a:lnTo>
                  <a:lnTo>
                    <a:pt x="6917167" y="1269402"/>
                  </a:lnTo>
                  <a:lnTo>
                    <a:pt x="6788076" y="1527586"/>
                  </a:lnTo>
                  <a:lnTo>
                    <a:pt x="6680499" y="1807285"/>
                  </a:lnTo>
                  <a:lnTo>
                    <a:pt x="6476104" y="1968649"/>
                  </a:lnTo>
                  <a:lnTo>
                    <a:pt x="6142617" y="2162287"/>
                  </a:lnTo>
                  <a:lnTo>
                    <a:pt x="5992010" y="2345167"/>
                  </a:lnTo>
                  <a:lnTo>
                    <a:pt x="5776857" y="2678654"/>
                  </a:lnTo>
                  <a:lnTo>
                    <a:pt x="5400339" y="3205779"/>
                  </a:lnTo>
                  <a:lnTo>
                    <a:pt x="5002306" y="3442447"/>
                  </a:lnTo>
                  <a:lnTo>
                    <a:pt x="4485939" y="3679115"/>
                  </a:lnTo>
                  <a:lnTo>
                    <a:pt x="4238513" y="3872753"/>
                  </a:lnTo>
                  <a:lnTo>
                    <a:pt x="3861996" y="4120179"/>
                  </a:lnTo>
                  <a:lnTo>
                    <a:pt x="3496236" y="4292301"/>
                  </a:lnTo>
                  <a:lnTo>
                    <a:pt x="3313356" y="4367605"/>
                  </a:lnTo>
                  <a:lnTo>
                    <a:pt x="2624866" y="3980329"/>
                  </a:lnTo>
                  <a:lnTo>
                    <a:pt x="2420471" y="3786692"/>
                  </a:lnTo>
                  <a:lnTo>
                    <a:pt x="2302137" y="3571539"/>
                  </a:lnTo>
                  <a:lnTo>
                    <a:pt x="1161826" y="3141233"/>
                  </a:lnTo>
                  <a:lnTo>
                    <a:pt x="742278" y="2807746"/>
                  </a:lnTo>
                  <a:lnTo>
                    <a:pt x="408791" y="2581835"/>
                  </a:lnTo>
                  <a:lnTo>
                    <a:pt x="118335" y="2366682"/>
                  </a:lnTo>
                  <a:lnTo>
                    <a:pt x="53789" y="2345167"/>
                  </a:lnTo>
                  <a:lnTo>
                    <a:pt x="0" y="2334409"/>
                  </a:lnTo>
                  <a:close/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Freihandform 42"/>
            <p:cNvSpPr/>
            <p:nvPr/>
          </p:nvSpPr>
          <p:spPr bwMode="auto">
            <a:xfrm>
              <a:off x="1835150" y="1841500"/>
              <a:ext cx="7308849" cy="3746500"/>
            </a:xfrm>
            <a:custGeom>
              <a:avLst/>
              <a:gdLst>
                <a:gd name="connsiteX0" fmla="*/ 0 w 7404100"/>
                <a:gd name="connsiteY0" fmla="*/ 1371600 h 3746500"/>
                <a:gd name="connsiteX1" fmla="*/ 0 w 7404100"/>
                <a:gd name="connsiteY1" fmla="*/ 2730500 h 3746500"/>
                <a:gd name="connsiteX2" fmla="*/ 3352800 w 7404100"/>
                <a:gd name="connsiteY2" fmla="*/ 3746500 h 3746500"/>
                <a:gd name="connsiteX3" fmla="*/ 7404100 w 7404100"/>
                <a:gd name="connsiteY3" fmla="*/ 2235200 h 3746500"/>
                <a:gd name="connsiteX4" fmla="*/ 7378700 w 7404100"/>
                <a:gd name="connsiteY4" fmla="*/ 0 h 37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4100" h="3746500">
                  <a:moveTo>
                    <a:pt x="0" y="1371600"/>
                  </a:moveTo>
                  <a:lnTo>
                    <a:pt x="0" y="2730500"/>
                  </a:lnTo>
                  <a:lnTo>
                    <a:pt x="3352800" y="3746500"/>
                  </a:lnTo>
                  <a:lnTo>
                    <a:pt x="7404100" y="2235200"/>
                  </a:lnTo>
                  <a:lnTo>
                    <a:pt x="7378700" y="0"/>
                  </a:lnTo>
                </a:path>
              </a:pathLst>
            </a:custGeom>
            <a:noFill/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auto">
          <a:xfrm>
            <a:off x="1835150" y="3216536"/>
            <a:ext cx="1112445" cy="828339"/>
          </a:xfrm>
          <a:custGeom>
            <a:avLst/>
            <a:gdLst>
              <a:gd name="connsiteX0" fmla="*/ 0 w 1172583"/>
              <a:gd name="connsiteY0" fmla="*/ 0 h 828339"/>
              <a:gd name="connsiteX1" fmla="*/ 0 w 1172583"/>
              <a:gd name="connsiteY1" fmla="*/ 301215 h 828339"/>
              <a:gd name="connsiteX2" fmla="*/ 193637 w 1172583"/>
              <a:gd name="connsiteY2" fmla="*/ 419549 h 828339"/>
              <a:gd name="connsiteX3" fmla="*/ 484094 w 1172583"/>
              <a:gd name="connsiteY3" fmla="*/ 494852 h 828339"/>
              <a:gd name="connsiteX4" fmla="*/ 688489 w 1172583"/>
              <a:gd name="connsiteY4" fmla="*/ 580913 h 828339"/>
              <a:gd name="connsiteX5" fmla="*/ 925157 w 1172583"/>
              <a:gd name="connsiteY5" fmla="*/ 742278 h 828339"/>
              <a:gd name="connsiteX6" fmla="*/ 1151068 w 1172583"/>
              <a:gd name="connsiteY6" fmla="*/ 828339 h 828339"/>
              <a:gd name="connsiteX7" fmla="*/ 1172583 w 1172583"/>
              <a:gd name="connsiteY7" fmla="*/ 817582 h 828339"/>
              <a:gd name="connsiteX8" fmla="*/ 796066 w 1172583"/>
              <a:gd name="connsiteY8" fmla="*/ 505610 h 828339"/>
              <a:gd name="connsiteX9" fmla="*/ 462579 w 1172583"/>
              <a:gd name="connsiteY9" fmla="*/ 279699 h 828339"/>
              <a:gd name="connsiteX10" fmla="*/ 268941 w 1172583"/>
              <a:gd name="connsiteY10" fmla="*/ 129092 h 828339"/>
              <a:gd name="connsiteX11" fmla="*/ 139849 w 1172583"/>
              <a:gd name="connsiteY11" fmla="*/ 32273 h 828339"/>
              <a:gd name="connsiteX12" fmla="*/ 0 w 1172583"/>
              <a:gd name="connsiteY12" fmla="*/ 0 h 828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583" h="828339">
                <a:moveTo>
                  <a:pt x="0" y="0"/>
                </a:moveTo>
                <a:lnTo>
                  <a:pt x="0" y="301215"/>
                </a:lnTo>
                <a:lnTo>
                  <a:pt x="193637" y="419549"/>
                </a:lnTo>
                <a:lnTo>
                  <a:pt x="484094" y="494852"/>
                </a:lnTo>
                <a:lnTo>
                  <a:pt x="688489" y="580913"/>
                </a:lnTo>
                <a:lnTo>
                  <a:pt x="925157" y="742278"/>
                </a:lnTo>
                <a:lnTo>
                  <a:pt x="1151068" y="828339"/>
                </a:lnTo>
                <a:lnTo>
                  <a:pt x="1172583" y="817582"/>
                </a:lnTo>
                <a:lnTo>
                  <a:pt x="796066" y="505610"/>
                </a:lnTo>
                <a:lnTo>
                  <a:pt x="462579" y="279699"/>
                </a:lnTo>
                <a:lnTo>
                  <a:pt x="268941" y="129092"/>
                </a:lnTo>
                <a:lnTo>
                  <a:pt x="139849" y="32273"/>
                </a:lnTo>
                <a:lnTo>
                  <a:pt x="0" y="0"/>
                </a:lnTo>
                <a:close/>
              </a:path>
            </a:pathLst>
          </a:custGeom>
          <a:solidFill>
            <a:srgbClr val="6699FF"/>
          </a:solidFill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ihandform 20"/>
          <p:cNvSpPr/>
          <p:nvPr/>
        </p:nvSpPr>
        <p:spPr bwMode="auto">
          <a:xfrm>
            <a:off x="7196866" y="1871831"/>
            <a:ext cx="1957892" cy="2205317"/>
          </a:xfrm>
          <a:custGeom>
            <a:avLst/>
            <a:gdLst>
              <a:gd name="connsiteX0" fmla="*/ 0 w 1957892"/>
              <a:gd name="connsiteY0" fmla="*/ 2205317 h 2205317"/>
              <a:gd name="connsiteX1" fmla="*/ 720762 w 1957892"/>
              <a:gd name="connsiteY1" fmla="*/ 1183341 h 2205317"/>
              <a:gd name="connsiteX2" fmla="*/ 1226372 w 1957892"/>
              <a:gd name="connsiteY2" fmla="*/ 871369 h 2205317"/>
              <a:gd name="connsiteX3" fmla="*/ 1387736 w 1957892"/>
              <a:gd name="connsiteY3" fmla="*/ 548640 h 2205317"/>
              <a:gd name="connsiteX4" fmla="*/ 1602889 w 1957892"/>
              <a:gd name="connsiteY4" fmla="*/ 161364 h 2205317"/>
              <a:gd name="connsiteX5" fmla="*/ 1828800 w 1957892"/>
              <a:gd name="connsiteY5" fmla="*/ 43030 h 2205317"/>
              <a:gd name="connsiteX6" fmla="*/ 1957892 w 1957892"/>
              <a:gd name="connsiteY6" fmla="*/ 0 h 2205317"/>
              <a:gd name="connsiteX7" fmla="*/ 1947134 w 1957892"/>
              <a:gd name="connsiteY7" fmla="*/ 1021976 h 2205317"/>
              <a:gd name="connsiteX8" fmla="*/ 1592132 w 1957892"/>
              <a:gd name="connsiteY8" fmla="*/ 1172583 h 2205317"/>
              <a:gd name="connsiteX9" fmla="*/ 1495313 w 1957892"/>
              <a:gd name="connsiteY9" fmla="*/ 1269402 h 2205317"/>
              <a:gd name="connsiteX10" fmla="*/ 1161826 w 1957892"/>
              <a:gd name="connsiteY10" fmla="*/ 1516828 h 2205317"/>
              <a:gd name="connsiteX11" fmla="*/ 785308 w 1957892"/>
              <a:gd name="connsiteY11" fmla="*/ 1796527 h 2205317"/>
              <a:gd name="connsiteX12" fmla="*/ 355002 w 1957892"/>
              <a:gd name="connsiteY12" fmla="*/ 2054710 h 2205317"/>
              <a:gd name="connsiteX13" fmla="*/ 0 w 1957892"/>
              <a:gd name="connsiteY13" fmla="*/ 2205317 h 2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57892" h="2205317">
                <a:moveTo>
                  <a:pt x="0" y="2205317"/>
                </a:moveTo>
                <a:lnTo>
                  <a:pt x="720762" y="1183341"/>
                </a:lnTo>
                <a:lnTo>
                  <a:pt x="1226372" y="871369"/>
                </a:lnTo>
                <a:lnTo>
                  <a:pt x="1387736" y="548640"/>
                </a:lnTo>
                <a:lnTo>
                  <a:pt x="1602889" y="161364"/>
                </a:lnTo>
                <a:lnTo>
                  <a:pt x="1828800" y="43030"/>
                </a:lnTo>
                <a:lnTo>
                  <a:pt x="1957892" y="0"/>
                </a:lnTo>
                <a:lnTo>
                  <a:pt x="1947134" y="1021976"/>
                </a:lnTo>
                <a:lnTo>
                  <a:pt x="1592132" y="1172583"/>
                </a:lnTo>
                <a:lnTo>
                  <a:pt x="1495313" y="1269402"/>
                </a:lnTo>
                <a:lnTo>
                  <a:pt x="1161826" y="1516828"/>
                </a:lnTo>
                <a:lnTo>
                  <a:pt x="785308" y="1796527"/>
                </a:lnTo>
                <a:lnTo>
                  <a:pt x="355002" y="2054710"/>
                </a:lnTo>
                <a:lnTo>
                  <a:pt x="0" y="2205317"/>
                </a:lnTo>
                <a:close/>
              </a:path>
            </a:pathLst>
          </a:custGeom>
          <a:solidFill>
            <a:srgbClr val="6699FF"/>
          </a:solidFill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 22"/>
          <p:cNvSpPr/>
          <p:nvPr/>
        </p:nvSpPr>
        <p:spPr bwMode="auto">
          <a:xfrm>
            <a:off x="1835150" y="2861534"/>
            <a:ext cx="7308849" cy="2743200"/>
          </a:xfrm>
          <a:custGeom>
            <a:avLst/>
            <a:gdLst>
              <a:gd name="connsiteX0" fmla="*/ 0 w 7401262"/>
              <a:gd name="connsiteY0" fmla="*/ 699247 h 2743200"/>
              <a:gd name="connsiteX1" fmla="*/ 279699 w 7401262"/>
              <a:gd name="connsiteY1" fmla="*/ 817581 h 2743200"/>
              <a:gd name="connsiteX2" fmla="*/ 666975 w 7401262"/>
              <a:gd name="connsiteY2" fmla="*/ 925158 h 2743200"/>
              <a:gd name="connsiteX3" fmla="*/ 849855 w 7401262"/>
              <a:gd name="connsiteY3" fmla="*/ 1054250 h 2743200"/>
              <a:gd name="connsiteX4" fmla="*/ 1215615 w 7401262"/>
              <a:gd name="connsiteY4" fmla="*/ 1204857 h 2743200"/>
              <a:gd name="connsiteX5" fmla="*/ 1925619 w 7401262"/>
              <a:gd name="connsiteY5" fmla="*/ 1441525 h 2743200"/>
              <a:gd name="connsiteX6" fmla="*/ 2355925 w 7401262"/>
              <a:gd name="connsiteY6" fmla="*/ 1613647 h 2743200"/>
              <a:gd name="connsiteX7" fmla="*/ 2538805 w 7401262"/>
              <a:gd name="connsiteY7" fmla="*/ 1914861 h 2743200"/>
              <a:gd name="connsiteX8" fmla="*/ 2947596 w 7401262"/>
              <a:gd name="connsiteY8" fmla="*/ 2194560 h 2743200"/>
              <a:gd name="connsiteX9" fmla="*/ 3399417 w 7401262"/>
              <a:gd name="connsiteY9" fmla="*/ 2388198 h 2743200"/>
              <a:gd name="connsiteX10" fmla="*/ 3969572 w 7401262"/>
              <a:gd name="connsiteY10" fmla="*/ 2130014 h 2743200"/>
              <a:gd name="connsiteX11" fmla="*/ 4496697 w 7401262"/>
              <a:gd name="connsiteY11" fmla="*/ 1731981 h 2743200"/>
              <a:gd name="connsiteX12" fmla="*/ 5443370 w 7401262"/>
              <a:gd name="connsiteY12" fmla="*/ 1215614 h 2743200"/>
              <a:gd name="connsiteX13" fmla="*/ 5895191 w 7401262"/>
              <a:gd name="connsiteY13" fmla="*/ 1032734 h 2743200"/>
              <a:gd name="connsiteX14" fmla="*/ 6228678 w 7401262"/>
              <a:gd name="connsiteY14" fmla="*/ 796066 h 2743200"/>
              <a:gd name="connsiteX15" fmla="*/ 6745045 w 7401262"/>
              <a:gd name="connsiteY15" fmla="*/ 451821 h 2743200"/>
              <a:gd name="connsiteX16" fmla="*/ 7003229 w 7401262"/>
              <a:gd name="connsiteY16" fmla="*/ 247426 h 2743200"/>
              <a:gd name="connsiteX17" fmla="*/ 7100048 w 7401262"/>
              <a:gd name="connsiteY17" fmla="*/ 129092 h 2743200"/>
              <a:gd name="connsiteX18" fmla="*/ 7390504 w 7401262"/>
              <a:gd name="connsiteY18" fmla="*/ 0 h 2743200"/>
              <a:gd name="connsiteX19" fmla="*/ 7401262 w 7401262"/>
              <a:gd name="connsiteY19" fmla="*/ 1226372 h 2743200"/>
              <a:gd name="connsiteX20" fmla="*/ 3356386 w 7401262"/>
              <a:gd name="connsiteY20" fmla="*/ 2743200 h 2743200"/>
              <a:gd name="connsiteX21" fmla="*/ 21516 w 7401262"/>
              <a:gd name="connsiteY21" fmla="*/ 1678193 h 2743200"/>
              <a:gd name="connsiteX22" fmla="*/ 0 w 7401262"/>
              <a:gd name="connsiteY22" fmla="*/ 699247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01262" h="2743200">
                <a:moveTo>
                  <a:pt x="0" y="699247"/>
                </a:moveTo>
                <a:lnTo>
                  <a:pt x="279699" y="817581"/>
                </a:lnTo>
                <a:lnTo>
                  <a:pt x="666975" y="925158"/>
                </a:lnTo>
                <a:lnTo>
                  <a:pt x="849855" y="1054250"/>
                </a:lnTo>
                <a:lnTo>
                  <a:pt x="1215615" y="1204857"/>
                </a:lnTo>
                <a:lnTo>
                  <a:pt x="1925619" y="1441525"/>
                </a:lnTo>
                <a:lnTo>
                  <a:pt x="2355925" y="1613647"/>
                </a:lnTo>
                <a:lnTo>
                  <a:pt x="2538805" y="1914861"/>
                </a:lnTo>
                <a:lnTo>
                  <a:pt x="2947596" y="2194560"/>
                </a:lnTo>
                <a:lnTo>
                  <a:pt x="3399417" y="2388198"/>
                </a:lnTo>
                <a:lnTo>
                  <a:pt x="3969572" y="2130014"/>
                </a:lnTo>
                <a:lnTo>
                  <a:pt x="4496697" y="1731981"/>
                </a:lnTo>
                <a:lnTo>
                  <a:pt x="5443370" y="1215614"/>
                </a:lnTo>
                <a:lnTo>
                  <a:pt x="5895191" y="1032734"/>
                </a:lnTo>
                <a:lnTo>
                  <a:pt x="6228678" y="796066"/>
                </a:lnTo>
                <a:lnTo>
                  <a:pt x="6745045" y="451821"/>
                </a:lnTo>
                <a:lnTo>
                  <a:pt x="7003229" y="247426"/>
                </a:lnTo>
                <a:lnTo>
                  <a:pt x="7100048" y="129092"/>
                </a:lnTo>
                <a:lnTo>
                  <a:pt x="7390504" y="0"/>
                </a:lnTo>
                <a:lnTo>
                  <a:pt x="7401262" y="1226372"/>
                </a:lnTo>
                <a:lnTo>
                  <a:pt x="3356386" y="2743200"/>
                </a:lnTo>
                <a:lnTo>
                  <a:pt x="21516" y="1678193"/>
                </a:lnTo>
                <a:lnTo>
                  <a:pt x="0" y="699247"/>
                </a:lnTo>
                <a:close/>
              </a:path>
            </a:pathLst>
          </a:custGeom>
          <a:solidFill>
            <a:srgbClr val="2B568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</a:t>
            </a:r>
          </a:p>
        </p:txBody>
      </p:sp>
      <p:grpSp>
        <p:nvGrpSpPr>
          <p:cNvPr id="2" name="Gruppieren 18"/>
          <p:cNvGrpSpPr/>
          <p:nvPr/>
        </p:nvGrpSpPr>
        <p:grpSpPr>
          <a:xfrm>
            <a:off x="2562113" y="1312433"/>
            <a:ext cx="4473388" cy="3915783"/>
            <a:chOff x="2562113" y="1312433"/>
            <a:chExt cx="4473388" cy="3915783"/>
          </a:xfrm>
        </p:grpSpPr>
        <p:sp>
          <p:nvSpPr>
            <p:cNvPr id="15" name="Freihandform 14"/>
            <p:cNvSpPr/>
            <p:nvPr/>
          </p:nvSpPr>
          <p:spPr bwMode="auto">
            <a:xfrm>
              <a:off x="3958814" y="1344706"/>
              <a:ext cx="3076687" cy="3883510"/>
            </a:xfrm>
            <a:custGeom>
              <a:avLst/>
              <a:gdLst>
                <a:gd name="connsiteX0" fmla="*/ 0 w 3076687"/>
                <a:gd name="connsiteY0" fmla="*/ 0 h 3883510"/>
                <a:gd name="connsiteX1" fmla="*/ 441064 w 3076687"/>
                <a:gd name="connsiteY1" fmla="*/ 64546 h 3883510"/>
                <a:gd name="connsiteX2" fmla="*/ 118334 w 3076687"/>
                <a:gd name="connsiteY2" fmla="*/ 150607 h 3883510"/>
                <a:gd name="connsiteX3" fmla="*/ 602428 w 3076687"/>
                <a:gd name="connsiteY3" fmla="*/ 139849 h 3883510"/>
                <a:gd name="connsiteX4" fmla="*/ 785308 w 3076687"/>
                <a:gd name="connsiteY4" fmla="*/ 161365 h 3883510"/>
                <a:gd name="connsiteX5" fmla="*/ 849854 w 3076687"/>
                <a:gd name="connsiteY5" fmla="*/ 172122 h 3883510"/>
                <a:gd name="connsiteX6" fmla="*/ 720762 w 3076687"/>
                <a:gd name="connsiteY6" fmla="*/ 247426 h 3883510"/>
                <a:gd name="connsiteX7" fmla="*/ 989704 w 3076687"/>
                <a:gd name="connsiteY7" fmla="*/ 247426 h 3883510"/>
                <a:gd name="connsiteX8" fmla="*/ 1118795 w 3076687"/>
                <a:gd name="connsiteY8" fmla="*/ 204395 h 3883510"/>
                <a:gd name="connsiteX9" fmla="*/ 1323191 w 3076687"/>
                <a:gd name="connsiteY9" fmla="*/ 322729 h 3883510"/>
                <a:gd name="connsiteX10" fmla="*/ 1527586 w 3076687"/>
                <a:gd name="connsiteY10" fmla="*/ 355002 h 3883510"/>
                <a:gd name="connsiteX11" fmla="*/ 1731981 w 3076687"/>
                <a:gd name="connsiteY11" fmla="*/ 376518 h 3883510"/>
                <a:gd name="connsiteX12" fmla="*/ 1850315 w 3076687"/>
                <a:gd name="connsiteY12" fmla="*/ 451821 h 3883510"/>
                <a:gd name="connsiteX13" fmla="*/ 1570617 w 3076687"/>
                <a:gd name="connsiteY13" fmla="*/ 537882 h 3883510"/>
                <a:gd name="connsiteX14" fmla="*/ 1990165 w 3076687"/>
                <a:gd name="connsiteY14" fmla="*/ 656216 h 3883510"/>
                <a:gd name="connsiteX15" fmla="*/ 2216075 w 3076687"/>
                <a:gd name="connsiteY15" fmla="*/ 731520 h 3883510"/>
                <a:gd name="connsiteX16" fmla="*/ 2280621 w 3076687"/>
                <a:gd name="connsiteY16" fmla="*/ 871369 h 3883510"/>
                <a:gd name="connsiteX17" fmla="*/ 2226833 w 3076687"/>
                <a:gd name="connsiteY17" fmla="*/ 1075765 h 3883510"/>
                <a:gd name="connsiteX18" fmla="*/ 2345167 w 3076687"/>
                <a:gd name="connsiteY18" fmla="*/ 1312433 h 3883510"/>
                <a:gd name="connsiteX19" fmla="*/ 2409713 w 3076687"/>
                <a:gd name="connsiteY19" fmla="*/ 1376979 h 3883510"/>
                <a:gd name="connsiteX20" fmla="*/ 2334410 w 3076687"/>
                <a:gd name="connsiteY20" fmla="*/ 1484555 h 3883510"/>
                <a:gd name="connsiteX21" fmla="*/ 2764715 w 3076687"/>
                <a:gd name="connsiteY21" fmla="*/ 1753496 h 3883510"/>
                <a:gd name="connsiteX22" fmla="*/ 2840019 w 3076687"/>
                <a:gd name="connsiteY22" fmla="*/ 1904103 h 3883510"/>
                <a:gd name="connsiteX23" fmla="*/ 1344706 w 3076687"/>
                <a:gd name="connsiteY23" fmla="*/ 2108499 h 3883510"/>
                <a:gd name="connsiteX24" fmla="*/ 2054711 w 3076687"/>
                <a:gd name="connsiteY24" fmla="*/ 2506532 h 3883510"/>
                <a:gd name="connsiteX25" fmla="*/ 1161826 w 3076687"/>
                <a:gd name="connsiteY25" fmla="*/ 3883510 h 388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6687" h="3883510">
                  <a:moveTo>
                    <a:pt x="0" y="0"/>
                  </a:moveTo>
                  <a:cubicBezTo>
                    <a:pt x="210671" y="19722"/>
                    <a:pt x="421342" y="39445"/>
                    <a:pt x="441064" y="64546"/>
                  </a:cubicBezTo>
                  <a:cubicBezTo>
                    <a:pt x="460786" y="89647"/>
                    <a:pt x="91440" y="138057"/>
                    <a:pt x="118334" y="150607"/>
                  </a:cubicBezTo>
                  <a:cubicBezTo>
                    <a:pt x="145228" y="163157"/>
                    <a:pt x="491266" y="138056"/>
                    <a:pt x="602428" y="139849"/>
                  </a:cubicBezTo>
                  <a:cubicBezTo>
                    <a:pt x="713590" y="141642"/>
                    <a:pt x="744070" y="155986"/>
                    <a:pt x="785308" y="161365"/>
                  </a:cubicBezTo>
                  <a:cubicBezTo>
                    <a:pt x="826546" y="166744"/>
                    <a:pt x="860612" y="157779"/>
                    <a:pt x="849854" y="172122"/>
                  </a:cubicBezTo>
                  <a:cubicBezTo>
                    <a:pt x="839096" y="186465"/>
                    <a:pt x="697454" y="234875"/>
                    <a:pt x="720762" y="247426"/>
                  </a:cubicBezTo>
                  <a:cubicBezTo>
                    <a:pt x="744070" y="259977"/>
                    <a:pt x="923365" y="254598"/>
                    <a:pt x="989704" y="247426"/>
                  </a:cubicBezTo>
                  <a:cubicBezTo>
                    <a:pt x="1056043" y="240254"/>
                    <a:pt x="1063214" y="191845"/>
                    <a:pt x="1118795" y="204395"/>
                  </a:cubicBezTo>
                  <a:cubicBezTo>
                    <a:pt x="1174376" y="216945"/>
                    <a:pt x="1255059" y="297628"/>
                    <a:pt x="1323191" y="322729"/>
                  </a:cubicBezTo>
                  <a:cubicBezTo>
                    <a:pt x="1391323" y="347830"/>
                    <a:pt x="1459455" y="346037"/>
                    <a:pt x="1527586" y="355002"/>
                  </a:cubicBezTo>
                  <a:cubicBezTo>
                    <a:pt x="1595717" y="363967"/>
                    <a:pt x="1678193" y="360382"/>
                    <a:pt x="1731981" y="376518"/>
                  </a:cubicBezTo>
                  <a:cubicBezTo>
                    <a:pt x="1785769" y="392654"/>
                    <a:pt x="1877209" y="424927"/>
                    <a:pt x="1850315" y="451821"/>
                  </a:cubicBezTo>
                  <a:cubicBezTo>
                    <a:pt x="1823421" y="478715"/>
                    <a:pt x="1547309" y="503816"/>
                    <a:pt x="1570617" y="537882"/>
                  </a:cubicBezTo>
                  <a:cubicBezTo>
                    <a:pt x="1593925" y="571948"/>
                    <a:pt x="1882589" y="623943"/>
                    <a:pt x="1990165" y="656216"/>
                  </a:cubicBezTo>
                  <a:cubicBezTo>
                    <a:pt x="2097741" y="688489"/>
                    <a:pt x="2167666" y="695661"/>
                    <a:pt x="2216075" y="731520"/>
                  </a:cubicBezTo>
                  <a:cubicBezTo>
                    <a:pt x="2264484" y="767379"/>
                    <a:pt x="2278828" y="813995"/>
                    <a:pt x="2280621" y="871369"/>
                  </a:cubicBezTo>
                  <a:cubicBezTo>
                    <a:pt x="2282414" y="928743"/>
                    <a:pt x="2216075" y="1002254"/>
                    <a:pt x="2226833" y="1075765"/>
                  </a:cubicBezTo>
                  <a:cubicBezTo>
                    <a:pt x="2237591" y="1149276"/>
                    <a:pt x="2314687" y="1262231"/>
                    <a:pt x="2345167" y="1312433"/>
                  </a:cubicBezTo>
                  <a:cubicBezTo>
                    <a:pt x="2375647" y="1362635"/>
                    <a:pt x="2411506" y="1348292"/>
                    <a:pt x="2409713" y="1376979"/>
                  </a:cubicBezTo>
                  <a:cubicBezTo>
                    <a:pt x="2407920" y="1405666"/>
                    <a:pt x="2275243" y="1421802"/>
                    <a:pt x="2334410" y="1484555"/>
                  </a:cubicBezTo>
                  <a:cubicBezTo>
                    <a:pt x="2393577" y="1547308"/>
                    <a:pt x="2680447" y="1683571"/>
                    <a:pt x="2764715" y="1753496"/>
                  </a:cubicBezTo>
                  <a:cubicBezTo>
                    <a:pt x="2848983" y="1823421"/>
                    <a:pt x="3076687" y="1844936"/>
                    <a:pt x="2840019" y="1904103"/>
                  </a:cubicBezTo>
                  <a:cubicBezTo>
                    <a:pt x="2603351" y="1963270"/>
                    <a:pt x="1475591" y="2008094"/>
                    <a:pt x="1344706" y="2108499"/>
                  </a:cubicBezTo>
                  <a:cubicBezTo>
                    <a:pt x="1213821" y="2208904"/>
                    <a:pt x="2085191" y="2210697"/>
                    <a:pt x="2054711" y="2506532"/>
                  </a:cubicBezTo>
                  <a:cubicBezTo>
                    <a:pt x="2024231" y="2802367"/>
                    <a:pt x="1593028" y="3342938"/>
                    <a:pt x="1161826" y="3883510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Freihandform 15"/>
            <p:cNvSpPr/>
            <p:nvPr/>
          </p:nvSpPr>
          <p:spPr bwMode="auto">
            <a:xfrm>
              <a:off x="3313355" y="1764254"/>
              <a:ext cx="2883050" cy="656217"/>
            </a:xfrm>
            <a:custGeom>
              <a:avLst/>
              <a:gdLst>
                <a:gd name="connsiteX0" fmla="*/ 0 w 2883050"/>
                <a:gd name="connsiteY0" fmla="*/ 0 h 656217"/>
                <a:gd name="connsiteX1" fmla="*/ 322730 w 2883050"/>
                <a:gd name="connsiteY1" fmla="*/ 64546 h 656217"/>
                <a:gd name="connsiteX2" fmla="*/ 559398 w 2883050"/>
                <a:gd name="connsiteY2" fmla="*/ 150607 h 656217"/>
                <a:gd name="connsiteX3" fmla="*/ 989704 w 2883050"/>
                <a:gd name="connsiteY3" fmla="*/ 161365 h 656217"/>
                <a:gd name="connsiteX4" fmla="*/ 860612 w 2883050"/>
                <a:gd name="connsiteY4" fmla="*/ 225911 h 656217"/>
                <a:gd name="connsiteX5" fmla="*/ 720763 w 2883050"/>
                <a:gd name="connsiteY5" fmla="*/ 236668 h 656217"/>
                <a:gd name="connsiteX6" fmla="*/ 882127 w 2883050"/>
                <a:gd name="connsiteY6" fmla="*/ 301214 h 656217"/>
                <a:gd name="connsiteX7" fmla="*/ 1323191 w 2883050"/>
                <a:gd name="connsiteY7" fmla="*/ 279699 h 656217"/>
                <a:gd name="connsiteX8" fmla="*/ 1441525 w 2883050"/>
                <a:gd name="connsiteY8" fmla="*/ 236668 h 656217"/>
                <a:gd name="connsiteX9" fmla="*/ 1775012 w 2883050"/>
                <a:gd name="connsiteY9" fmla="*/ 344245 h 656217"/>
                <a:gd name="connsiteX10" fmla="*/ 2334410 w 2883050"/>
                <a:gd name="connsiteY10" fmla="*/ 290457 h 656217"/>
                <a:gd name="connsiteX11" fmla="*/ 2216076 w 2883050"/>
                <a:gd name="connsiteY11" fmla="*/ 398033 h 656217"/>
                <a:gd name="connsiteX12" fmla="*/ 2377440 w 2883050"/>
                <a:gd name="connsiteY12" fmla="*/ 462579 h 656217"/>
                <a:gd name="connsiteX13" fmla="*/ 2753958 w 2883050"/>
                <a:gd name="connsiteY13" fmla="*/ 441064 h 656217"/>
                <a:gd name="connsiteX14" fmla="*/ 2743200 w 2883050"/>
                <a:gd name="connsiteY14" fmla="*/ 559398 h 656217"/>
                <a:gd name="connsiteX15" fmla="*/ 2883050 w 2883050"/>
                <a:gd name="connsiteY15" fmla="*/ 656217 h 65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83050" h="656217">
                  <a:moveTo>
                    <a:pt x="0" y="0"/>
                  </a:moveTo>
                  <a:cubicBezTo>
                    <a:pt x="114748" y="19722"/>
                    <a:pt x="229497" y="39445"/>
                    <a:pt x="322730" y="64546"/>
                  </a:cubicBezTo>
                  <a:cubicBezTo>
                    <a:pt x="415963" y="89647"/>
                    <a:pt x="448236" y="134471"/>
                    <a:pt x="559398" y="150607"/>
                  </a:cubicBezTo>
                  <a:cubicBezTo>
                    <a:pt x="670560" y="166743"/>
                    <a:pt x="939502" y="148814"/>
                    <a:pt x="989704" y="161365"/>
                  </a:cubicBezTo>
                  <a:cubicBezTo>
                    <a:pt x="1039906" y="173916"/>
                    <a:pt x="905436" y="213361"/>
                    <a:pt x="860612" y="225911"/>
                  </a:cubicBezTo>
                  <a:cubicBezTo>
                    <a:pt x="815789" y="238462"/>
                    <a:pt x="717177" y="224118"/>
                    <a:pt x="720763" y="236668"/>
                  </a:cubicBezTo>
                  <a:cubicBezTo>
                    <a:pt x="724349" y="249218"/>
                    <a:pt x="781722" y="294042"/>
                    <a:pt x="882127" y="301214"/>
                  </a:cubicBezTo>
                  <a:cubicBezTo>
                    <a:pt x="982532" y="308386"/>
                    <a:pt x="1229958" y="290457"/>
                    <a:pt x="1323191" y="279699"/>
                  </a:cubicBezTo>
                  <a:cubicBezTo>
                    <a:pt x="1416424" y="268941"/>
                    <a:pt x="1366221" y="225910"/>
                    <a:pt x="1441525" y="236668"/>
                  </a:cubicBezTo>
                  <a:cubicBezTo>
                    <a:pt x="1516829" y="247426"/>
                    <a:pt x="1626198" y="335280"/>
                    <a:pt x="1775012" y="344245"/>
                  </a:cubicBezTo>
                  <a:cubicBezTo>
                    <a:pt x="1923826" y="353210"/>
                    <a:pt x="2260899" y="281492"/>
                    <a:pt x="2334410" y="290457"/>
                  </a:cubicBezTo>
                  <a:cubicBezTo>
                    <a:pt x="2407921" y="299422"/>
                    <a:pt x="2208904" y="369346"/>
                    <a:pt x="2216076" y="398033"/>
                  </a:cubicBezTo>
                  <a:cubicBezTo>
                    <a:pt x="2223248" y="426720"/>
                    <a:pt x="2287793" y="455407"/>
                    <a:pt x="2377440" y="462579"/>
                  </a:cubicBezTo>
                  <a:cubicBezTo>
                    <a:pt x="2467087" y="469751"/>
                    <a:pt x="2692998" y="424928"/>
                    <a:pt x="2753958" y="441064"/>
                  </a:cubicBezTo>
                  <a:cubicBezTo>
                    <a:pt x="2814918" y="457201"/>
                    <a:pt x="2721685" y="523539"/>
                    <a:pt x="2743200" y="559398"/>
                  </a:cubicBezTo>
                  <a:cubicBezTo>
                    <a:pt x="2764715" y="595257"/>
                    <a:pt x="2823882" y="625737"/>
                    <a:pt x="2883050" y="656217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5371651" y="1312433"/>
              <a:ext cx="541469" cy="387275"/>
            </a:xfrm>
            <a:custGeom>
              <a:avLst/>
              <a:gdLst>
                <a:gd name="connsiteX0" fmla="*/ 114749 w 541469"/>
                <a:gd name="connsiteY0" fmla="*/ 0 h 387275"/>
                <a:gd name="connsiteX1" fmla="*/ 512782 w 541469"/>
                <a:gd name="connsiteY1" fmla="*/ 75303 h 387275"/>
                <a:gd name="connsiteX2" fmla="*/ 286871 w 541469"/>
                <a:gd name="connsiteY2" fmla="*/ 129092 h 387275"/>
                <a:gd name="connsiteX3" fmla="*/ 502024 w 541469"/>
                <a:gd name="connsiteY3" fmla="*/ 182880 h 387275"/>
                <a:gd name="connsiteX4" fmla="*/ 71718 w 541469"/>
                <a:gd name="connsiteY4" fmla="*/ 268941 h 387275"/>
                <a:gd name="connsiteX5" fmla="*/ 71718 w 541469"/>
                <a:gd name="connsiteY5" fmla="*/ 387275 h 38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69" h="387275">
                  <a:moveTo>
                    <a:pt x="114749" y="0"/>
                  </a:moveTo>
                  <a:cubicBezTo>
                    <a:pt x="299422" y="26894"/>
                    <a:pt x="484095" y="53788"/>
                    <a:pt x="512782" y="75303"/>
                  </a:cubicBezTo>
                  <a:cubicBezTo>
                    <a:pt x="541469" y="96818"/>
                    <a:pt x="288664" y="111163"/>
                    <a:pt x="286871" y="129092"/>
                  </a:cubicBezTo>
                  <a:cubicBezTo>
                    <a:pt x="285078" y="147022"/>
                    <a:pt x="537883" y="159572"/>
                    <a:pt x="502024" y="182880"/>
                  </a:cubicBezTo>
                  <a:cubicBezTo>
                    <a:pt x="466165" y="206188"/>
                    <a:pt x="143436" y="234875"/>
                    <a:pt x="71718" y="268941"/>
                  </a:cubicBezTo>
                  <a:cubicBezTo>
                    <a:pt x="0" y="303007"/>
                    <a:pt x="35859" y="345141"/>
                    <a:pt x="71718" y="387275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ihandform 17"/>
            <p:cNvSpPr/>
            <p:nvPr/>
          </p:nvSpPr>
          <p:spPr bwMode="auto">
            <a:xfrm>
              <a:off x="2562113" y="2151529"/>
              <a:ext cx="3677322" cy="528918"/>
            </a:xfrm>
            <a:custGeom>
              <a:avLst/>
              <a:gdLst>
                <a:gd name="connsiteX0" fmla="*/ 245633 w 3677322"/>
                <a:gd name="connsiteY0" fmla="*/ 0 h 528918"/>
                <a:gd name="connsiteX1" fmla="*/ 19722 w 3677322"/>
                <a:gd name="connsiteY1" fmla="*/ 64546 h 528918"/>
                <a:gd name="connsiteX2" fmla="*/ 363967 w 3677322"/>
                <a:gd name="connsiteY2" fmla="*/ 139850 h 528918"/>
                <a:gd name="connsiteX3" fmla="*/ 277906 w 3677322"/>
                <a:gd name="connsiteY3" fmla="*/ 236669 h 528918"/>
                <a:gd name="connsiteX4" fmla="*/ 783515 w 3677322"/>
                <a:gd name="connsiteY4" fmla="*/ 279699 h 528918"/>
                <a:gd name="connsiteX5" fmla="*/ 987911 w 3677322"/>
                <a:gd name="connsiteY5" fmla="*/ 311972 h 528918"/>
                <a:gd name="connsiteX6" fmla="*/ 977153 w 3677322"/>
                <a:gd name="connsiteY6" fmla="*/ 355003 h 528918"/>
                <a:gd name="connsiteX7" fmla="*/ 1117002 w 3677322"/>
                <a:gd name="connsiteY7" fmla="*/ 387276 h 528918"/>
                <a:gd name="connsiteX8" fmla="*/ 1041699 w 3677322"/>
                <a:gd name="connsiteY8" fmla="*/ 430306 h 528918"/>
                <a:gd name="connsiteX9" fmla="*/ 1278367 w 3677322"/>
                <a:gd name="connsiteY9" fmla="*/ 527125 h 528918"/>
                <a:gd name="connsiteX10" fmla="*/ 1665642 w 3677322"/>
                <a:gd name="connsiteY10" fmla="*/ 419549 h 528918"/>
                <a:gd name="connsiteX11" fmla="*/ 1654885 w 3677322"/>
                <a:gd name="connsiteY11" fmla="*/ 505610 h 528918"/>
                <a:gd name="connsiteX12" fmla="*/ 1880795 w 3677322"/>
                <a:gd name="connsiteY12" fmla="*/ 408791 h 528918"/>
                <a:gd name="connsiteX13" fmla="*/ 2009887 w 3677322"/>
                <a:gd name="connsiteY13" fmla="*/ 311972 h 528918"/>
                <a:gd name="connsiteX14" fmla="*/ 2128221 w 3677322"/>
                <a:gd name="connsiteY14" fmla="*/ 387276 h 528918"/>
                <a:gd name="connsiteX15" fmla="*/ 2052918 w 3677322"/>
                <a:gd name="connsiteY15" fmla="*/ 430306 h 528918"/>
                <a:gd name="connsiteX16" fmla="*/ 2504739 w 3677322"/>
                <a:gd name="connsiteY16" fmla="*/ 376518 h 528918"/>
                <a:gd name="connsiteX17" fmla="*/ 2902772 w 3677322"/>
                <a:gd name="connsiteY17" fmla="*/ 355003 h 528918"/>
                <a:gd name="connsiteX18" fmla="*/ 3354593 w 3677322"/>
                <a:gd name="connsiteY18" fmla="*/ 376518 h 528918"/>
                <a:gd name="connsiteX19" fmla="*/ 3677322 w 3677322"/>
                <a:gd name="connsiteY19" fmla="*/ 376518 h 52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77322" h="528918">
                  <a:moveTo>
                    <a:pt x="245633" y="0"/>
                  </a:moveTo>
                  <a:cubicBezTo>
                    <a:pt x="122816" y="20619"/>
                    <a:pt x="0" y="41238"/>
                    <a:pt x="19722" y="64546"/>
                  </a:cubicBezTo>
                  <a:cubicBezTo>
                    <a:pt x="39444" y="87854"/>
                    <a:pt x="320936" y="111163"/>
                    <a:pt x="363967" y="139850"/>
                  </a:cubicBezTo>
                  <a:cubicBezTo>
                    <a:pt x="406998" y="168537"/>
                    <a:pt x="207981" y="213361"/>
                    <a:pt x="277906" y="236669"/>
                  </a:cubicBezTo>
                  <a:cubicBezTo>
                    <a:pt x="347831" y="259977"/>
                    <a:pt x="665181" y="267149"/>
                    <a:pt x="783515" y="279699"/>
                  </a:cubicBezTo>
                  <a:cubicBezTo>
                    <a:pt x="901849" y="292249"/>
                    <a:pt x="955638" y="299421"/>
                    <a:pt x="987911" y="311972"/>
                  </a:cubicBezTo>
                  <a:cubicBezTo>
                    <a:pt x="1020184" y="324523"/>
                    <a:pt x="955638" y="342452"/>
                    <a:pt x="977153" y="355003"/>
                  </a:cubicBezTo>
                  <a:cubicBezTo>
                    <a:pt x="998668" y="367554"/>
                    <a:pt x="1106244" y="374726"/>
                    <a:pt x="1117002" y="387276"/>
                  </a:cubicBezTo>
                  <a:cubicBezTo>
                    <a:pt x="1127760" y="399826"/>
                    <a:pt x="1014805" y="406998"/>
                    <a:pt x="1041699" y="430306"/>
                  </a:cubicBezTo>
                  <a:cubicBezTo>
                    <a:pt x="1068593" y="453614"/>
                    <a:pt x="1174377" y="528918"/>
                    <a:pt x="1278367" y="527125"/>
                  </a:cubicBezTo>
                  <a:cubicBezTo>
                    <a:pt x="1382357" y="525332"/>
                    <a:pt x="1602889" y="423135"/>
                    <a:pt x="1665642" y="419549"/>
                  </a:cubicBezTo>
                  <a:cubicBezTo>
                    <a:pt x="1728395" y="415963"/>
                    <a:pt x="1619026" y="507403"/>
                    <a:pt x="1654885" y="505610"/>
                  </a:cubicBezTo>
                  <a:cubicBezTo>
                    <a:pt x="1690744" y="503817"/>
                    <a:pt x="1821628" y="441064"/>
                    <a:pt x="1880795" y="408791"/>
                  </a:cubicBezTo>
                  <a:cubicBezTo>
                    <a:pt x="1939962" y="376518"/>
                    <a:pt x="1968649" y="315558"/>
                    <a:pt x="2009887" y="311972"/>
                  </a:cubicBezTo>
                  <a:cubicBezTo>
                    <a:pt x="2051125" y="308386"/>
                    <a:pt x="2121049" y="367554"/>
                    <a:pt x="2128221" y="387276"/>
                  </a:cubicBezTo>
                  <a:cubicBezTo>
                    <a:pt x="2135393" y="406998"/>
                    <a:pt x="1990165" y="432099"/>
                    <a:pt x="2052918" y="430306"/>
                  </a:cubicBezTo>
                  <a:cubicBezTo>
                    <a:pt x="2115671" y="428513"/>
                    <a:pt x="2363097" y="389068"/>
                    <a:pt x="2504739" y="376518"/>
                  </a:cubicBezTo>
                  <a:cubicBezTo>
                    <a:pt x="2646381" y="363968"/>
                    <a:pt x="2761130" y="355003"/>
                    <a:pt x="2902772" y="355003"/>
                  </a:cubicBezTo>
                  <a:cubicBezTo>
                    <a:pt x="3044414" y="355003"/>
                    <a:pt x="3225501" y="372932"/>
                    <a:pt x="3354593" y="376518"/>
                  </a:cubicBezTo>
                  <a:cubicBezTo>
                    <a:pt x="3483685" y="380104"/>
                    <a:pt x="3580503" y="378311"/>
                    <a:pt x="3677322" y="376518"/>
                  </a:cubicBezTo>
                </a:path>
              </a:pathLst>
            </a:custGeom>
            <a:noFill/>
            <a:ln w="28575" cap="flat" cmpd="sng" algn="ctr">
              <a:solidFill>
                <a:srgbClr val="2B56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Freihandform 7"/>
          <p:cNvSpPr/>
          <p:nvPr/>
        </p:nvSpPr>
        <p:spPr bwMode="auto">
          <a:xfrm>
            <a:off x="1835150" y="882127"/>
            <a:ext cx="7310792" cy="4367605"/>
          </a:xfrm>
          <a:custGeom>
            <a:avLst/>
            <a:gdLst>
              <a:gd name="connsiteX0" fmla="*/ 0 w 7347473"/>
              <a:gd name="connsiteY0" fmla="*/ 2334409 h 4367605"/>
              <a:gd name="connsiteX1" fmla="*/ 828339 w 7347473"/>
              <a:gd name="connsiteY1" fmla="*/ 699247 h 4367605"/>
              <a:gd name="connsiteX2" fmla="*/ 1602890 w 7347473"/>
              <a:gd name="connsiteY2" fmla="*/ 301214 h 4367605"/>
              <a:gd name="connsiteX3" fmla="*/ 2140772 w 7347473"/>
              <a:gd name="connsiteY3" fmla="*/ 333487 h 4367605"/>
              <a:gd name="connsiteX4" fmla="*/ 2571078 w 7347473"/>
              <a:gd name="connsiteY4" fmla="*/ 204395 h 4367605"/>
              <a:gd name="connsiteX5" fmla="*/ 2840019 w 7347473"/>
              <a:gd name="connsiteY5" fmla="*/ 161365 h 4367605"/>
              <a:gd name="connsiteX6" fmla="*/ 3098203 w 7347473"/>
              <a:gd name="connsiteY6" fmla="*/ 236668 h 4367605"/>
              <a:gd name="connsiteX7" fmla="*/ 3345629 w 7347473"/>
              <a:gd name="connsiteY7" fmla="*/ 344245 h 4367605"/>
              <a:gd name="connsiteX8" fmla="*/ 3506993 w 7347473"/>
              <a:gd name="connsiteY8" fmla="*/ 344245 h 4367605"/>
              <a:gd name="connsiteX9" fmla="*/ 3926542 w 7347473"/>
              <a:gd name="connsiteY9" fmla="*/ 236668 h 4367605"/>
              <a:gd name="connsiteX10" fmla="*/ 4507455 w 7347473"/>
              <a:gd name="connsiteY10" fmla="*/ 21515 h 4367605"/>
              <a:gd name="connsiteX11" fmla="*/ 4582758 w 7347473"/>
              <a:gd name="connsiteY11" fmla="*/ 0 h 4367605"/>
              <a:gd name="connsiteX12" fmla="*/ 4776396 w 7347473"/>
              <a:gd name="connsiteY12" fmla="*/ 64546 h 4367605"/>
              <a:gd name="connsiteX13" fmla="*/ 5346551 w 7347473"/>
              <a:gd name="connsiteY13" fmla="*/ 365760 h 4367605"/>
              <a:gd name="connsiteX14" fmla="*/ 5970495 w 7347473"/>
              <a:gd name="connsiteY14" fmla="*/ 559398 h 4367605"/>
              <a:gd name="connsiteX15" fmla="*/ 6454589 w 7347473"/>
              <a:gd name="connsiteY15" fmla="*/ 591671 h 4367605"/>
              <a:gd name="connsiteX16" fmla="*/ 6884895 w 7347473"/>
              <a:gd name="connsiteY16" fmla="*/ 699247 h 4367605"/>
              <a:gd name="connsiteX17" fmla="*/ 7229139 w 7347473"/>
              <a:gd name="connsiteY17" fmla="*/ 817581 h 4367605"/>
              <a:gd name="connsiteX18" fmla="*/ 7347473 w 7347473"/>
              <a:gd name="connsiteY18" fmla="*/ 978946 h 4367605"/>
              <a:gd name="connsiteX19" fmla="*/ 7089290 w 7347473"/>
              <a:gd name="connsiteY19" fmla="*/ 1108038 h 4367605"/>
              <a:gd name="connsiteX20" fmla="*/ 6917167 w 7347473"/>
              <a:gd name="connsiteY20" fmla="*/ 1269402 h 4367605"/>
              <a:gd name="connsiteX21" fmla="*/ 6788076 w 7347473"/>
              <a:gd name="connsiteY21" fmla="*/ 1527586 h 4367605"/>
              <a:gd name="connsiteX22" fmla="*/ 6680499 w 7347473"/>
              <a:gd name="connsiteY22" fmla="*/ 1807285 h 4367605"/>
              <a:gd name="connsiteX23" fmla="*/ 6476104 w 7347473"/>
              <a:gd name="connsiteY23" fmla="*/ 1968649 h 4367605"/>
              <a:gd name="connsiteX24" fmla="*/ 6142617 w 7347473"/>
              <a:gd name="connsiteY24" fmla="*/ 2162287 h 4367605"/>
              <a:gd name="connsiteX25" fmla="*/ 5992010 w 7347473"/>
              <a:gd name="connsiteY25" fmla="*/ 2345167 h 4367605"/>
              <a:gd name="connsiteX26" fmla="*/ 5776857 w 7347473"/>
              <a:gd name="connsiteY26" fmla="*/ 2678654 h 4367605"/>
              <a:gd name="connsiteX27" fmla="*/ 5400339 w 7347473"/>
              <a:gd name="connsiteY27" fmla="*/ 3205779 h 4367605"/>
              <a:gd name="connsiteX28" fmla="*/ 5002306 w 7347473"/>
              <a:gd name="connsiteY28" fmla="*/ 3442447 h 4367605"/>
              <a:gd name="connsiteX29" fmla="*/ 4485939 w 7347473"/>
              <a:gd name="connsiteY29" fmla="*/ 3679115 h 4367605"/>
              <a:gd name="connsiteX30" fmla="*/ 4238513 w 7347473"/>
              <a:gd name="connsiteY30" fmla="*/ 3872753 h 4367605"/>
              <a:gd name="connsiteX31" fmla="*/ 3861996 w 7347473"/>
              <a:gd name="connsiteY31" fmla="*/ 4120179 h 4367605"/>
              <a:gd name="connsiteX32" fmla="*/ 3496236 w 7347473"/>
              <a:gd name="connsiteY32" fmla="*/ 4292301 h 4367605"/>
              <a:gd name="connsiteX33" fmla="*/ 3313356 w 7347473"/>
              <a:gd name="connsiteY33" fmla="*/ 4367605 h 4367605"/>
              <a:gd name="connsiteX34" fmla="*/ 2624866 w 7347473"/>
              <a:gd name="connsiteY34" fmla="*/ 3980329 h 4367605"/>
              <a:gd name="connsiteX35" fmla="*/ 2420471 w 7347473"/>
              <a:gd name="connsiteY35" fmla="*/ 3786692 h 4367605"/>
              <a:gd name="connsiteX36" fmla="*/ 2302137 w 7347473"/>
              <a:gd name="connsiteY36" fmla="*/ 3571539 h 4367605"/>
              <a:gd name="connsiteX37" fmla="*/ 1161826 w 7347473"/>
              <a:gd name="connsiteY37" fmla="*/ 3141233 h 4367605"/>
              <a:gd name="connsiteX38" fmla="*/ 742278 w 7347473"/>
              <a:gd name="connsiteY38" fmla="*/ 2807746 h 4367605"/>
              <a:gd name="connsiteX39" fmla="*/ 408791 w 7347473"/>
              <a:gd name="connsiteY39" fmla="*/ 2581835 h 4367605"/>
              <a:gd name="connsiteX40" fmla="*/ 118335 w 7347473"/>
              <a:gd name="connsiteY40" fmla="*/ 2366682 h 4367605"/>
              <a:gd name="connsiteX41" fmla="*/ 53789 w 7347473"/>
              <a:gd name="connsiteY41" fmla="*/ 2345167 h 4367605"/>
              <a:gd name="connsiteX42" fmla="*/ 0 w 7347473"/>
              <a:gd name="connsiteY42" fmla="*/ 2334409 h 436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347473" h="4367605">
                <a:moveTo>
                  <a:pt x="0" y="2334409"/>
                </a:moveTo>
                <a:lnTo>
                  <a:pt x="828339" y="699247"/>
                </a:lnTo>
                <a:lnTo>
                  <a:pt x="1602890" y="301214"/>
                </a:lnTo>
                <a:lnTo>
                  <a:pt x="2140772" y="333487"/>
                </a:lnTo>
                <a:lnTo>
                  <a:pt x="2571078" y="204395"/>
                </a:lnTo>
                <a:lnTo>
                  <a:pt x="2840019" y="161365"/>
                </a:lnTo>
                <a:lnTo>
                  <a:pt x="3098203" y="236668"/>
                </a:lnTo>
                <a:lnTo>
                  <a:pt x="3345629" y="344245"/>
                </a:lnTo>
                <a:lnTo>
                  <a:pt x="3506993" y="344245"/>
                </a:lnTo>
                <a:lnTo>
                  <a:pt x="3926542" y="236668"/>
                </a:lnTo>
                <a:lnTo>
                  <a:pt x="4507455" y="21515"/>
                </a:lnTo>
                <a:lnTo>
                  <a:pt x="4582758" y="0"/>
                </a:lnTo>
                <a:lnTo>
                  <a:pt x="4776396" y="64546"/>
                </a:lnTo>
                <a:lnTo>
                  <a:pt x="5346551" y="365760"/>
                </a:lnTo>
                <a:lnTo>
                  <a:pt x="5970495" y="559398"/>
                </a:lnTo>
                <a:lnTo>
                  <a:pt x="6454589" y="591671"/>
                </a:lnTo>
                <a:lnTo>
                  <a:pt x="6884895" y="699247"/>
                </a:lnTo>
                <a:lnTo>
                  <a:pt x="7229139" y="817581"/>
                </a:lnTo>
                <a:lnTo>
                  <a:pt x="7347473" y="978946"/>
                </a:lnTo>
                <a:lnTo>
                  <a:pt x="7089290" y="1108038"/>
                </a:lnTo>
                <a:lnTo>
                  <a:pt x="6917167" y="1269402"/>
                </a:lnTo>
                <a:lnTo>
                  <a:pt x="6788076" y="1527586"/>
                </a:lnTo>
                <a:lnTo>
                  <a:pt x="6680499" y="1807285"/>
                </a:lnTo>
                <a:lnTo>
                  <a:pt x="6476104" y="1968649"/>
                </a:lnTo>
                <a:lnTo>
                  <a:pt x="6142617" y="2162287"/>
                </a:lnTo>
                <a:lnTo>
                  <a:pt x="5992010" y="2345167"/>
                </a:lnTo>
                <a:lnTo>
                  <a:pt x="5776857" y="2678654"/>
                </a:lnTo>
                <a:lnTo>
                  <a:pt x="5400339" y="3205779"/>
                </a:lnTo>
                <a:lnTo>
                  <a:pt x="5002306" y="3442447"/>
                </a:lnTo>
                <a:lnTo>
                  <a:pt x="4485939" y="3679115"/>
                </a:lnTo>
                <a:lnTo>
                  <a:pt x="4238513" y="3872753"/>
                </a:lnTo>
                <a:lnTo>
                  <a:pt x="3861996" y="4120179"/>
                </a:lnTo>
                <a:lnTo>
                  <a:pt x="3496236" y="4292301"/>
                </a:lnTo>
                <a:lnTo>
                  <a:pt x="3313356" y="4367605"/>
                </a:lnTo>
                <a:lnTo>
                  <a:pt x="2624866" y="3980329"/>
                </a:lnTo>
                <a:lnTo>
                  <a:pt x="2420471" y="3786692"/>
                </a:lnTo>
                <a:lnTo>
                  <a:pt x="2302137" y="3571539"/>
                </a:lnTo>
                <a:lnTo>
                  <a:pt x="1161826" y="3141233"/>
                </a:lnTo>
                <a:lnTo>
                  <a:pt x="742278" y="2807746"/>
                </a:lnTo>
                <a:lnTo>
                  <a:pt x="408791" y="2581835"/>
                </a:lnTo>
                <a:lnTo>
                  <a:pt x="118335" y="2366682"/>
                </a:lnTo>
                <a:lnTo>
                  <a:pt x="53789" y="2345167"/>
                </a:lnTo>
                <a:lnTo>
                  <a:pt x="0" y="2334409"/>
                </a:lnTo>
                <a:close/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ihandform 18"/>
          <p:cNvSpPr/>
          <p:nvPr/>
        </p:nvSpPr>
        <p:spPr bwMode="auto">
          <a:xfrm>
            <a:off x="1835150" y="1841500"/>
            <a:ext cx="7308849" cy="3746500"/>
          </a:xfrm>
          <a:custGeom>
            <a:avLst/>
            <a:gdLst>
              <a:gd name="connsiteX0" fmla="*/ 0 w 7404100"/>
              <a:gd name="connsiteY0" fmla="*/ 1371600 h 3746500"/>
              <a:gd name="connsiteX1" fmla="*/ 0 w 7404100"/>
              <a:gd name="connsiteY1" fmla="*/ 2730500 h 3746500"/>
              <a:gd name="connsiteX2" fmla="*/ 3352800 w 7404100"/>
              <a:gd name="connsiteY2" fmla="*/ 3746500 h 3746500"/>
              <a:gd name="connsiteX3" fmla="*/ 7404100 w 7404100"/>
              <a:gd name="connsiteY3" fmla="*/ 2235200 h 3746500"/>
              <a:gd name="connsiteX4" fmla="*/ 7378700 w 7404100"/>
              <a:gd name="connsiteY4" fmla="*/ 0 h 37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4100" h="3746500">
                <a:moveTo>
                  <a:pt x="0" y="1371600"/>
                </a:moveTo>
                <a:lnTo>
                  <a:pt x="0" y="2730500"/>
                </a:lnTo>
                <a:lnTo>
                  <a:pt x="3352800" y="3746500"/>
                </a:lnTo>
                <a:lnTo>
                  <a:pt x="7404100" y="2235200"/>
                </a:lnTo>
                <a:lnTo>
                  <a:pt x="73787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148064" y="5262299"/>
            <a:ext cx="3995936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Abfluss am Gebietsauslass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20303795">
            <a:off x="6623024" y="3995488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Grundwasser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 rot="19030737">
            <a:off x="7342637" y="2568062"/>
            <a:ext cx="252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Bodenwasser</a:t>
            </a:r>
            <a:endParaRPr lang="de-DE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63790" y="1527175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Niederschlag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542" y="2319263"/>
            <a:ext cx="2160538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Verdunstung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076056" y="2852936"/>
            <a:ext cx="2448570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Calibri" pitchFamily="34" charset="0"/>
              </a:rPr>
              <a:t>Infiltration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95536" y="5734050"/>
            <a:ext cx="5185271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rtlCol="0">
            <a:spAutoFit/>
          </a:bodyPr>
          <a:lstStyle/>
          <a:p>
            <a:endParaRPr lang="de-DE" sz="24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7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541190" y="2291914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34 0.1111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8" grpId="0" animBg="1"/>
      <p:bldP spid="98" grpId="1" animBg="1"/>
      <p:bldP spid="110" grpId="0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32" y="4469050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02779" y="4775636"/>
            <a:ext cx="7057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[L/T] oder [V/T] für Q, ET, P, I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[L] oder [V] für G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[1/T] für c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[-] für a, b</a:t>
            </a:r>
          </a:p>
          <a:p>
            <a:pPr>
              <a:spcAft>
                <a:spcPts val="300"/>
              </a:spcAf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de-D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877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397042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Wie lauten die Einheiten für diese Größen?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/>
      <p:bldP spid="37" grpId="0"/>
      <p:bldP spid="38" grpId="0"/>
      <p:bldP spid="45" grpId="0"/>
      <p:bldP spid="46" grpId="0"/>
      <p:bldP spid="49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4293096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feld 40"/>
          <p:cNvSpPr txBox="1"/>
          <p:nvPr/>
        </p:nvSpPr>
        <p:spPr>
          <a:xfrm>
            <a:off x="1456569" y="4653136"/>
            <a:ext cx="705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AO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(1-a-b)P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c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i-1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403151" y="5189130"/>
            <a:ext cx="6913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Neuberechnung des Grundwasserspeichers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im Zeitschritt </a:t>
            </a:r>
            <a:r>
              <a:rPr lang="de-DE" sz="2000" b="1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3909" y="5621178"/>
            <a:ext cx="698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= (1-c)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  <a:sym typeface="Symbol"/>
              </a:rPr>
              <a:t>G</a:t>
            </a:r>
            <a:r>
              <a:rPr lang="de-DE" sz="2000" baseline="-25000" dirty="0" smtClean="0">
                <a:latin typeface="Courier New" pitchFamily="49" charset="0"/>
                <a:cs typeface="Courier New" pitchFamily="49" charset="0"/>
              </a:rPr>
              <a:t>i-1</a:t>
            </a:r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de-DE" sz="20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de-DE" sz="20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244885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402779" y="4221088"/>
            <a:ext cx="691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Gleichung für Gesamtabfluss Q</a:t>
            </a:r>
            <a:r>
              <a:rPr lang="de-DE" sz="2000" b="1" baseline="-25000" dirty="0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de-DE" sz="2000" b="1" dirty="0" smtClean="0">
                <a:latin typeface="Calibri" pitchFamily="34" charset="0"/>
                <a:cs typeface="Courier New" pitchFamily="49" charset="0"/>
              </a:rPr>
              <a:t> am Gebietsauslass</a:t>
            </a:r>
            <a:endParaRPr lang="de-DE" sz="2000" b="1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Geschweifte Klammer rechts 46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 bwMode="auto">
          <a:xfrm>
            <a:off x="541190" y="3054040"/>
            <a:ext cx="3448800" cy="319276"/>
          </a:xfrm>
          <a:prstGeom prst="rect">
            <a:avLst/>
          </a:prstGeom>
          <a:solidFill>
            <a:srgbClr val="2B5681"/>
          </a:solidFill>
          <a:ln w="12700" cap="flat" cmpd="sng" algn="ctr">
            <a:solidFill>
              <a:srgbClr val="2B568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08"/>
          <p:cNvGrpSpPr/>
          <p:nvPr/>
        </p:nvGrpSpPr>
        <p:grpSpPr>
          <a:xfrm>
            <a:off x="3617469" y="1950740"/>
            <a:ext cx="792656" cy="326132"/>
            <a:chOff x="7504710" y="1950740"/>
            <a:chExt cx="792656" cy="326132"/>
          </a:xfrm>
        </p:grpSpPr>
        <p:sp>
          <p:nvSpPr>
            <p:cNvPr id="108" name="Rechteck 107"/>
            <p:cNvSpPr/>
            <p:nvPr/>
          </p:nvSpPr>
          <p:spPr bwMode="auto">
            <a:xfrm>
              <a:off x="7504710" y="1967896"/>
              <a:ext cx="792088" cy="289925"/>
            </a:xfrm>
            <a:prstGeom prst="rect">
              <a:avLst/>
            </a:prstGeom>
            <a:solidFill>
              <a:srgbClr val="2B568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" name="Gerade Verbindung 105"/>
            <p:cNvCxnSpPr/>
            <p:nvPr/>
          </p:nvCxnSpPr>
          <p:spPr bwMode="auto">
            <a:xfrm flipH="1">
              <a:off x="7829366" y="2276872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Gerade Verbindung 106"/>
            <p:cNvCxnSpPr/>
            <p:nvPr/>
          </p:nvCxnSpPr>
          <p:spPr bwMode="auto">
            <a:xfrm flipH="1">
              <a:off x="7829366" y="1950740"/>
              <a:ext cx="468000" cy="0"/>
            </a:xfrm>
            <a:prstGeom prst="line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9" name="Rechteck 78"/>
          <p:cNvSpPr/>
          <p:nvPr/>
        </p:nvSpPr>
        <p:spPr bwMode="auto">
          <a:xfrm>
            <a:off x="540743" y="3356794"/>
            <a:ext cx="3456682" cy="576262"/>
          </a:xfrm>
          <a:prstGeom prst="rect">
            <a:avLst/>
          </a:prstGeom>
          <a:solidFill>
            <a:srgbClr val="2B568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40296" y="3453280"/>
            <a:ext cx="345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latin typeface="Calibri" pitchFamily="34" charset="0"/>
              </a:rPr>
              <a:t>Grundwasserspeicher </a:t>
            </a:r>
            <a:r>
              <a:rPr lang="de-DE" sz="2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G</a:t>
            </a:r>
            <a:r>
              <a:rPr lang="de-DE" sz="2000" baseline="-25000" dirty="0" err="1" smtClean="0">
                <a:solidFill>
                  <a:schemeClr val="bg1"/>
                </a:solidFill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83" name="Gerade Verbindung 82"/>
          <p:cNvCxnSpPr/>
          <p:nvPr/>
        </p:nvCxnSpPr>
        <p:spPr bwMode="auto">
          <a:xfrm flipH="1">
            <a:off x="3968758" y="3932636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rade Verbindung 86"/>
          <p:cNvCxnSpPr/>
          <p:nvPr/>
        </p:nvCxnSpPr>
        <p:spPr bwMode="auto">
          <a:xfrm>
            <a:off x="596702" y="2636714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uppieren 96"/>
          <p:cNvGrpSpPr/>
          <p:nvPr/>
        </p:nvGrpSpPr>
        <p:grpSpPr>
          <a:xfrm>
            <a:off x="539552" y="1526114"/>
            <a:ext cx="3457873" cy="1080120"/>
            <a:chOff x="4426793" y="1340768"/>
            <a:chExt cx="3457873" cy="1080120"/>
          </a:xfrm>
        </p:grpSpPr>
        <p:sp>
          <p:nvSpPr>
            <p:cNvPr id="88" name="Rechteck 87"/>
            <p:cNvSpPr/>
            <p:nvPr/>
          </p:nvSpPr>
          <p:spPr bwMode="auto">
            <a:xfrm>
              <a:off x="4427984" y="1340768"/>
              <a:ext cx="3456682" cy="1080120"/>
            </a:xfrm>
            <a:prstGeom prst="rect">
              <a:avLst/>
            </a:prstGeom>
            <a:solidFill>
              <a:srgbClr val="2B5681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426793" y="1704236"/>
              <a:ext cx="3457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</a:rPr>
                <a:t>Niederschlag </a:t>
              </a:r>
              <a:r>
                <a:rPr lang="de-DE" sz="2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P</a:t>
              </a:r>
              <a:r>
                <a:rPr lang="de-DE" sz="2000" baseline="-25000" dirty="0" smtClean="0">
                  <a:solidFill>
                    <a:schemeClr val="bg1"/>
                  </a:solidFill>
                  <a:latin typeface="Calibri" pitchFamily="34" charset="0"/>
                  <a:sym typeface="Symbol"/>
                </a:rPr>
                <a:t>i</a:t>
              </a:r>
              <a:endParaRPr lang="de-DE" sz="2000" baseline="-25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0" name="Rechteck 89"/>
          <p:cNvSpPr/>
          <p:nvPr/>
        </p:nvSpPr>
        <p:spPr bwMode="auto">
          <a:xfrm>
            <a:off x="540743" y="2291914"/>
            <a:ext cx="3448800" cy="31927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366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Infiltration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r>
              <a:rPr kumimoji="0" lang="de-DE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</a:t>
            </a:r>
            <a:endParaRPr kumimoji="0" lang="de-DE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547917" y="1519952"/>
            <a:ext cx="3448800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336699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latin typeface="Calibri" pitchFamily="34" charset="0"/>
              </a:rPr>
              <a:t>Verdunstung </a:t>
            </a:r>
            <a:r>
              <a:rPr lang="de-DE" sz="2000" dirty="0" err="1" smtClean="0">
                <a:latin typeface="Calibri" pitchFamily="34" charset="0"/>
                <a:sym typeface="Symbol"/>
              </a:rPr>
              <a:t>ET</a:t>
            </a:r>
            <a:r>
              <a:rPr lang="de-DE" sz="2000" baseline="-25000" dirty="0" err="1" smtClean="0">
                <a:latin typeface="Calibri" pitchFamily="34" charset="0"/>
                <a:sym typeface="Symbol"/>
              </a:rPr>
              <a:t>i</a:t>
            </a:r>
            <a:endParaRPr lang="de-DE" sz="2000" baseline="-25000" dirty="0">
              <a:latin typeface="Calibri" pitchFamily="34" charset="0"/>
            </a:endParaRPr>
          </a:p>
        </p:txBody>
      </p:sp>
      <p:cxnSp>
        <p:nvCxnSpPr>
          <p:cNvPr id="96" name="Gerade Verbindung 95"/>
          <p:cNvCxnSpPr/>
          <p:nvPr/>
        </p:nvCxnSpPr>
        <p:spPr bwMode="auto">
          <a:xfrm>
            <a:off x="540297" y="3333934"/>
            <a:ext cx="3457575" cy="0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hteck 77"/>
          <p:cNvSpPr/>
          <p:nvPr/>
        </p:nvSpPr>
        <p:spPr bwMode="auto">
          <a:xfrm>
            <a:off x="540743" y="2636714"/>
            <a:ext cx="3456682" cy="1296342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" name="Gerade Verbindung 101"/>
          <p:cNvCxnSpPr/>
          <p:nvPr/>
        </p:nvCxnSpPr>
        <p:spPr bwMode="auto">
          <a:xfrm>
            <a:off x="540743" y="2636912"/>
            <a:ext cx="3457575" cy="0"/>
          </a:xfrm>
          <a:prstGeom prst="line">
            <a:avLst/>
          </a:prstGeom>
          <a:noFill/>
          <a:ln w="571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hteck 81"/>
          <p:cNvSpPr/>
          <p:nvPr/>
        </p:nvSpPr>
        <p:spPr bwMode="auto">
          <a:xfrm>
            <a:off x="3606570" y="3761856"/>
            <a:ext cx="828000" cy="144000"/>
          </a:xfrm>
          <a:prstGeom prst="rect">
            <a:avLst/>
          </a:prstGeom>
          <a:solidFill>
            <a:srgbClr val="2B568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Gerade Verbindung 83"/>
          <p:cNvCxnSpPr/>
          <p:nvPr/>
        </p:nvCxnSpPr>
        <p:spPr bwMode="auto">
          <a:xfrm flipH="1">
            <a:off x="3968758" y="3747874"/>
            <a:ext cx="468000" cy="0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feld 109"/>
          <p:cNvSpPr txBox="1"/>
          <p:nvPr/>
        </p:nvSpPr>
        <p:spPr>
          <a:xfrm>
            <a:off x="4384952" y="1909036"/>
            <a:ext cx="234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Oberflächenabfluss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4417226" y="3637228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GW-Abfluss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945444" y="192759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23928" y="365578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Calibri" pitchFamily="34" charset="0"/>
                <a:sym typeface="Wingdings"/>
              </a:rPr>
              <a:t></a:t>
            </a:r>
            <a:endParaRPr lang="de-DE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121082" y="152451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a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905058" y="22690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b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3370" y="363742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c </a:t>
            </a:r>
            <a:r>
              <a:rPr lang="de-DE" sz="2000" baseline="30000" dirty="0" smtClean="0">
                <a:solidFill>
                  <a:srgbClr val="C00000"/>
                </a:solidFill>
                <a:latin typeface="Calibri" pitchFamily="34" charset="0"/>
              </a:rPr>
              <a:t>.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G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494700" y="191683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= P</a:t>
            </a:r>
            <a:r>
              <a:rPr lang="de-DE" sz="2000" baseline="-25000" dirty="0" smtClean="0">
                <a:solidFill>
                  <a:srgbClr val="C00000"/>
                </a:solidFill>
                <a:latin typeface="Calibri" pitchFamily="34" charset="0"/>
              </a:rPr>
              <a:t>i 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–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ET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- </a:t>
            </a:r>
            <a:r>
              <a:rPr lang="de-DE" sz="2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baseline="-25000" dirty="0" err="1" smtClean="0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de-DE" sz="2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de-DE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226536" y="4826336"/>
            <a:ext cx="74168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Implementiere das </a:t>
            </a:r>
            <a:r>
              <a:rPr lang="de-DE" sz="2000" dirty="0" err="1" smtClean="0">
                <a:latin typeface="Calibri" pitchFamily="34" charset="0"/>
              </a:rPr>
              <a:t>abc</a:t>
            </a:r>
            <a:r>
              <a:rPr lang="de-DE" sz="2000" dirty="0" smtClean="0">
                <a:latin typeface="Calibri" pitchFamily="34" charset="0"/>
              </a:rPr>
              <a:t>-Modell als Funktion in R (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2000" dirty="0" smtClean="0">
                <a:latin typeface="Calibri" pitchFamily="34" charset="0"/>
              </a:rPr>
              <a:t>und bearbeite die weiteren Aufgaben, die in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abc.R</a:t>
            </a:r>
            <a:r>
              <a:rPr lang="de-DE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de-DE" sz="2000" dirty="0" smtClean="0">
                <a:latin typeface="Calibri" pitchFamily="34" charset="0"/>
              </a:rPr>
              <a:t>enthalten sind.</a:t>
            </a:r>
            <a:endParaRPr lang="de-DE" sz="2000" baseline="-25000" dirty="0">
              <a:latin typeface="Calibri" pitchFamily="34" charset="0"/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826893"/>
            <a:ext cx="791716" cy="70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Geschweifte Klammer rechts 48"/>
          <p:cNvSpPr/>
          <p:nvPr/>
        </p:nvSpPr>
        <p:spPr bwMode="auto">
          <a:xfrm>
            <a:off x="7812360" y="1916633"/>
            <a:ext cx="359966" cy="2160439"/>
          </a:xfrm>
          <a:prstGeom prst="rightBrace">
            <a:avLst>
              <a:gd name="adj1" fmla="val 106258"/>
              <a:gd name="adj2" fmla="val 5049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7354898" y="2921046"/>
            <a:ext cx="224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Gesamtabfluss Q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Rechteck 55"/>
          <p:cNvSpPr/>
          <p:nvPr/>
        </p:nvSpPr>
        <p:spPr>
          <a:xfrm>
            <a:off x="2843808" y="1988840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4253" y="1124744"/>
            <a:ext cx="4150356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Rechteck 57"/>
          <p:cNvSpPr/>
          <p:nvPr/>
        </p:nvSpPr>
        <p:spPr>
          <a:xfrm>
            <a:off x="7396353" y="2021939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a=0.6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c=0.2</a:t>
            </a:r>
            <a:endParaRPr lang="de-DE" dirty="0"/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5" cstate="print"/>
          <a:srcRect t="7475" b="5016"/>
          <a:stretch>
            <a:fillRect/>
          </a:stretch>
        </p:blipFill>
        <p:spPr bwMode="auto">
          <a:xfrm>
            <a:off x="250825" y="3644801"/>
            <a:ext cx="4150356" cy="252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Rechteck 64"/>
          <p:cNvSpPr/>
          <p:nvPr/>
        </p:nvSpPr>
        <p:spPr>
          <a:xfrm>
            <a:off x="2843808" y="4293096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a=0.8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6" cstate="print"/>
          <a:srcRect t="4975" b="5016"/>
          <a:stretch>
            <a:fillRect/>
          </a:stretch>
        </p:blipFill>
        <p:spPr bwMode="auto">
          <a:xfrm>
            <a:off x="4814253" y="3572793"/>
            <a:ext cx="4150360" cy="259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Rechteck 66"/>
          <p:cNvSpPr/>
          <p:nvPr/>
        </p:nvSpPr>
        <p:spPr>
          <a:xfrm>
            <a:off x="7380312" y="4293096"/>
            <a:ext cx="7040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a=0.3</a:t>
            </a:r>
            <a:br>
              <a:rPr lang="de-DE" dirty="0" smtClean="0"/>
            </a:br>
            <a:r>
              <a:rPr lang="de-DE" dirty="0" smtClean="0"/>
              <a:t>b=0.2</a:t>
            </a:r>
            <a:br>
              <a:rPr lang="de-DE" dirty="0" smtClean="0"/>
            </a:br>
            <a:r>
              <a:rPr lang="de-DE" dirty="0" smtClean="0"/>
              <a:t>c=0.1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Kontinuierlicher Wasserhaushalt mit dem </a:t>
            </a:r>
            <a:r>
              <a:rPr lang="de-DE" sz="2800" i="1" dirty="0" err="1" smtClean="0">
                <a:latin typeface="Calibri" pitchFamily="34" charset="0"/>
              </a:rPr>
              <a:t>abc</a:t>
            </a:r>
            <a:r>
              <a:rPr lang="de-DE" sz="2800" dirty="0" smtClean="0">
                <a:latin typeface="Calibri" pitchFamily="34" charset="0"/>
              </a:rPr>
              <a:t> Modell</a:t>
            </a:r>
            <a:endParaRPr lang="de-DE" sz="28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Wasserhaushaltsmodelle: Das abc-Modell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66352" y="764704"/>
            <a:ext cx="96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800" dirty="0" smtClean="0">
                <a:solidFill>
                  <a:srgbClr val="2B5681"/>
                </a:solidFill>
                <a:latin typeface="Calibri" pitchFamily="34" charset="0"/>
              </a:rPr>
              <a:t>Das abc-Modell auf dem Prüfstand</a:t>
            </a:r>
            <a:endParaRPr lang="de-DE" sz="2800" dirty="0" smtClean="0">
              <a:solidFill>
                <a:srgbClr val="2B5681"/>
              </a:solidFill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1379748"/>
          <a:ext cx="2088232" cy="753108"/>
        </p:xfrm>
        <a:graphic>
          <a:graphicData uri="http://schemas.openxmlformats.org/presentationml/2006/ole">
            <p:oleObj spid="_x0000_s3074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2348880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"/>
            </a:pPr>
            <a:r>
              <a:rPr lang="de-DE" sz="2400" dirty="0" smtClean="0">
                <a:latin typeface="Calibri" pitchFamily="34" charset="0"/>
              </a:rPr>
              <a:t>Dynamik für schnelle und langsame Abflusskomponenten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4140" y="2348880"/>
            <a:ext cx="288000" cy="1800493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00B050"/>
                </a:solidFill>
                <a:latin typeface="Calibri" pitchFamily="34" charset="0"/>
                <a:sym typeface="Wingdings"/>
              </a:rPr>
              <a:t>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</a:t>
            </a:r>
            <a:r>
              <a:rPr lang="de-DE" sz="2400" dirty="0" smtClean="0">
                <a:latin typeface="Calibri" pitchFamily="34" charset="0"/>
                <a:sym typeface="Wingdings"/>
              </a:rPr>
              <a:t> </a:t>
            </a:r>
          </a:p>
          <a:p>
            <a:pPr marL="355600" indent="-355600"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  <a:sym typeface="Wingdings"/>
              </a:rPr>
              <a:t>?</a:t>
            </a:r>
            <a:endParaRPr lang="de-DE" sz="2400" dirty="0" smtClean="0">
              <a:latin typeface="Calibri" pitchFamily="34" charset="0"/>
              <a:sym typeface="Wingding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403151" y="4476797"/>
            <a:ext cx="77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Welche dieser Kriterien erfüllt das </a:t>
            </a:r>
            <a:r>
              <a:rPr lang="de-DE" sz="2400" i="1" dirty="0" smtClean="0">
                <a:latin typeface="Calibri" pitchFamily="34" charset="0"/>
              </a:rPr>
              <a:t>abc</a:t>
            </a:r>
            <a:r>
              <a:rPr lang="de-DE" sz="2400" dirty="0" smtClean="0">
                <a:latin typeface="Calibri" pitchFamily="34" charset="0"/>
              </a:rPr>
              <a:t> Modell?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403152" y="5023293"/>
            <a:ext cx="590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Weitere Schwächen des </a:t>
            </a:r>
            <a:r>
              <a:rPr lang="de-DE" sz="2400" i="1" dirty="0" smtClean="0">
                <a:latin typeface="Calibri" pitchFamily="34" charset="0"/>
              </a:rPr>
              <a:t>abc </a:t>
            </a:r>
            <a:r>
              <a:rPr lang="de-DE" sz="2400" dirty="0" smtClean="0">
                <a:latin typeface="Calibri" pitchFamily="34" charset="0"/>
              </a:rPr>
              <a:t>Modells?</a:t>
            </a:r>
          </a:p>
        </p:txBody>
      </p:sp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538067"/>
            <a:ext cx="1019614" cy="9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Die Einheitsganglinie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</a:t>
            </a:r>
            <a:r>
              <a:rPr lang="de-DE" sz="2400" i="1" dirty="0" err="1" smtClean="0">
                <a:latin typeface="Calibri" pitchFamily="34" charset="0"/>
              </a:rPr>
              <a:t>abc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der Wasserhaushaltsmodellierung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Semester… </a:t>
            </a:r>
            <a:r>
              <a:rPr lang="de-DE" sz="2800" dirty="0" err="1" smtClean="0">
                <a:latin typeface="Calibri" pitchFamily="34" charset="0"/>
              </a:rPr>
              <a:t>Hydro</a:t>
            </a:r>
            <a:r>
              <a:rPr lang="de-DE" sz="2800" dirty="0" smtClean="0">
                <a:latin typeface="Calibri" pitchFamily="34" charset="0"/>
              </a:rPr>
              <a:t>… Einheitsganglinie ohne Ende…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350" y="1412776"/>
            <a:ext cx="6155300" cy="4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hteck 8"/>
          <p:cNvSpPr/>
          <p:nvPr/>
        </p:nvSpPr>
        <p:spPr bwMode="auto">
          <a:xfrm>
            <a:off x="0" y="1340768"/>
            <a:ext cx="9144000" cy="4896544"/>
          </a:xfrm>
          <a:prstGeom prst="rect">
            <a:avLst/>
          </a:prstGeom>
          <a:solidFill>
            <a:srgbClr val="FFFFFF">
              <a:alpha val="50196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19672" y="1556792"/>
            <a:ext cx="56886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278" y="5441662"/>
            <a:ext cx="66250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– „Container“</a:t>
            </a:r>
          </a:p>
          <a:p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347864" y="3501008"/>
            <a:ext cx="36004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 - Container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Abflussantwort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area / 3.6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51520" y="5279692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Addiere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Abflussganglinie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out[ix] = out[ix]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out_i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4818" y="4775636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#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Zeitindices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auf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welche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sich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Impuls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verteilt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ix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i+length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)-1)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5288" y="4847645"/>
            <a:ext cx="6625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Resultierende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(out)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[1] 0.2 1.8 6.6 11.4 8.0 4.0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Einheitsganglinie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Programmatische Formulierung des EGL-Verfahrens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287" y="1412875"/>
            <a:ext cx="583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Effektivniederschlagsganglinie (in mm/h) 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c(1., 5., 10.)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95288" y="2586420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Abflussganglinie (in m3/s)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out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(0.,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 – 1)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199959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Einheitsganglinie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egl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c(0.1, 0.4, 0.3, 0.2)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3731182"/>
            <a:ext cx="662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Schleife über alle Niederschlagsimpulse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1:length(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5536" y="3162484"/>
            <a:ext cx="66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de-DE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Flaeche</a:t>
            </a:r>
            <a:r>
              <a:rPr lang="de-DE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 Einzugsgebiets (km2)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10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1520" y="4239306"/>
            <a:ext cx="6625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1" y="4962654"/>
            <a:ext cx="7884369" cy="108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EGL als Funktion schreiben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Annahme eines konstanten Basisabflusses einführen 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</a:p>
          <a:p>
            <a:pPr>
              <a:buClr>
                <a:schemeClr val="bg2"/>
              </a:buClr>
            </a:pPr>
            <a:r>
              <a:rPr lang="de-DE" sz="1800" dirty="0" smtClean="0">
                <a:latin typeface="Calibri" pitchFamily="34" charset="0"/>
              </a:rPr>
              <a:t>Zeitreihen als Diagramm visualisieren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einheitsganglinie.R</a:t>
            </a:r>
            <a:r>
              <a:rPr lang="de-DE" sz="1800" dirty="0" smtClean="0">
                <a:latin typeface="Calibri" pitchFamily="34" charset="0"/>
              </a:rPr>
              <a:t>)</a:t>
            </a:r>
            <a:endParaRPr lang="de-DE" sz="1800" baseline="-25000" dirty="0" smtClean="0">
              <a:latin typeface="Calibri" pitchFamily="34" charset="0"/>
            </a:endParaRPr>
          </a:p>
          <a:p>
            <a:pPr>
              <a:buClr>
                <a:schemeClr val="bg2"/>
              </a:buClr>
            </a:pPr>
            <a:endParaRPr lang="de-DE" baseline="-25000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71893"/>
            <a:ext cx="864096" cy="7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Wasserhaushaltsmodelle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5288" y="765175"/>
            <a:ext cx="820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Einige Schwächen des Einheitsganglinienverfahrens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5288" y="1340475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Quantifizierung der Abflussbildung (Abflussbeiwert)?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Dynamik des Basisabflusses wird ignoriert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Keine Massenerhaltung im Sinne einer Gebietswasserbilanz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Black-Box-Transformation von Niederschlag in Abfluss</a:t>
            </a:r>
            <a:endParaRPr lang="de-DE" sz="2400" dirty="0">
              <a:latin typeface="Calibri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0" y="3140968"/>
            <a:ext cx="10044608" cy="3096344"/>
            <a:chOff x="0" y="3140968"/>
            <a:chExt cx="10044608" cy="3096344"/>
          </a:xfrm>
        </p:grpSpPr>
        <p:sp>
          <p:nvSpPr>
            <p:cNvPr id="14" name="Rechteck 13"/>
            <p:cNvSpPr/>
            <p:nvPr/>
          </p:nvSpPr>
          <p:spPr bwMode="auto">
            <a:xfrm>
              <a:off x="0" y="3140968"/>
              <a:ext cx="9144000" cy="30963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66352" y="3212976"/>
              <a:ext cx="9678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8288" indent="-268288">
                <a:spcAft>
                  <a:spcPts val="600"/>
                </a:spcAft>
              </a:pPr>
              <a:r>
                <a:rPr lang="de-DE" sz="2800" dirty="0" smtClean="0">
                  <a:solidFill>
                    <a:srgbClr val="2B5681"/>
                  </a:solidFill>
                  <a:latin typeface="Calibri" pitchFamily="34" charset="0"/>
                </a:rPr>
                <a:t>Alternative: Abfluss als Komponente des Wasserhaushalts!</a:t>
              </a:r>
            </a:p>
          </p:txBody>
        </p:sp>
      </p:grp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80116" y="3706671"/>
          <a:ext cx="2088232" cy="753108"/>
        </p:xfrm>
        <a:graphic>
          <a:graphicData uri="http://schemas.openxmlformats.org/presentationml/2006/ole">
            <p:oleObj spid="_x0000_s2050" name="Formel" r:id="rId4" imgW="1091880" imgH="393480" progId="Equation.3">
              <p:embed/>
            </p:oleObj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5536" y="4439547"/>
            <a:ext cx="85693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Massenerhaltung als Grundprinzip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Einfluss der Gebietsfeuchte auf Abflussbildung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Abbildung physikalischer Prozesse (Verdunstung, Schnee)</a:t>
            </a:r>
          </a:p>
          <a:p>
            <a:pPr marL="355600" indent="-355600">
              <a:spcAft>
                <a:spcPts val="600"/>
              </a:spcAft>
              <a:buFont typeface="Wingdings" pitchFamily="2" charset="2"/>
              <a:buChar char="ð"/>
            </a:pPr>
            <a:r>
              <a:rPr lang="de-DE" sz="2400" dirty="0" smtClean="0">
                <a:latin typeface="Calibri" pitchFamily="34" charset="0"/>
              </a:rPr>
              <a:t>Dynamik für schnelle und langsame Abflusskomponenten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build="p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Microsoft Office PowerPoint</Application>
  <PresentationFormat>Bildschirmpräsentation (4:3)</PresentationFormat>
  <Paragraphs>224</Paragraphs>
  <Slides>17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MV Boli</vt:lpstr>
      <vt:lpstr>Courier New</vt:lpstr>
      <vt:lpstr>Wingdings</vt:lpstr>
      <vt:lpstr>Symbol</vt:lpstr>
      <vt:lpstr>Times New Roman</vt:lpstr>
      <vt:lpstr>Standarddesign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7449</cp:revision>
  <cp:lastPrinted>2008-04-07T13:32:56Z</cp:lastPrinted>
  <dcterms:created xsi:type="dcterms:W3CDTF">2002-11-14T10:27:51Z</dcterms:created>
  <dcterms:modified xsi:type="dcterms:W3CDTF">2016-11-14T08:41:55Z</dcterms:modified>
</cp:coreProperties>
</file>