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92" r:id="rId2"/>
    <p:sldId id="966" r:id="rId3"/>
    <p:sldId id="979" r:id="rId4"/>
    <p:sldId id="1007" r:id="rId5"/>
    <p:sldId id="995" r:id="rId6"/>
    <p:sldId id="996" r:id="rId7"/>
    <p:sldId id="1008" r:id="rId8"/>
    <p:sldId id="997" r:id="rId9"/>
    <p:sldId id="1009" r:id="rId10"/>
    <p:sldId id="1019" r:id="rId11"/>
    <p:sldId id="1020" r:id="rId12"/>
    <p:sldId id="1021" r:id="rId13"/>
    <p:sldId id="1022" r:id="rId14"/>
    <p:sldId id="1023" r:id="rId15"/>
    <p:sldId id="1012" r:id="rId16"/>
    <p:sldId id="1025" r:id="rId17"/>
    <p:sldId id="1013" r:id="rId18"/>
    <p:sldId id="1016" r:id="rId19"/>
    <p:sldId id="1017" r:id="rId20"/>
    <p:sldId id="1026" r:id="rId21"/>
  </p:sldIdLst>
  <p:sldSz cx="9144000" cy="6858000" type="screen4x3"/>
  <p:notesSz cx="7099300" cy="96012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V Boli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336699"/>
    <a:srgbClr val="2B5681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>
        <p:scale>
          <a:sx n="75" d="100"/>
          <a:sy n="75" d="100"/>
        </p:scale>
        <p:origin x="-498" y="-582"/>
      </p:cViewPr>
      <p:guideLst>
        <p:guide orient="horz" pos="2976"/>
        <p:guide orient="horz"/>
        <p:guide orient="horz" pos="4292"/>
        <p:guide orient="horz" pos="300"/>
        <p:guide orient="horz" pos="482"/>
        <p:guide orient="horz" pos="2750"/>
        <p:guide orient="horz" pos="935"/>
        <p:guide orient="horz" pos="3929"/>
        <p:guide pos="5284"/>
        <p:guide pos="521"/>
        <p:guide pos="22"/>
        <p:guide pos="4967"/>
        <p:guide pos="68"/>
        <p:guide pos="3243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Übung zur Einführung in die Modellierung,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7.e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hydrology.nws.noaa.gov/pub/gcip/mopex/US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Übung im </a:t>
              </a:r>
              <a:r>
                <a:rPr lang="de-DE" sz="2000" smtClean="0">
                  <a:latin typeface="Calibri" pitchFamily="34" charset="0"/>
                </a:rPr>
                <a:t>Modul </a:t>
              </a:r>
              <a:br>
                <a:rPr lang="de-DE" sz="2000" smtClean="0">
                  <a:latin typeface="Calibri" pitchFamily="34" charset="0"/>
                </a:rPr>
              </a:br>
              <a:r>
                <a:rPr lang="de-DE" sz="2000" smtClean="0">
                  <a:latin typeface="Calibri" pitchFamily="34" charset="0"/>
                </a:rPr>
                <a:t>Versuchsplanung </a:t>
              </a:r>
              <a:r>
                <a:rPr lang="de-DE" sz="2000" dirty="0" smtClean="0">
                  <a:latin typeface="Calibri" pitchFamily="34" charset="0"/>
                </a:rPr>
                <a:t>und </a:t>
              </a:r>
              <a:r>
                <a:rPr lang="de-DE" sz="2000" smtClean="0">
                  <a:latin typeface="Calibri" pitchFamily="34" charset="0"/>
                </a:rPr>
                <a:t>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</a:t>
            </a:r>
            <a:r>
              <a:rPr lang="de-DE" sz="1800" dirty="0" smtClean="0">
                <a:latin typeface="Calibri" pitchFamily="34" charset="0"/>
              </a:rPr>
              <a:t>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5" y="4067780"/>
            <a:ext cx="48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49441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bldLvl="2"/>
      <p:bldP spid="27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</a:t>
            </a:r>
            <a:r>
              <a:rPr lang="de-DE" sz="1800" dirty="0" smtClean="0">
                <a:latin typeface="Calibri" pitchFamily="34" charset="0"/>
              </a:rPr>
              <a:t>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83569" y="3501008"/>
            <a:ext cx="3816424" cy="230425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20384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err="1" smtClean="0"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= P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+ S</a:t>
            </a:r>
            <a:r>
              <a:rPr lang="de-DE" sz="1800" b="1" i="1" baseline="-25000" dirty="0" smtClean="0">
                <a:latin typeface="Calibri" pitchFamily="34" charset="0"/>
              </a:rPr>
              <a:t>i-1</a:t>
            </a:r>
            <a:endParaRPr lang="de-DE" sz="1800" b="1" i="1" baseline="-25000" dirty="0">
              <a:latin typeface="Calibri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23528" y="3491716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</a:t>
            </a:r>
            <a:endParaRPr lang="de-DE" sz="1800" b="1" i="1" baseline="-25000" dirty="0">
              <a:latin typeface="Calibri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 bwMode="auto">
          <a:xfrm flipV="1">
            <a:off x="683072" y="3501008"/>
            <a:ext cx="2304752" cy="230425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 flipV="1">
            <a:off x="683568" y="4365625"/>
            <a:ext cx="3816424" cy="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ihandform 61"/>
          <p:cNvSpPr/>
          <p:nvPr/>
        </p:nvSpPr>
        <p:spPr bwMode="auto">
          <a:xfrm>
            <a:off x="694210" y="4356847"/>
            <a:ext cx="3816540" cy="1441525"/>
          </a:xfrm>
          <a:custGeom>
            <a:avLst/>
            <a:gdLst>
              <a:gd name="connsiteX0" fmla="*/ 0 w 3732903"/>
              <a:gd name="connsiteY0" fmla="*/ 1441525 h 1441525"/>
              <a:gd name="connsiteX1" fmla="*/ 925157 w 3732903"/>
              <a:gd name="connsiteY1" fmla="*/ 559398 h 1441525"/>
              <a:gd name="connsiteX2" fmla="*/ 1742739 w 3732903"/>
              <a:gd name="connsiteY2" fmla="*/ 182880 h 1441525"/>
              <a:gd name="connsiteX3" fmla="*/ 2646381 w 3732903"/>
              <a:gd name="connsiteY3" fmla="*/ 43031 h 1441525"/>
              <a:gd name="connsiteX4" fmla="*/ 3732903 w 3732903"/>
              <a:gd name="connsiteY4" fmla="*/ 0 h 14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903" h="1441525">
                <a:moveTo>
                  <a:pt x="0" y="1441525"/>
                </a:moveTo>
                <a:cubicBezTo>
                  <a:pt x="317350" y="1105348"/>
                  <a:pt x="634701" y="769172"/>
                  <a:pt x="925157" y="559398"/>
                </a:cubicBezTo>
                <a:cubicBezTo>
                  <a:pt x="1215613" y="349624"/>
                  <a:pt x="1455868" y="268941"/>
                  <a:pt x="1742739" y="182880"/>
                </a:cubicBezTo>
                <a:cubicBezTo>
                  <a:pt x="2029610" y="96819"/>
                  <a:pt x="2314687" y="73511"/>
                  <a:pt x="2646381" y="43031"/>
                </a:cubicBezTo>
                <a:cubicBezTo>
                  <a:pt x="2978075" y="12551"/>
                  <a:pt x="3355489" y="6275"/>
                  <a:pt x="3732903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43808" y="3522524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=</a:t>
            </a:r>
            <a:r>
              <a:rPr lang="de-DE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</a:t>
            </a:r>
            <a:r>
              <a:rPr lang="de-DE" sz="18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de-DE" sz="1800" i="1" baseline="-25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3568" y="3996293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=b</a:t>
            </a:r>
            <a:endParaRPr lang="de-DE" sz="18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707904" y="4437112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 (</a:t>
            </a:r>
            <a:r>
              <a:rPr lang="de-DE" sz="1800" b="1" i="1" dirty="0" err="1" smtClean="0">
                <a:solidFill>
                  <a:srgbClr val="C00000"/>
                </a:solidFill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2" name="Freihandform 71"/>
          <p:cNvSpPr/>
          <p:nvPr/>
        </p:nvSpPr>
        <p:spPr bwMode="auto">
          <a:xfrm>
            <a:off x="702692" y="4394200"/>
            <a:ext cx="3803650" cy="1409700"/>
          </a:xfrm>
          <a:custGeom>
            <a:avLst/>
            <a:gdLst>
              <a:gd name="connsiteX0" fmla="*/ 0 w 3803650"/>
              <a:gd name="connsiteY0" fmla="*/ 1409700 h 1409700"/>
              <a:gd name="connsiteX1" fmla="*/ 457200 w 3803650"/>
              <a:gd name="connsiteY1" fmla="*/ 977900 h 1409700"/>
              <a:gd name="connsiteX2" fmla="*/ 1022350 w 3803650"/>
              <a:gd name="connsiteY2" fmla="*/ 622300 h 1409700"/>
              <a:gd name="connsiteX3" fmla="*/ 1892300 w 3803650"/>
              <a:gd name="connsiteY3" fmla="*/ 298450 h 1409700"/>
              <a:gd name="connsiteX4" fmla="*/ 3175000 w 3803650"/>
              <a:gd name="connsiteY4" fmla="*/ 57150 h 1409700"/>
              <a:gd name="connsiteX5" fmla="*/ 3803650 w 3803650"/>
              <a:gd name="connsiteY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3650" h="1409700">
                <a:moveTo>
                  <a:pt x="0" y="1409700"/>
                </a:moveTo>
                <a:cubicBezTo>
                  <a:pt x="143404" y="1259416"/>
                  <a:pt x="286808" y="1109133"/>
                  <a:pt x="457200" y="977900"/>
                </a:cubicBezTo>
                <a:cubicBezTo>
                  <a:pt x="627592" y="846667"/>
                  <a:pt x="783167" y="735542"/>
                  <a:pt x="1022350" y="622300"/>
                </a:cubicBezTo>
                <a:cubicBezTo>
                  <a:pt x="1261533" y="509058"/>
                  <a:pt x="1533525" y="392642"/>
                  <a:pt x="1892300" y="298450"/>
                </a:cubicBezTo>
                <a:cubicBezTo>
                  <a:pt x="2251075" y="204258"/>
                  <a:pt x="2856442" y="106892"/>
                  <a:pt x="3175000" y="57150"/>
                </a:cubicBezTo>
                <a:cubicBezTo>
                  <a:pt x="3493558" y="7408"/>
                  <a:pt x="3648604" y="3704"/>
                  <a:pt x="3803650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540" y="4756150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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a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3562" y="39835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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b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  <a:endParaRPr lang="de-DE" sz="1800" b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62" grpId="0" animBg="1"/>
      <p:bldP spid="63" grpId="0"/>
      <p:bldP spid="64" grpId="0"/>
      <p:bldP spid="65" grpId="0"/>
      <p:bldP spid="72" grpId="0" animBg="1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</a:t>
            </a:r>
            <a:r>
              <a:rPr lang="de-DE" sz="1800" dirty="0" smtClean="0">
                <a:latin typeface="Calibri" pitchFamily="34" charset="0"/>
              </a:rPr>
              <a:t>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de-DE" sz="18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589240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Was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passiert mit dem Überschuss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? 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  <a:endParaRPr lang="de-DE" sz="1800" b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</a:t>
            </a:r>
            <a:r>
              <a:rPr lang="de-DE" sz="1800" dirty="0" smtClean="0">
                <a:latin typeface="Calibri" pitchFamily="34" charset="0"/>
              </a:rPr>
              <a:t>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de-DE" sz="18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446965"/>
            <a:ext cx="7937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Implementiere die Funktion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in R (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abcd.R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Zeige, dass die Funktion die gewünschten Eigenschaften hat.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  <a:endParaRPr lang="de-DE" sz="1800" b="1" dirty="0" smtClean="0">
              <a:latin typeface="Calibri" pitchFamily="34" charset="0"/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936109" y="4555728"/>
          <a:ext cx="3113087" cy="720725"/>
        </p:xfrm>
        <a:graphic>
          <a:graphicData uri="http://schemas.openxmlformats.org/presentationml/2006/ole">
            <p:oleObj spid="_x0000_s107522" name="Formel" r:id="rId5" imgW="2197080" imgH="507960" progId="Equation.3">
              <p:embed/>
            </p:oleObj>
          </a:graphicData>
        </a:graphic>
      </p:graphicFrame>
      <p:sp>
        <p:nvSpPr>
          <p:cNvPr id="46" name="Geschweifte Klammer rechts 45"/>
          <p:cNvSpPr/>
          <p:nvPr/>
        </p:nvSpPr>
        <p:spPr bwMode="auto">
          <a:xfrm>
            <a:off x="5660628" y="4475733"/>
            <a:ext cx="249932" cy="935583"/>
          </a:xfrm>
          <a:prstGeom prst="rightBrace">
            <a:avLst>
              <a:gd name="adj1" fmla="val 7182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</a:t>
            </a:r>
            <a:r>
              <a:rPr lang="de-DE" sz="1800" dirty="0" smtClean="0">
                <a:latin typeface="Calibri" pitchFamily="34" charset="0"/>
              </a:rPr>
              <a:t>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  <a:endParaRPr lang="de-DE" sz="1800" b="1" dirty="0" smtClean="0">
              <a:latin typeface="Calibri" pitchFamily="34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/>
          <a:srcRect t="16321" r="6576" b="2041"/>
          <a:stretch>
            <a:fillRect/>
          </a:stretch>
        </p:blipFill>
        <p:spPr bwMode="auto">
          <a:xfrm>
            <a:off x="395536" y="3356992"/>
            <a:ext cx="388798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276225" y="3356993"/>
            <a:ext cx="4960938" cy="1668883"/>
            <a:chOff x="276225" y="3356993"/>
            <a:chExt cx="4960938" cy="1668883"/>
          </a:xfrm>
        </p:grpSpPr>
        <p:sp>
          <p:nvSpPr>
            <p:cNvPr id="82" name="Pfeil nach links, rechts und oben 81"/>
            <p:cNvSpPr/>
            <p:nvPr/>
          </p:nvSpPr>
          <p:spPr bwMode="auto">
            <a:xfrm>
              <a:off x="827088" y="3356993"/>
              <a:ext cx="3384872" cy="1584175"/>
            </a:xfrm>
            <a:prstGeom prst="leftRightUpArrow">
              <a:avLst>
                <a:gd name="adj1" fmla="val 18907"/>
                <a:gd name="adj2" fmla="val 2500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1763688" y="4043164"/>
              <a:ext cx="1546076" cy="9827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276225" y="4290256"/>
              <a:ext cx="129614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Si = x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endPara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3580979" y="4293097"/>
              <a:ext cx="165618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= (1-x)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endPara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</a:t>
            </a:r>
            <a:r>
              <a:rPr lang="de-DE" sz="2800" dirty="0" smtClean="0">
                <a:latin typeface="Calibri" pitchFamily="34" charset="0"/>
              </a:rPr>
              <a:t>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zwischen Verdunstung und Boden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4" y="1874728"/>
            <a:ext cx="489743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Verdunstung findet immer über den Boden statt.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Die Höhe der </a:t>
            </a:r>
            <a:r>
              <a:rPr lang="de-DE" sz="1800" dirty="0" smtClean="0">
                <a:latin typeface="Calibri" pitchFamily="34" charset="0"/>
              </a:rPr>
              <a:t>Verdunstung </a:t>
            </a:r>
            <a:r>
              <a:rPr lang="de-DE" sz="1800" dirty="0" smtClean="0">
                <a:latin typeface="Calibri" pitchFamily="34" charset="0"/>
              </a:rPr>
              <a:t>hängt ab von </a:t>
            </a:r>
            <a:endParaRPr lang="de-DE" sz="1800" dirty="0" smtClean="0">
              <a:latin typeface="Calibri" pitchFamily="34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</a:t>
            </a:r>
            <a:r>
              <a:rPr lang="de-DE" sz="1800" dirty="0" smtClean="0">
                <a:latin typeface="Calibri" pitchFamily="34" charset="0"/>
              </a:rPr>
              <a:t>relativen Sättigung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S/b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78" name="Rechteck 77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1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90117" name="Formel" r:id="rId4" imgW="1091880" imgH="431640" progId="Equation.3">
              <p:embed/>
            </p:oleObj>
          </a:graphicData>
        </a:graphic>
      </p:graphicFrame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099577" y="5373216"/>
            <a:ext cx="7864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Vergegenwärtige Dir das Verhalten der Aufteilung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und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durch Betrachtung der Grenzfälle PET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PET  ,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.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424016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 build="p" bldLvl="2"/>
      <p:bldP spid="78" grpId="0" animBg="1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</a:t>
            </a:r>
            <a:r>
              <a:rPr lang="de-DE" sz="2800" dirty="0" smtClean="0">
                <a:latin typeface="Calibri" pitchFamily="34" charset="0"/>
              </a:rPr>
              <a:t>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zwischen Verdunstung und Boden</a:t>
            </a:r>
            <a:endParaRPr lang="de-DE" sz="1800" b="1" dirty="0" smtClean="0">
              <a:latin typeface="Calibri" pitchFamily="34" charset="0"/>
            </a:endParaRPr>
          </a:p>
        </p:txBody>
      </p:sp>
      <p:graphicFrame>
        <p:nvGraphicFramePr>
          <p:cNvPr id="62" name="Objekt 61"/>
          <p:cNvGraphicFramePr>
            <a:graphicFrameLocks noChangeAspect="1"/>
          </p:cNvGraphicFramePr>
          <p:nvPr/>
        </p:nvGraphicFramePr>
        <p:xfrm>
          <a:off x="772468" y="5589240"/>
          <a:ext cx="1357313" cy="576262"/>
        </p:xfrm>
        <a:graphic>
          <a:graphicData uri="http://schemas.openxmlformats.org/presentationml/2006/ole">
            <p:oleObj spid="_x0000_s110594" name="Formel" r:id="rId4" imgW="927000" imgH="393480" progId="Equation.3">
              <p:embed/>
            </p:oleObj>
          </a:graphicData>
        </a:graphic>
      </p:graphicFrame>
      <p:sp>
        <p:nvSpPr>
          <p:cNvPr id="63" name="Textfeld 62"/>
          <p:cNvSpPr txBox="1"/>
          <p:nvPr/>
        </p:nvSpPr>
        <p:spPr>
          <a:xfrm>
            <a:off x="250824" y="1874728"/>
            <a:ext cx="489743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Verdunstung findet immer über den Boden statt.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Die Höhe der </a:t>
            </a:r>
            <a:r>
              <a:rPr lang="de-DE" sz="1800" dirty="0" smtClean="0">
                <a:latin typeface="Calibri" pitchFamily="34" charset="0"/>
              </a:rPr>
              <a:t>Verdunstung </a:t>
            </a:r>
            <a:r>
              <a:rPr lang="de-DE" sz="1800" dirty="0" smtClean="0">
                <a:latin typeface="Calibri" pitchFamily="34" charset="0"/>
              </a:rPr>
              <a:t>hängt ab von </a:t>
            </a:r>
            <a:endParaRPr lang="de-DE" sz="1800" dirty="0" smtClean="0">
              <a:latin typeface="Calibri" pitchFamily="34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</a:t>
            </a:r>
            <a:r>
              <a:rPr lang="de-DE" sz="1800" dirty="0" smtClean="0">
                <a:latin typeface="Calibri" pitchFamily="34" charset="0"/>
              </a:rPr>
              <a:t>relativen Sättigung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S/b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2356644" y="5609679"/>
          <a:ext cx="2278062" cy="555625"/>
        </p:xfrm>
        <a:graphic>
          <a:graphicData uri="http://schemas.openxmlformats.org/presentationml/2006/ole">
            <p:oleObj spid="_x0000_s110595" name="Formel" r:id="rId5" imgW="1612800" imgH="393480" progId="Equation.3">
              <p:embed/>
            </p:oleObj>
          </a:graphicData>
        </a:graphic>
      </p:graphicFrame>
      <p:sp>
        <p:nvSpPr>
          <p:cNvPr id="26" name="Geschweifte Klammer links 25"/>
          <p:cNvSpPr/>
          <p:nvPr/>
        </p:nvSpPr>
        <p:spPr bwMode="auto">
          <a:xfrm flipH="1">
            <a:off x="8786563" y="5301208"/>
            <a:ext cx="216149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2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48940" y="5229200"/>
            <a:ext cx="87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Herleitung von x aus folgender Proportionalität und der Lösung der entsprechende DGL </a:t>
            </a:r>
            <a:endParaRPr lang="de-DE" sz="1800" dirty="0" smtClean="0">
              <a:latin typeface="Calibri" pitchFamily="34" charset="0"/>
            </a:endParaRPr>
          </a:p>
        </p:txBody>
      </p:sp>
      <p:sp>
        <p:nvSpPr>
          <p:cNvPr id="35" name="Geschweifte Klammer links 34"/>
          <p:cNvSpPr/>
          <p:nvPr/>
        </p:nvSpPr>
        <p:spPr bwMode="auto">
          <a:xfrm>
            <a:off x="146050" y="5301208"/>
            <a:ext cx="224656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10696" y="5682456"/>
            <a:ext cx="27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i="1" dirty="0" smtClean="0">
                <a:latin typeface="Calibri" pitchFamily="34" charset="0"/>
              </a:rPr>
              <a:t>(s. Thomas (1981), S. 25) </a:t>
            </a:r>
            <a:endParaRPr lang="de-DE" sz="1800" i="1" dirty="0" smtClean="0">
              <a:latin typeface="Calibri" pitchFamily="34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107950" y="5157192"/>
            <a:ext cx="9036050" cy="108009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1763688" y="4043164"/>
            <a:ext cx="1546076" cy="982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Pfeil nach links, rechts und oben 38"/>
          <p:cNvSpPr/>
          <p:nvPr/>
        </p:nvSpPr>
        <p:spPr bwMode="auto">
          <a:xfrm>
            <a:off x="827088" y="3356993"/>
            <a:ext cx="3384872" cy="1584175"/>
          </a:xfrm>
          <a:prstGeom prst="leftRightUpArrow">
            <a:avLst>
              <a:gd name="adj1" fmla="val 18907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1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110598" name="Formel" r:id="rId6" imgW="1091880" imgH="431640" progId="Equation.3">
              <p:embed/>
            </p:oleObj>
          </a:graphicData>
        </a:graphic>
      </p:graphicFrame>
      <p:sp>
        <p:nvSpPr>
          <p:cNvPr id="42" name="Rechteck 41"/>
          <p:cNvSpPr/>
          <p:nvPr/>
        </p:nvSpPr>
        <p:spPr bwMode="auto">
          <a:xfrm>
            <a:off x="276225" y="4290256"/>
            <a:ext cx="129614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 = x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1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3580979" y="4293097"/>
            <a:ext cx="165618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(1-x)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18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Ideen #3 und #4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Überschusses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874728"/>
            <a:ext cx="489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Überschuss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wird in Direktabfluss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und GW-Neubildung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mittels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1800" dirty="0" smtClean="0">
                <a:latin typeface="Calibri" pitchFamily="34" charset="0"/>
              </a:rPr>
              <a:t> aufgeteilt: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336228" y="2611792"/>
          <a:ext cx="1728192" cy="311075"/>
        </p:xfrm>
        <a:graphic>
          <a:graphicData uri="http://schemas.openxmlformats.org/presentationml/2006/ole">
            <p:oleObj spid="_x0000_s91141" name="Formel" r:id="rId4" imgW="1269720" imgH="2286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336228" y="3043841"/>
          <a:ext cx="1364742" cy="311354"/>
        </p:xfrm>
        <a:graphic>
          <a:graphicData uri="http://schemas.openxmlformats.org/presentationml/2006/ole">
            <p:oleObj spid="_x0000_s91142" name="Formel" r:id="rId5" imgW="1002960" imgH="228600" progId="Equation.3">
              <p:embed/>
            </p:oleObj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251520" y="3617267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 und Grundwasserspeicher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4007211"/>
            <a:ext cx="468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Basisabfluss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proportional zum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/>
        </p:nvGraphicFramePr>
        <p:xfrm>
          <a:off x="344736" y="4735884"/>
          <a:ext cx="965200" cy="304800"/>
        </p:xfrm>
        <a:graphic>
          <a:graphicData uri="http://schemas.openxmlformats.org/presentationml/2006/ole">
            <p:oleObj spid="_x0000_s91143" name="Formel" r:id="rId6" imgW="7236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2365375" y="5700365"/>
          <a:ext cx="2570163" cy="307975"/>
        </p:xfrm>
        <a:graphic>
          <a:graphicData uri="http://schemas.openxmlformats.org/presentationml/2006/ole">
            <p:oleObj spid="_x0000_s91144" name="Formel" r:id="rId7" imgW="1904760" imgH="228600" progId="Equation.3">
              <p:embed/>
            </p:oleObj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42553" y="5700588"/>
          <a:ext cx="1781175" cy="307975"/>
        </p:xfrm>
        <a:graphic>
          <a:graphicData uri="http://schemas.openxmlformats.org/presentationml/2006/ole">
            <p:oleObj spid="_x0000_s91145" name="Formel" r:id="rId8" imgW="1320480" imgH="228600" progId="Equation.3">
              <p:embed/>
            </p:oleObj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319713" y="5589240"/>
          <a:ext cx="1987550" cy="531813"/>
        </p:xfrm>
        <a:graphic>
          <a:graphicData uri="http://schemas.openxmlformats.org/presentationml/2006/ole">
            <p:oleObj spid="_x0000_s91146" name="Formel" r:id="rId9" imgW="1473120" imgH="393480" progId="Equation.3">
              <p:embed/>
            </p:oleObj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250824" y="5219908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neue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ergibt sich </a:t>
            </a:r>
            <a:r>
              <a:rPr lang="de-DE" sz="1800" dirty="0" smtClean="0">
                <a:latin typeface="Calibri" pitchFamily="34" charset="0"/>
              </a:rPr>
              <a:t>aus der Bilanzierung </a:t>
            </a:r>
            <a:r>
              <a:rPr lang="de-DE" sz="1800" dirty="0" smtClean="0">
                <a:latin typeface="Calibri" pitchFamily="34" charset="0"/>
              </a:rPr>
              <a:t>von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und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8" name="Pfeil nach rechts 67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feil nach unten 69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iger Pfeil 70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Pfeil nach unten 71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9" name="Pfeil nach unten 7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29" grpId="0"/>
      <p:bldP spid="30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6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94210" name="Formel" r:id="rId4" imgW="2197080" imgH="507960" progId="Equation.3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</a:t>
            </a:r>
            <a:r>
              <a:rPr lang="de-DE" sz="2800" dirty="0" smtClean="0">
                <a:latin typeface="Calibri" pitchFamily="34" charset="0"/>
              </a:rPr>
              <a:t>Monats</a:t>
            </a:r>
            <a:endParaRPr lang="de-DE" sz="2800" dirty="0" smtClean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</a:t>
            </a:r>
            <a:r>
              <a:rPr lang="de-DE" b="1" dirty="0" smtClean="0">
                <a:latin typeface="Calibri" pitchFamily="34" charset="0"/>
              </a:rPr>
              <a:t>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94211" name="Formel" r:id="rId5" imgW="1269720" imgH="2286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94212" name="Formel" r:id="rId6" imgW="1002960" imgH="228600" progId="Equation.3">
              <p:embed/>
            </p:oleObj>
          </a:graphicData>
        </a:graphic>
      </p:graphicFrame>
      <p:sp>
        <p:nvSpPr>
          <p:cNvPr id="39" name="Textfeld 38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94213" name="Formel" r:id="rId7" imgW="2286000" imgH="228600" progId="Equation.3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94214" name="Formel" r:id="rId8" imgW="1295280" imgH="393480" progId="Equation.3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94215" name="Formel" r:id="rId9" imgW="3111480" imgH="457200" progId="Equation.3">
              <p:embed/>
            </p:oleObj>
          </a:graphicData>
        </a:graphic>
      </p:graphicFrame>
      <p:grpSp>
        <p:nvGrpSpPr>
          <p:cNvPr id="42" name="Gruppieren 4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3" name="Pfeil nach rechts 52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Pfeil nach unten 57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iger Pfeil 58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278305" y="5589240"/>
            <a:ext cx="8947430" cy="511579"/>
            <a:chOff x="278305" y="5589240"/>
            <a:chExt cx="8947430" cy="511579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65304" y="5690257"/>
              <a:ext cx="84604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Wie lassen sich die Parameter a, b, c und d physikalisch interpretieren? Welche Einheiten haben sie?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278305" y="5589240"/>
            <a:ext cx="8793686" cy="511579"/>
            <a:chOff x="278305" y="5589240"/>
            <a:chExt cx="8793686" cy="511579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Implementieren Sie das </a:t>
              </a:r>
              <a:r>
                <a:rPr lang="de-DE" i="1" dirty="0" err="1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abcd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-Modell als Funktion in R (Datei </a:t>
              </a:r>
              <a:r>
                <a:rPr lang="de-DE" sz="1400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106504" name="Formel" r:id="rId5" imgW="2197080" imgH="507960" progId="Equation.3">
              <p:embed/>
            </p:oleObj>
          </a:graphicData>
        </a:graphic>
      </p:graphicFrame>
      <p:sp>
        <p:nvSpPr>
          <p:cNvPr id="44" name="Textfeld 43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</a:t>
            </a:r>
            <a:r>
              <a:rPr lang="de-DE" sz="2800" dirty="0" smtClean="0">
                <a:latin typeface="Calibri" pitchFamily="34" charset="0"/>
              </a:rPr>
              <a:t>Monats</a:t>
            </a:r>
            <a:endParaRPr lang="de-DE" sz="2800" dirty="0" smtClean="0"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</a:t>
            </a:r>
            <a:r>
              <a:rPr lang="de-DE" b="1" dirty="0" smtClean="0">
                <a:latin typeface="Calibri" pitchFamily="34" charset="0"/>
              </a:rPr>
              <a:t>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106505" name="Formel" r:id="rId6" imgW="1269720" imgH="228600" progId="Equation.3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106506" name="Formel" r:id="rId7" imgW="1002960" imgH="228600" progId="Equation.3">
              <p:embed/>
            </p:oleObj>
          </a:graphicData>
        </a:graphic>
      </p:graphicFrame>
      <p:sp>
        <p:nvSpPr>
          <p:cNvPr id="52" name="Textfeld 51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106507" name="Formel" r:id="rId8" imgW="2286000" imgH="228600" progId="Equation.3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106508" name="Formel" r:id="rId9" imgW="1295280" imgH="393480" progId="Equation.3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106509" name="Formel" r:id="rId10" imgW="3111480" imgH="457200" progId="Equation.3">
              <p:embed/>
            </p:oleObj>
          </a:graphicData>
        </a:graphic>
      </p:graphicFrame>
      <p:grpSp>
        <p:nvGrpSpPr>
          <p:cNvPr id="73" name="Gruppieren 72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74" name="Pfeil nach rechts 73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Pfeil nach unten 74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hteckiger Pfeil 76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Pfeil nach unten 77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85" name="Pfeil nach unten 84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</a:t>
            </a:r>
            <a:r>
              <a:rPr lang="de-DE" sz="2800" dirty="0" smtClean="0">
                <a:latin typeface="Calibri" pitchFamily="34" charset="0"/>
              </a:rPr>
              <a:t>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  <a:endParaRPr lang="de-DE" sz="24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  <a:endParaRPr lang="de-DE" sz="2400" dirty="0" smtClean="0">
              <a:latin typeface="Calibri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0" y="4243154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  <a:hlinkClick r:id="rId4"/>
              </a:rPr>
              <a:t>ftp://</a:t>
            </a:r>
            <a:r>
              <a:rPr lang="de-DE" sz="3000" dirty="0" smtClean="0">
                <a:latin typeface="Calibri" pitchFamily="34" charset="0"/>
                <a:hlinkClick r:id="rId4"/>
              </a:rPr>
              <a:t>hydrology.nws.noaa.gov/pub/gcip/mopex/US_Data</a:t>
            </a:r>
            <a:r>
              <a:rPr lang="de-DE" sz="3000" dirty="0" smtClean="0">
                <a:latin typeface="Calibri" pitchFamily="34" charset="0"/>
              </a:rPr>
              <a:t> </a:t>
            </a:r>
            <a:endParaRPr lang="de-DE" sz="3000" dirty="0">
              <a:latin typeface="Calibr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0" y="3717032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</a:rPr>
              <a:t>Download der Daten und Metadaten: </a:t>
            </a:r>
            <a:endParaRPr lang="de-DE" sz="3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Wasserhaushaltsmodelle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abc &amp; d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MOPEX-Datensatz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Quizfight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</a:t>
            </a:r>
            <a:r>
              <a:rPr lang="de-DE" sz="2800" dirty="0" smtClean="0">
                <a:latin typeface="Calibri" pitchFamily="34" charset="0"/>
              </a:rPr>
              <a:t>Wasserhaushalts</a:t>
            </a:r>
            <a:endParaRPr lang="de-DE" sz="2800" dirty="0" smtClean="0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0178" name="Formel" r:id="rId4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echteck 11"/>
          <p:cNvSpPr/>
          <p:nvPr/>
        </p:nvSpPr>
        <p:spPr bwMode="auto">
          <a:xfrm rot="20468001">
            <a:off x="8406087" y="4302430"/>
            <a:ext cx="720006" cy="36004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1202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708627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Dynamik für schnelle und langsame Abflusskomponenten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708627"/>
            <a:ext cx="288000" cy="1800493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  <a:endParaRPr lang="de-DE" sz="2400" dirty="0" smtClean="0">
              <a:latin typeface="Calibri" pitchFamily="34" charset="0"/>
              <a:sym typeface="Wingding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4512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alibri" pitchFamily="34" charset="0"/>
              </a:rPr>
              <a:t>Das abc-Modell</a:t>
            </a:r>
            <a:endParaRPr lang="de-DE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feil nach rechts 35"/>
          <p:cNvSpPr/>
          <p:nvPr/>
        </p:nvSpPr>
        <p:spPr bwMode="auto">
          <a:xfrm>
            <a:off x="7380312" y="3788700"/>
            <a:ext cx="864096" cy="288000"/>
          </a:xfrm>
          <a:prstGeom prst="rightArrow">
            <a:avLst>
              <a:gd name="adj1" fmla="val 94761"/>
              <a:gd name="adj2" fmla="val 83623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Nach </a:t>
            </a:r>
            <a:r>
              <a:rPr lang="de-DE" sz="2800" i="1" dirty="0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kommt </a:t>
            </a:r>
            <a:r>
              <a:rPr lang="de-DE" sz="2800" i="1" dirty="0" smtClean="0">
                <a:latin typeface="Calibri" pitchFamily="34" charset="0"/>
              </a:rPr>
              <a:t>abcd</a:t>
            </a:r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484784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sp>
        <p:nvSpPr>
          <p:cNvPr id="67" name="Pfeil nach unten 66"/>
          <p:cNvSpPr/>
          <p:nvPr/>
        </p:nvSpPr>
        <p:spPr bwMode="auto">
          <a:xfrm>
            <a:off x="6228259" y="3026632"/>
            <a:ext cx="504056" cy="50405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feil nach unten 67"/>
          <p:cNvSpPr/>
          <p:nvPr/>
        </p:nvSpPr>
        <p:spPr bwMode="auto">
          <a:xfrm rot="10800000">
            <a:off x="5580112" y="1415176"/>
            <a:ext cx="504056" cy="716144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hteckiger Pfeil 68"/>
          <p:cNvSpPr/>
          <p:nvPr/>
        </p:nvSpPr>
        <p:spPr bwMode="auto">
          <a:xfrm rot="5400000">
            <a:off x="6921422" y="2955084"/>
            <a:ext cx="1588111" cy="627301"/>
          </a:xfrm>
          <a:prstGeom prst="bentArrow">
            <a:avLst>
              <a:gd name="adj1" fmla="val 26910"/>
              <a:gd name="adj2" fmla="val 19457"/>
              <a:gd name="adj3" fmla="val 30433"/>
              <a:gd name="adj4" fmla="val 20627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Pfeil nach unten 70"/>
          <p:cNvSpPr/>
          <p:nvPr/>
        </p:nvSpPr>
        <p:spPr bwMode="auto">
          <a:xfrm rot="16200000">
            <a:off x="7963226" y="3475286"/>
            <a:ext cx="461231" cy="720081"/>
          </a:xfrm>
          <a:prstGeom prst="downArrow">
            <a:avLst>
              <a:gd name="adj1" fmla="val 100000"/>
              <a:gd name="adj2" fmla="val 64349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5580187" y="3546232"/>
            <a:ext cx="1790471" cy="791840"/>
          </a:xfrm>
          <a:prstGeom prst="rect">
            <a:avLst/>
          </a:prstGeom>
          <a:solidFill>
            <a:srgbClr val="2B568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Grundwasser-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G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508104" y="1403544"/>
            <a:ext cx="21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Verdunstung ET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607754" y="2990641"/>
            <a:ext cx="216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Grundwasser-</a:t>
            </a:r>
            <a:br>
              <a:rPr lang="de-DE" dirty="0" smtClean="0">
                <a:latin typeface="Calibri" pitchFamily="34" charset="0"/>
              </a:rPr>
            </a:br>
            <a:r>
              <a:rPr lang="de-DE" dirty="0" err="1" smtClean="0">
                <a:latin typeface="Calibri" pitchFamily="34" charset="0"/>
              </a:rPr>
              <a:t>neubildung</a:t>
            </a:r>
            <a:r>
              <a:rPr lang="de-DE" dirty="0" smtClean="0">
                <a:latin typeface="Calibri" pitchFamily="34" charset="0"/>
              </a:rPr>
              <a:t> RG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452320" y="24213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Direktabfluss </a:t>
            </a:r>
            <a:r>
              <a:rPr lang="de-DE" dirty="0" smtClean="0">
                <a:latin typeface="Calibri" pitchFamily="34" charset="0"/>
              </a:rPr>
              <a:t>QD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063334" y="3678638"/>
            <a:ext cx="111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Abfluss  Q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" name="Rechteck 76"/>
          <p:cNvSpPr/>
          <p:nvPr/>
        </p:nvSpPr>
        <p:spPr bwMode="auto">
          <a:xfrm>
            <a:off x="5579740" y="2203330"/>
            <a:ext cx="1790471" cy="7918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Bodenwasser-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S</a:t>
            </a:r>
          </a:p>
        </p:txBody>
      </p:sp>
      <p:sp>
        <p:nvSpPr>
          <p:cNvPr id="81" name="Pfeil nach unten 80"/>
          <p:cNvSpPr/>
          <p:nvPr/>
        </p:nvSpPr>
        <p:spPr bwMode="auto">
          <a:xfrm>
            <a:off x="6876255" y="1434292"/>
            <a:ext cx="504056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543496" y="1839370"/>
            <a:ext cx="1872209" cy="338554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itchFamily="34" charset="0"/>
              </a:rPr>
              <a:t>Niederschlag P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7380312" y="4026550"/>
            <a:ext cx="151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Basisabfluss </a:t>
            </a:r>
            <a:r>
              <a:rPr lang="de-DE" dirty="0" smtClean="0">
                <a:latin typeface="Calibri" pitchFamily="34" charset="0"/>
              </a:rPr>
              <a:t>QB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08304" y="1412776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abcd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251520" y="1990744"/>
            <a:ext cx="3599754" cy="2374360"/>
            <a:chOff x="251520" y="1990744"/>
            <a:chExt cx="3599754" cy="2374360"/>
          </a:xfrm>
        </p:grpSpPr>
        <p:sp>
          <p:nvSpPr>
            <p:cNvPr id="30" name="Pfeil nach unten 29"/>
            <p:cNvSpPr/>
            <p:nvPr/>
          </p:nvSpPr>
          <p:spPr bwMode="auto">
            <a:xfrm>
              <a:off x="971601" y="3004798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feil nach unten 31"/>
            <p:cNvSpPr/>
            <p:nvPr/>
          </p:nvSpPr>
          <p:spPr bwMode="auto">
            <a:xfrm rot="10800000">
              <a:off x="971601" y="2016142"/>
              <a:ext cx="504056" cy="64807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2640846"/>
              <a:ext cx="1872209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5" name="Rechteckiger Pfeil 34"/>
            <p:cNvSpPr/>
            <p:nvPr/>
          </p:nvSpPr>
          <p:spPr bwMode="auto">
            <a:xfrm rot="5400000">
              <a:off x="1763688" y="3115717"/>
              <a:ext cx="1368152" cy="504057"/>
            </a:xfrm>
            <a:prstGeom prst="bentArrow">
              <a:avLst>
                <a:gd name="adj1" fmla="val 41530"/>
                <a:gd name="adj2" fmla="val 25000"/>
                <a:gd name="adj3" fmla="val 25000"/>
                <a:gd name="adj4" fmla="val 14480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123728" y="3796886"/>
              <a:ext cx="504056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2613193" y="3486044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23529" y="3547766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321912" y="19907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080904" y="4026550"/>
              <a:ext cx="14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238" y="3662598"/>
              <a:ext cx="100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62639" y="2613544"/>
              <a:ext cx="1688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269360" y="2993040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3" grpId="0"/>
      <p:bldP spid="67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81" grpId="0" animBg="1"/>
      <p:bldP spid="85" grpId="0"/>
      <p:bldP spid="86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Ansatz des abcd-Modells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1" y="1834096"/>
            <a:ext cx="48974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Änderung der 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de-DE" sz="18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Direktabfluss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QD</a:t>
            </a:r>
            <a:r>
              <a:rPr lang="de-DE" sz="1800" dirty="0" smtClean="0">
                <a:latin typeface="Calibri" pitchFamily="34" charset="0"/>
              </a:rPr>
              <a:t>,</a:t>
            </a:r>
            <a:endParaRPr lang="de-DE" sz="1800" dirty="0" smtClean="0">
              <a:latin typeface="Calibri" pitchFamily="34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Grundwasserneubildung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endParaRPr lang="de-DE" sz="18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1" y="3813277"/>
            <a:ext cx="489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Menge des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Potenziellen 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</a:t>
            </a:r>
            <a:r>
              <a:rPr lang="de-DE" sz="1800" dirty="0" smtClean="0">
                <a:latin typeface="Calibri" pitchFamily="34" charset="0"/>
              </a:rPr>
              <a:t>Anfangsbodenfeuchte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51520" y="1484784"/>
            <a:ext cx="489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</a:t>
            </a:r>
            <a:r>
              <a:rPr lang="de-DE" sz="1800" b="1" dirty="0" smtClean="0">
                <a:latin typeface="Calibri" pitchFamily="34" charset="0"/>
              </a:rPr>
              <a:t>des monatlichen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800" b="1" dirty="0" smtClean="0">
                <a:latin typeface="Calibri" pitchFamily="34" charset="0"/>
              </a:rPr>
              <a:t>  in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51521" y="3429000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Diese Aufteilung hängt ab von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</a:t>
              </a:r>
              <a:r>
                <a:rPr lang="de-DE" dirty="0" smtClean="0">
                  <a:latin typeface="Calibri" pitchFamily="34" charset="0"/>
                </a:rPr>
                <a:t>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</a:t>
              </a:r>
              <a:r>
                <a:rPr lang="de-DE" dirty="0" smtClean="0">
                  <a:latin typeface="Calibri" pitchFamily="34" charset="0"/>
                </a:rPr>
                <a:t>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52415" y="5003884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</a:t>
            </a:r>
            <a:endParaRPr lang="de-DE" sz="1800" b="1" dirty="0" smtClean="0">
              <a:latin typeface="Calibri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52415" y="5370021"/>
            <a:ext cx="540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GW-Speicher verhält sich analog zum abc-Modell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Basisabfluss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ist proportional zum GW-Speicher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57" grpId="0"/>
      <p:bldP spid="60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Microsoft Office PowerPoint</Application>
  <PresentationFormat>Bildschirmpräsentation (4:3)</PresentationFormat>
  <Paragraphs>322</Paragraphs>
  <Slides>20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Calibri</vt:lpstr>
      <vt:lpstr>MV Boli</vt:lpstr>
      <vt:lpstr>Wingdings</vt:lpstr>
      <vt:lpstr>Courier New</vt:lpstr>
      <vt:lpstr>Symbol</vt:lpstr>
      <vt:lpstr>Times New Roman</vt:lpstr>
      <vt:lpstr>Standarddesign</vt:lpstr>
      <vt:lpstr>Formel</vt:lpstr>
      <vt:lpstr>Microsoft Formel-Editor 3.0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7611</cp:revision>
  <cp:lastPrinted>2008-04-07T13:32:56Z</cp:lastPrinted>
  <dcterms:created xsi:type="dcterms:W3CDTF">2002-11-14T10:27:51Z</dcterms:created>
  <dcterms:modified xsi:type="dcterms:W3CDTF">2016-11-15T13:05:27Z</dcterms:modified>
</cp:coreProperties>
</file>