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892" r:id="rId2"/>
    <p:sldId id="966" r:id="rId3"/>
    <p:sldId id="980" r:id="rId4"/>
    <p:sldId id="994" r:id="rId5"/>
    <p:sldId id="979" r:id="rId6"/>
    <p:sldId id="825" r:id="rId7"/>
    <p:sldId id="985" r:id="rId8"/>
    <p:sldId id="981" r:id="rId9"/>
    <p:sldId id="986" r:id="rId10"/>
    <p:sldId id="987" r:id="rId11"/>
    <p:sldId id="982" r:id="rId12"/>
    <p:sldId id="989" r:id="rId13"/>
    <p:sldId id="983" r:id="rId14"/>
    <p:sldId id="984" r:id="rId15"/>
    <p:sldId id="993" r:id="rId16"/>
    <p:sldId id="988" r:id="rId17"/>
  </p:sldIdLst>
  <p:sldSz cx="9144000" cy="6858000" type="screen4x3"/>
  <p:notesSz cx="7099300" cy="96012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MV Boli" pitchFamily="2" charset="0"/>
      <p:regular r:id="rId2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99"/>
    <a:srgbClr val="FFFFFF"/>
    <a:srgbClr val="6699FF"/>
    <a:srgbClr val="000000"/>
    <a:srgbClr val="FFCC99"/>
    <a:srgbClr val="ADADEB"/>
    <a:srgbClr val="FF7C80"/>
    <a:srgbClr val="0066FF"/>
    <a:srgbClr val="0033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 varScale="1">
        <p:scale>
          <a:sx n="80" d="100"/>
          <a:sy n="80" d="100"/>
        </p:scale>
        <p:origin x="-346" y="-96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5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ight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b="5882"/>
          <a:stretch>
            <a:fillRect/>
          </a:stretch>
        </p:blipFill>
        <p:spPr bwMode="auto">
          <a:xfrm>
            <a:off x="395287" y="1229848"/>
            <a:ext cx="5822837" cy="356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395287" y="765175"/>
            <a:ext cx="85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Addition zweier Zahlen in der Programmiersprache C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4860449"/>
            <a:ext cx="85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Addition zweier Zahlen in der Programmiersprache R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06208" y="5364505"/>
            <a:ext cx="111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Courier New" pitchFamily="49" charset="0"/>
                <a:cs typeface="Courier New" pitchFamily="49" charset="0"/>
              </a:rPr>
              <a:t>&gt; 1 + 3</a:t>
            </a:r>
          </a:p>
          <a:p>
            <a:r>
              <a:rPr lang="de-DE" sz="15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de-DE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 kurzes Beispiel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55575" y="908720"/>
            <a:ext cx="820903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336699"/>
                </a:solidFill>
                <a:latin typeface="Calibri" pitchFamily="34" charset="0"/>
              </a:rPr>
              <a:t>Damals, im 2. Semester…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Messdaten der Klimastation Golm in minütlicher Auflösung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Darstellung ausgewählter Klimavariablen als Zeitreihen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damals mit </a:t>
            </a:r>
            <a:r>
              <a:rPr lang="de-DE" sz="2400" dirty="0" err="1" smtClean="0">
                <a:latin typeface="Calibri" pitchFamily="34" charset="0"/>
              </a:rPr>
              <a:t>OpenOffice</a:t>
            </a:r>
            <a:r>
              <a:rPr lang="de-DE" sz="2400" dirty="0" smtClean="0">
                <a:latin typeface="Calibri" pitchFamily="34" charset="0"/>
              </a:rPr>
              <a:t> oder Excel…mühsam! </a:t>
            </a:r>
          </a:p>
        </p:txBody>
      </p:sp>
      <p:pic>
        <p:nvPicPr>
          <p:cNvPr id="4" name="Grafik 10" descr="_MG_4974.JPG"/>
          <p:cNvPicPr>
            <a:picLocks noChangeAspect="1"/>
          </p:cNvPicPr>
          <p:nvPr/>
        </p:nvPicPr>
        <p:blipFill>
          <a:blip r:embed="rId3" cstate="print"/>
          <a:srcRect t="2128"/>
          <a:stretch>
            <a:fillRect/>
          </a:stretch>
        </p:blipFill>
        <p:spPr bwMode="auto">
          <a:xfrm>
            <a:off x="4072230" y="2780928"/>
            <a:ext cx="507656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 cstate="print"/>
          <a:srcRect b="31146"/>
          <a:stretch>
            <a:fillRect/>
          </a:stretch>
        </p:blipFill>
        <p:spPr bwMode="auto">
          <a:xfrm>
            <a:off x="179512" y="2780928"/>
            <a:ext cx="479988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 bwMode="auto">
          <a:xfrm>
            <a:off x="0" y="2773468"/>
            <a:ext cx="9144000" cy="216024"/>
          </a:xfrm>
          <a:prstGeom prst="rect">
            <a:avLst/>
          </a:prstGeom>
          <a:solidFill>
            <a:srgbClr val="2B5681">
              <a:alpha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-14996" y="6021288"/>
            <a:ext cx="9144000" cy="216024"/>
          </a:xfrm>
          <a:prstGeom prst="rect">
            <a:avLst/>
          </a:prstGeom>
          <a:solidFill>
            <a:srgbClr val="2B5681">
              <a:alpha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51" y="1124744"/>
            <a:ext cx="5307945" cy="447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 kurzes Beispiel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t="7519" r="4803" b="2339"/>
          <a:stretch>
            <a:fillRect/>
          </a:stretch>
        </p:blipFill>
        <p:spPr bwMode="auto">
          <a:xfrm>
            <a:off x="5508104" y="980728"/>
            <a:ext cx="357774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Der Sprung ins kalte Wasser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0" y="76517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Öffne R von Deinem Desktop aus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 b="19182"/>
          <a:stretch>
            <a:fillRect/>
          </a:stretch>
        </p:blipFill>
        <p:spPr bwMode="auto">
          <a:xfrm>
            <a:off x="1738874" y="1516536"/>
            <a:ext cx="5616624" cy="421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 bwMode="auto">
          <a:xfrm>
            <a:off x="2725470" y="2161832"/>
            <a:ext cx="864096" cy="72008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Fight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95288" y="548680"/>
            <a:ext cx="734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1. Gehe zu </a:t>
            </a:r>
            <a:r>
              <a:rPr lang="de-DE" sz="2800" dirty="0" smtClean="0">
                <a:latin typeface="Calibri" pitchFamily="34" charset="0"/>
                <a:hlinkClick r:id="rId3"/>
              </a:rPr>
              <a:t>https://codefights.com</a:t>
            </a:r>
            <a:r>
              <a:rPr lang="de-DE" sz="2800" dirty="0" smtClean="0">
                <a:latin typeface="Calibri" pitchFamily="34" charset="0"/>
              </a:rPr>
              <a:t> 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052736"/>
            <a:ext cx="4411480" cy="19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 bwMode="auto">
          <a:xfrm>
            <a:off x="1893648" y="2748654"/>
            <a:ext cx="1512168" cy="669588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035" y="734566"/>
            <a:ext cx="2880437" cy="543073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395536" y="3068960"/>
            <a:ext cx="5113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2. </a:t>
            </a:r>
            <a:r>
              <a:rPr lang="de-DE" sz="2800" dirty="0" smtClean="0">
                <a:latin typeface="Calibri" pitchFamily="34" charset="0"/>
              </a:rPr>
              <a:t>E-Mail mit gewähltem Nutzernamen an </a:t>
            </a:r>
            <a:r>
              <a:rPr lang="de-DE" sz="2800" dirty="0" err="1" smtClean="0">
                <a:latin typeface="Calibri" pitchFamily="34" charset="0"/>
              </a:rPr>
              <a:t>francke@uni</a:t>
            </a:r>
            <a:r>
              <a:rPr lang="de-DE" sz="2800" dirty="0" smtClean="0">
                <a:latin typeface="Calibri" pitchFamily="34" charset="0"/>
              </a:rPr>
              <a:t>-...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95536" y="4174048"/>
            <a:ext cx="5113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3</a:t>
            </a:r>
            <a:r>
              <a:rPr lang="de-DE" sz="2800" dirty="0" smtClean="0">
                <a:latin typeface="Calibri" pitchFamily="34" charset="0"/>
              </a:rPr>
              <a:t>. </a:t>
            </a:r>
            <a:r>
              <a:rPr lang="de-DE" sz="2800" dirty="0" smtClean="0">
                <a:latin typeface="Calibri" pitchFamily="34" charset="0"/>
              </a:rPr>
              <a:t>Gehe zur </a:t>
            </a:r>
            <a:r>
              <a:rPr lang="de-DE" sz="2800" dirty="0" err="1" smtClean="0">
                <a:latin typeface="Calibri" pitchFamily="34" charset="0"/>
              </a:rPr>
              <a:t>Moodle</a:t>
            </a:r>
            <a:r>
              <a:rPr lang="de-DE" sz="2800" dirty="0" smtClean="0">
                <a:latin typeface="Calibri" pitchFamily="34" charset="0"/>
              </a:rPr>
              <a:t>-Kursseite</a:t>
            </a:r>
            <a:br>
              <a:rPr lang="de-DE" sz="2800" dirty="0" smtClean="0">
                <a:latin typeface="Calibri" pitchFamily="34" charset="0"/>
              </a:rPr>
            </a:br>
            <a:r>
              <a:rPr lang="de-DE" sz="2800" dirty="0" smtClean="0">
                <a:latin typeface="Calibri" pitchFamily="34" charset="0"/>
              </a:rPr>
              <a:t>und </a:t>
            </a:r>
            <a:r>
              <a:rPr lang="de-DE" sz="2800" dirty="0" smtClean="0">
                <a:latin typeface="Calibri" pitchFamily="34" charset="0"/>
              </a:rPr>
              <a:t>starte das Turnier: </a:t>
            </a:r>
            <a:r>
              <a:rPr lang="de-DE" sz="2400" u="sng" dirty="0" smtClean="0">
                <a:solidFill>
                  <a:schemeClr val="accent2"/>
                </a:solidFill>
                <a:latin typeface="Calibri" pitchFamily="34" charset="0"/>
              </a:rPr>
              <a:t>http://</a:t>
            </a:r>
            <a:r>
              <a:rPr lang="de-DE" sz="2400" u="sng" dirty="0" smtClean="0">
                <a:solidFill>
                  <a:schemeClr val="accent2"/>
                </a:solidFill>
                <a:latin typeface="Calibri" pitchFamily="34" charset="0"/>
              </a:rPr>
              <a:t>tinyurl.com/einfmod-1</a:t>
            </a:r>
            <a:endParaRPr lang="de-DE" sz="2400" u="sng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251520" y="476672"/>
            <a:ext cx="5544616" cy="3600400"/>
          </a:xfrm>
          <a:prstGeom prst="rect">
            <a:avLst/>
          </a:prstGeom>
          <a:solidFill>
            <a:schemeClr val="bg1">
              <a:alpha val="69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Fight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"/>
            <a:ext cx="8532440" cy="682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smtClean="0">
                <a:latin typeface="Calibri" pitchFamily="34" charset="0"/>
              </a:rPr>
              <a:t>Hydrologische Modelle 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Lernziele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Sicherheit im Umgang mit 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Grundlegende Konzepte der Modellentwicklung 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Beispielhafte Modelle für </a:t>
            </a:r>
            <a:r>
              <a:rPr lang="de-DE" sz="2400" i="1" dirty="0" err="1" smtClean="0">
                <a:latin typeface="Calibri" pitchFamily="34" charset="0"/>
              </a:rPr>
              <a:t>Geo</a:t>
            </a:r>
            <a:r>
              <a:rPr lang="de-DE" sz="2400" i="1" dirty="0" smtClean="0">
                <a:latin typeface="Calibri" pitchFamily="34" charset="0"/>
              </a:rPr>
              <a:t> </a:t>
            </a:r>
            <a:r>
              <a:rPr lang="de-DE" sz="2400" dirty="0" smtClean="0">
                <a:latin typeface="Calibri" pitchFamily="34" charset="0"/>
              </a:rPr>
              <a:t>und </a:t>
            </a:r>
            <a:r>
              <a:rPr lang="de-DE" sz="2400" i="1" dirty="0" err="1" smtClean="0">
                <a:latin typeface="Calibri" pitchFamily="34" charset="0"/>
              </a:rPr>
              <a:t>Öko</a:t>
            </a:r>
            <a:endParaRPr lang="de-DE" sz="2400" i="1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Programmieren als Kampfsport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Terminverschiebung</a:t>
            </a:r>
            <a:endParaRPr lang="de-DE" sz="2800" dirty="0" smtClean="0">
              <a:solidFill>
                <a:schemeClr val="bg1">
                  <a:lumMod val="85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95288" y="548680"/>
            <a:ext cx="7993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800" dirty="0" smtClean="0">
                <a:latin typeface="Calibri" pitchFamily="34" charset="0"/>
              </a:rPr>
              <a:t> Dienstag nach VL-Schluss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>
                <a:latin typeface="Calibri" pitchFamily="34" charset="0"/>
              </a:rPr>
              <a:t> 20.12.2016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>
                <a:latin typeface="Calibri" pitchFamily="34" charset="0"/>
              </a:rPr>
              <a:t> Donnerstag, 10:15-11:45</a:t>
            </a:r>
            <a:endParaRPr lang="de-DE" sz="28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de-DE" sz="2800" dirty="0" smtClean="0">
                <a:latin typeface="Calibri" pitchFamily="34" charset="0"/>
              </a:rPr>
              <a:t> 15.12.2016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>
                <a:latin typeface="Calibri" pitchFamily="34" charset="0"/>
              </a:rPr>
              <a:t> 5.1.2017</a:t>
            </a:r>
            <a:endParaRPr lang="de-DE" sz="2800" dirty="0" smtClean="0">
              <a:latin typeface="Calibri" pitchFamily="34" charset="0"/>
            </a:endParaRPr>
          </a:p>
          <a:p>
            <a:endParaRPr lang="de-DE" sz="2800" dirty="0" smtClean="0">
              <a:latin typeface="Calibri" pitchFamily="34" charset="0"/>
            </a:endParaRPr>
          </a:p>
          <a:p>
            <a:endParaRPr lang="de-DE" sz="2800" dirty="0">
              <a:latin typeface="Calibri" pitchFamily="34" charset="0"/>
            </a:endParaRPr>
          </a:p>
        </p:txBody>
      </p:sp>
      <p:sp>
        <p:nvSpPr>
          <p:cNvPr id="5" name="Ellipse 4"/>
          <p:cNvSpPr/>
          <p:nvPr/>
        </p:nvSpPr>
        <p:spPr bwMode="auto">
          <a:xfrm>
            <a:off x="1893648" y="2748654"/>
            <a:ext cx="1512168" cy="669588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Warum Programmieren?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Warum R?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Der Sprung ins kalte Wasser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smtClean="0">
                <a:latin typeface="Calibri" pitchFamily="34" charset="0"/>
              </a:rPr>
              <a:t>You </a:t>
            </a:r>
            <a:r>
              <a:rPr lang="en-GB" sz="2400" dirty="0" err="1" smtClean="0">
                <a:latin typeface="Calibri" pitchFamily="34" charset="0"/>
              </a:rPr>
              <a:t>Gotta</a:t>
            </a:r>
            <a:r>
              <a:rPr lang="en-GB" sz="2400" dirty="0" smtClean="0">
                <a:latin typeface="Calibri" pitchFamily="34" charset="0"/>
              </a:rPr>
              <a:t> Fight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Programmieren? 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706388" y="908720"/>
            <a:ext cx="2857500" cy="4245991"/>
            <a:chOff x="706388" y="908720"/>
            <a:chExt cx="2857500" cy="4245991"/>
          </a:xfrm>
        </p:grpSpPr>
        <p:pic>
          <p:nvPicPr>
            <p:cNvPr id="36868" name="Picture 4" descr="http://vignette4.wikia.nocookie.net/southpark/images/0/04/Molly.png/revision/latest?cb=201407152245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6388" y="2059086"/>
              <a:ext cx="2857500" cy="3095625"/>
            </a:xfrm>
            <a:prstGeom prst="rect">
              <a:avLst/>
            </a:prstGeom>
            <a:noFill/>
          </p:spPr>
        </p:pic>
        <p:sp>
          <p:nvSpPr>
            <p:cNvPr id="10" name="Textfeld 9"/>
            <p:cNvSpPr txBox="1"/>
            <p:nvPr/>
          </p:nvSpPr>
          <p:spPr>
            <a:xfrm>
              <a:off x="755576" y="908720"/>
              <a:ext cx="273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latin typeface="Calibri" pitchFamily="34" charset="0"/>
                </a:rPr>
                <a:t>Vor dieser Übung</a:t>
              </a:r>
              <a:endParaRPr lang="de-DE" sz="2800" dirty="0">
                <a:latin typeface="Calibri" pitchFamily="34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165476" y="908720"/>
            <a:ext cx="4762500" cy="4536504"/>
            <a:chOff x="4165476" y="908720"/>
            <a:chExt cx="4762500" cy="4536504"/>
          </a:xfrm>
        </p:grpSpPr>
        <p:pic>
          <p:nvPicPr>
            <p:cNvPr id="36866" name="Picture 2" descr="High Quality RPG Fan Blank Meme Templat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65476" y="1768573"/>
              <a:ext cx="4762500" cy="3676651"/>
            </a:xfrm>
            <a:prstGeom prst="rect">
              <a:avLst/>
            </a:prstGeom>
            <a:noFill/>
          </p:spPr>
        </p:pic>
        <p:sp>
          <p:nvSpPr>
            <p:cNvPr id="11" name="Textfeld 10"/>
            <p:cNvSpPr txBox="1"/>
            <p:nvPr/>
          </p:nvSpPr>
          <p:spPr>
            <a:xfrm>
              <a:off x="4932040" y="908720"/>
              <a:ext cx="3312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latin typeface="Calibri" pitchFamily="34" charset="0"/>
                </a:rPr>
                <a:t>Nach dieser Übung</a:t>
              </a:r>
              <a:endParaRPr lang="de-DE" sz="2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Programmieren?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55575" y="908720"/>
            <a:ext cx="8209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Programmierung: flexible Interaktion mit Rechnern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Verarbeitung großer Datenmengen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Automatisierung von Abläufen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Wiederverwendbarkeit von Verarbeitungsschritten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…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5577" y="371703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Programmierung  </a:t>
            </a: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</a:rPr>
              <a:t>Modellierung</a:t>
            </a:r>
            <a:endParaRPr lang="de-DE" sz="2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8194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54013"/>
            <a:ext cx="6336630" cy="4807099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8194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54013"/>
            <a:ext cx="6336630" cy="4807099"/>
          </a:xfrm>
          <a:prstGeom prst="rect">
            <a:avLst/>
          </a:prstGeom>
          <a:noFill/>
        </p:spPr>
      </p:pic>
      <p:sp>
        <p:nvSpPr>
          <p:cNvPr id="4" name="Rechteck 3"/>
          <p:cNvSpPr/>
          <p:nvPr/>
        </p:nvSpPr>
        <p:spPr bwMode="auto">
          <a:xfrm>
            <a:off x="0" y="476250"/>
            <a:ext cx="9144000" cy="5761062"/>
          </a:xfrm>
          <a:prstGeom prst="rect">
            <a:avLst/>
          </a:prstGeom>
          <a:solidFill>
            <a:srgbClr val="FFFFFF">
              <a:alpha val="6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55575" y="908720"/>
            <a:ext cx="820903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Programmieren in R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frei verfügbar (und quelloffen)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Linux/Mac/Windows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leicht erlernbar und gut lesbar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interaktiv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Tausende Erweiterungspakete für unterschiedlichste Aufgaben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aktive Nutzer- und Entwicklercommunity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freie Alternativen: Python, Julia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95289" y="4941168"/>
            <a:ext cx="8569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latin typeface="Calibri" pitchFamily="34" charset="0"/>
              </a:rPr>
              <a:t>R ist eine Sprache. </a:t>
            </a:r>
            <a:br>
              <a:rPr lang="de-DE" sz="3600" dirty="0" smtClean="0">
                <a:latin typeface="Calibri" pitchFamily="34" charset="0"/>
              </a:rPr>
            </a:br>
            <a:r>
              <a:rPr lang="de-DE" sz="3600" dirty="0" smtClean="0">
                <a:latin typeface="Calibri" pitchFamily="34" charset="0"/>
              </a:rPr>
              <a:t>Sprachen lernt man </a:t>
            </a:r>
            <a:r>
              <a:rPr lang="de-DE" sz="3600" dirty="0" err="1" smtClean="0">
                <a:latin typeface="Calibri" pitchFamily="34" charset="0"/>
              </a:rPr>
              <a:t>durch‘s</a:t>
            </a:r>
            <a:r>
              <a:rPr lang="de-DE" sz="3600" dirty="0" smtClean="0">
                <a:latin typeface="Calibri" pitchFamily="34" charset="0"/>
              </a:rPr>
              <a:t> Sprechen!</a:t>
            </a:r>
            <a:endParaRPr lang="de-DE" sz="36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Bildschirmpräsentation (4:3)</PresentationFormat>
  <Paragraphs>99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MV Boli</vt:lpstr>
      <vt:lpstr>Wingdings</vt:lpstr>
      <vt:lpstr>Symbol</vt:lpstr>
      <vt:lpstr>Courier New</vt:lpstr>
      <vt:lpstr>Times New Roman</vt:lpstr>
      <vt:lpstr>Standarddesign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7346</cp:revision>
  <cp:lastPrinted>2008-04-07T13:32:56Z</cp:lastPrinted>
  <dcterms:created xsi:type="dcterms:W3CDTF">2002-11-14T10:27:51Z</dcterms:created>
  <dcterms:modified xsi:type="dcterms:W3CDTF">2016-12-08T14:38:21Z</dcterms:modified>
</cp:coreProperties>
</file>