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12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79" r:id="rId5"/>
    <p:sldId id="278" r:id="rId6"/>
    <p:sldId id="280" r:id="rId7"/>
    <p:sldId id="271" r:id="rId8"/>
    <p:sldId id="261" r:id="rId9"/>
    <p:sldId id="275" r:id="rId10"/>
    <p:sldId id="276" r:id="rId11"/>
    <p:sldId id="268" r:id="rId12"/>
    <p:sldId id="277" r:id="rId13"/>
    <p:sldId id="281" r:id="rId14"/>
    <p:sldId id="28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2310" y="94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ru-RU"/>
              <a:t>29.05.2018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ru-RU"/>
              <a:t>29.05.2018</a:t>
            </a:fld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Образец текста</a:t>
            </a:r>
          </a:p>
          <a:p>
            <a:pPr lvl="1"/>
            <a:r>
              <a:rPr/>
              <a:t>Второй уровень</a:t>
            </a:r>
          </a:p>
          <a:p>
            <a:pPr lvl="2"/>
            <a:r>
              <a:rPr/>
              <a:t>Третий уровень</a:t>
            </a:r>
          </a:p>
          <a:p>
            <a:pPr lvl="3"/>
            <a:r>
              <a:rPr/>
              <a:t>Четвертый уровень</a:t>
            </a:r>
          </a:p>
          <a:p>
            <a:pPr lvl="4"/>
            <a:r>
              <a:rPr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год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онлайн видео в России уже имеет большую аудиторию - 47% населения, что составляет 69,3 млн. человек, однако еще остается значительный потенциал для дальнейшего роста. (Данные агентства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Initiative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7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noProof="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8E36636D-D922-432D-A958-524484B5923D}" type="datetimeFigureOut">
              <a:rPr lang="ru-RU" noProof="0" smtClean="0"/>
              <a:pPr/>
              <a:t>29.05.2018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000" b="0" i="0" dirty="0" smtClean="0">
                <a:solidFill>
                  <a:srgbClr val="404040"/>
                </a:solidFill>
              </a:rPr>
              <a:t>Студент: Кирилл </a:t>
            </a:r>
            <a:r>
              <a:rPr lang="ru-RU" sz="2000" b="0" i="0" dirty="0" err="1" smtClean="0">
                <a:solidFill>
                  <a:srgbClr val="404040"/>
                </a:solidFill>
              </a:rPr>
              <a:t>Радыгин</a:t>
            </a:r>
            <a:endParaRPr lang="ru-RU" sz="2000" b="0" i="0" dirty="0" smtClean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000" dirty="0" smtClean="0">
                <a:solidFill>
                  <a:srgbClr val="404040"/>
                </a:solidFill>
              </a:rPr>
              <a:t>Руководитель: Прокопенко Антон</a:t>
            </a:r>
            <a:endParaRPr lang="ru-RU" sz="2000" b="0" i="0" dirty="0">
              <a:solidFill>
                <a:srgbClr val="40404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800" dirty="0">
                <a:effectLst>
                  <a:outerShdw blurRad="88900" algn="ctr">
                    <a:prstClr val="black">
                      <a:alpha val="35000"/>
                    </a:prstClr>
                  </a:outerShdw>
                </a:effectLst>
              </a:rPr>
              <a:t>Разработка клиентского приложения для информационной системы по анализу конечного качества пользовательского опыта в сетях передачи данных</a:t>
            </a:r>
            <a:endParaRPr lang="ru-RU" sz="2800" b="0" i="0" dirty="0">
              <a:solidFill>
                <a:schemeClr val="bg1"/>
              </a:solidFill>
              <a:effectLst>
                <a:outerShdw blurRad="88900" algn="ctr">
                  <a:prstClr val="black">
                    <a:alpha val="35000"/>
                  </a:prstClr>
                </a:outerShdw>
              </a:effectLst>
              <a:latin typeface="Euphemia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57908" y="476672"/>
            <a:ext cx="8229598" cy="1126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404040"/>
                </a:solidFill>
              </a:rPr>
              <a:t>Университет ИТМО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404040"/>
                </a:solidFill>
              </a:rPr>
              <a:t>Факультет </a:t>
            </a:r>
            <a:r>
              <a:rPr lang="ru-RU" sz="2000" dirty="0">
                <a:solidFill>
                  <a:srgbClr val="404040"/>
                </a:solidFill>
              </a:rPr>
              <a:t>программной инженерии и компьютерной техники</a:t>
            </a:r>
          </a:p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404040"/>
                </a:solidFill>
              </a:rPr>
              <a:t>Кафедра компьютерных образовательных технологий</a:t>
            </a:r>
            <a:endParaRPr lang="ru-RU" sz="20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355774" cy="20574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1400490" y="1202055"/>
            <a:ext cx="576072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355774" cy="2057400"/>
          </a:xfrm>
        </p:spPr>
        <p:txBody>
          <a:bodyPr/>
          <a:lstStyle/>
          <a:p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838" y="1202055"/>
            <a:ext cx="5757372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4612" y="1052736"/>
            <a:ext cx="2664296" cy="64807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53852" y="548680"/>
            <a:ext cx="3087343" cy="5488610"/>
          </a:xfrm>
        </p:spPr>
      </p:pic>
      <p:sp>
        <p:nvSpPr>
          <p:cNvPr id="8" name="Текст 8"/>
          <p:cNvSpPr txBox="1">
            <a:spLocks/>
          </p:cNvSpPr>
          <p:nvPr/>
        </p:nvSpPr>
        <p:spPr>
          <a:xfrm>
            <a:off x="5518348" y="1772816"/>
            <a:ext cx="4780384" cy="41764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 smtClean="0">
                <a:solidFill>
                  <a:schemeClr val="accent1"/>
                </a:solidFill>
              </a:rPr>
              <a:t>Домашний экран</a:t>
            </a:r>
          </a:p>
          <a:p>
            <a:pPr>
              <a:spcBef>
                <a:spcPts val="2400"/>
              </a:spcBef>
            </a:pPr>
            <a:r>
              <a:rPr lang="ru-RU" sz="2000" dirty="0" smtClean="0"/>
              <a:t>Статус избранных графиков</a:t>
            </a:r>
          </a:p>
          <a:p>
            <a:r>
              <a:rPr lang="ru-RU" sz="2000" dirty="0" smtClean="0"/>
              <a:t>Навигация по избранным графикам</a:t>
            </a:r>
          </a:p>
          <a:p>
            <a:r>
              <a:rPr lang="ru-RU" sz="2000" dirty="0" smtClean="0"/>
              <a:t>Управление избранными графиками</a:t>
            </a:r>
          </a:p>
          <a:p>
            <a:endParaRPr lang="ru-RU" sz="2000" dirty="0"/>
          </a:p>
          <a:p>
            <a:r>
              <a:rPr lang="ru-RU" sz="2000" dirty="0" smtClean="0"/>
              <a:t>Создание нового графика</a:t>
            </a:r>
          </a:p>
          <a:p>
            <a:endParaRPr lang="ru-RU" sz="2000" dirty="0"/>
          </a:p>
          <a:p>
            <a:r>
              <a:rPr lang="ru-RU" sz="2000" dirty="0" smtClean="0"/>
              <a:t>Панель настроек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42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4612" y="1052736"/>
            <a:ext cx="2664296" cy="64807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8" name="Текст 8"/>
          <p:cNvSpPr txBox="1">
            <a:spLocks/>
          </p:cNvSpPr>
          <p:nvPr/>
        </p:nvSpPr>
        <p:spPr>
          <a:xfrm>
            <a:off x="7750596" y="1772816"/>
            <a:ext cx="2548136" cy="41764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 smtClean="0">
                <a:solidFill>
                  <a:schemeClr val="accent1"/>
                </a:solidFill>
              </a:rPr>
              <a:t>Экран с графиком</a:t>
            </a:r>
          </a:p>
          <a:p>
            <a:pPr>
              <a:spcBef>
                <a:spcPts val="2400"/>
              </a:spcBef>
            </a:pPr>
            <a:r>
              <a:rPr lang="ru-RU" sz="2000" dirty="0" smtClean="0"/>
              <a:t>Статус избранных графиков</a:t>
            </a:r>
          </a:p>
          <a:p>
            <a:r>
              <a:rPr lang="ru-RU" sz="2000" dirty="0" smtClean="0"/>
              <a:t>Навигация по избранным графикам</a:t>
            </a:r>
          </a:p>
          <a:p>
            <a:r>
              <a:rPr lang="ru-RU" sz="2000" dirty="0" smtClean="0"/>
              <a:t>Управление избранными графиками</a:t>
            </a:r>
          </a:p>
          <a:p>
            <a:endParaRPr lang="ru-RU" sz="2000" dirty="0"/>
          </a:p>
          <a:p>
            <a:r>
              <a:rPr lang="ru-RU" sz="2000" dirty="0" smtClean="0"/>
              <a:t>Создание нового графика</a:t>
            </a:r>
          </a:p>
          <a:p>
            <a:endParaRPr lang="ru-RU" sz="2000" dirty="0"/>
          </a:p>
          <a:p>
            <a:r>
              <a:rPr lang="ru-RU" sz="2000" dirty="0" smtClean="0"/>
              <a:t>Панель настроек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548680"/>
            <a:ext cx="3096344" cy="55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Топ 7 популярных каналов на </a:t>
            </a:r>
            <a:r>
              <a:rPr lang="en-US" dirty="0" smtClean="0"/>
              <a:t>YouTube</a:t>
            </a:r>
            <a:endParaRPr lang="ru-RU" dirty="0"/>
          </a:p>
        </p:txBody>
      </p:sp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471543"/>
              </p:ext>
            </p:extLst>
          </p:nvPr>
        </p:nvGraphicFramePr>
        <p:xfrm>
          <a:off x="1492250" y="1293813"/>
          <a:ext cx="5538266" cy="3139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41922">
                  <a:extLst>
                    <a:ext uri="{9D8B030D-6E8A-4147-A177-3AD203B41FA5}">
                      <a16:colId xmlns:a16="http://schemas.microsoft.com/office/drawing/2014/main" val="271832887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81382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YouTube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ru-RU" sz="1800" baseline="0" dirty="0" smtClean="0"/>
                        <a:t>к</a:t>
                      </a:r>
                      <a:r>
                        <a:rPr lang="ru-RU" sz="1800" dirty="0" smtClean="0"/>
                        <a:t>анал</a:t>
                      </a:r>
                      <a:endParaRPr lang="ru-RU" sz="18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Количество</a:t>
                      </a:r>
                      <a:r>
                        <a:rPr lang="ru-RU" sz="1600" baseline="0" dirty="0" smtClean="0"/>
                        <a:t> просмотров за все время</a:t>
                      </a:r>
                      <a:endParaRPr lang="ru-RU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T-Series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37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580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505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291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7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WWE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22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634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397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207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Ryan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ToysReview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21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672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958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638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Netd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muzik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21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015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677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948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1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</a:t>
                      </a:r>
                      <a:r>
                        <a:rPr lang="en-US" sz="1600" baseline="0" dirty="0" smtClean="0"/>
                        <a:t> India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17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821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170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925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30109"/>
                  </a:ext>
                </a:extLst>
              </a:tr>
              <a:tr h="1261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PewDiePie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17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770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412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138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JustinBieberVEVO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17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332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388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dirty="0" smtClean="0"/>
                        <a:t>839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26753"/>
                  </a:ext>
                </a:extLst>
              </a:tr>
            </a:tbl>
          </a:graphicData>
        </a:graphic>
      </p:graphicFrame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Источник: </a:t>
            </a:r>
            <a:r>
              <a:rPr lang="en-US" dirty="0"/>
              <a:t>https://</a:t>
            </a:r>
            <a:r>
              <a:rPr lang="en-US" dirty="0" smtClean="0"/>
              <a:t>socialblade.com/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7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задачи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Пользовательский опыт – это не что иное, как ощущения человека при взаимодействии с системой. Понятие включает </a:t>
            </a:r>
            <a:r>
              <a:rPr lang="ru-RU" sz="2000" dirty="0"/>
              <a:t>в себя все аспекты конечного взаимодействия пользователя с компанией, услугой или продуктом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Качество же этого опыта является показателем способности системы удовлетворять пользовательские потребности.</a:t>
            </a:r>
            <a:endParaRPr lang="ru-RU" sz="2000" dirty="0"/>
          </a:p>
          <a:p>
            <a:r>
              <a:rPr lang="ru-RU" sz="2000" dirty="0" smtClean="0"/>
              <a:t>Цель: уметь качество этого опыта оценивать и анализировать.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56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сбора 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30316" y="206084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Видеоплеер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27440" y="3285556"/>
            <a:ext cx="2016224" cy="44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Буферизации</a:t>
            </a:r>
            <a:endParaRPr lang="ru-RU" sz="1400" dirty="0"/>
          </a:p>
        </p:txBody>
      </p:sp>
      <p:sp>
        <p:nvSpPr>
          <p:cNvPr id="12" name="Овал 11"/>
          <p:cNvSpPr/>
          <p:nvPr/>
        </p:nvSpPr>
        <p:spPr>
          <a:xfrm>
            <a:off x="3790156" y="3285556"/>
            <a:ext cx="2016224" cy="44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Остановки, перемотки</a:t>
            </a:r>
            <a:endParaRPr lang="ru-RU" sz="1400" dirty="0"/>
          </a:p>
        </p:txBody>
      </p:sp>
      <p:sp>
        <p:nvSpPr>
          <p:cNvPr id="13" name="Овал 12"/>
          <p:cNvSpPr/>
          <p:nvPr/>
        </p:nvSpPr>
        <p:spPr>
          <a:xfrm>
            <a:off x="6052872" y="3285556"/>
            <a:ext cx="2016224" cy="446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Прерывания</a:t>
            </a:r>
            <a:endParaRPr lang="ru-RU" sz="1400" dirty="0"/>
          </a:p>
        </p:txBody>
      </p:sp>
      <p:sp>
        <p:nvSpPr>
          <p:cNvPr id="15" name="Параллелограмм 14"/>
          <p:cNvSpPr/>
          <p:nvPr/>
        </p:nvSpPr>
        <p:spPr>
          <a:xfrm>
            <a:off x="8218142" y="3098680"/>
            <a:ext cx="2448272" cy="820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Выбранное качество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Тип устройства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/>
              <a:t>Тип доступа</a:t>
            </a:r>
            <a:endParaRPr lang="ru-RU" sz="1200" dirty="0"/>
          </a:p>
        </p:txBody>
      </p:sp>
      <p:cxnSp>
        <p:nvCxnSpPr>
          <p:cNvPr id="17" name="Прямая соединительная линия 16"/>
          <p:cNvCxnSpPr>
            <a:stCxn id="5" idx="2"/>
          </p:cNvCxnSpPr>
          <p:nvPr/>
        </p:nvCxnSpPr>
        <p:spPr>
          <a:xfrm flipH="1">
            <a:off x="1522876" y="3508820"/>
            <a:ext cx="4564" cy="1062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86" y="3865706"/>
            <a:ext cx="114691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400" dirty="0" smtClean="0"/>
              <a:t>Количество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6486" y="4151938"/>
            <a:ext cx="134530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400" dirty="0" smtClean="0"/>
              <a:t>Длительность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76486" y="4438170"/>
            <a:ext cx="1841740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400" dirty="0" smtClean="0"/>
              <a:t>Длительность первой буферизации</a:t>
            </a:r>
            <a:endParaRPr lang="ru-RU" sz="1400" dirty="0"/>
          </a:p>
        </p:txBody>
      </p:sp>
      <p:cxnSp>
        <p:nvCxnSpPr>
          <p:cNvPr id="23" name="Прямая соединительная линия 22"/>
          <p:cNvCxnSpPr>
            <a:stCxn id="18" idx="1"/>
          </p:cNvCxnSpPr>
          <p:nvPr/>
        </p:nvCxnSpPr>
        <p:spPr>
          <a:xfrm flipH="1">
            <a:off x="1522876" y="4008822"/>
            <a:ext cx="1536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endCxn id="19" idx="1"/>
          </p:cNvCxnSpPr>
          <p:nvPr/>
        </p:nvCxnSpPr>
        <p:spPr>
          <a:xfrm>
            <a:off x="1522876" y="4295054"/>
            <a:ext cx="1536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522876" y="4571792"/>
            <a:ext cx="1536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" idx="2"/>
            <a:endCxn id="5" idx="0"/>
          </p:cNvCxnSpPr>
          <p:nvPr/>
        </p:nvCxnSpPr>
        <p:spPr>
          <a:xfrm flipH="1">
            <a:off x="2535552" y="2492896"/>
            <a:ext cx="3486852" cy="792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12" idx="0"/>
          </p:cNvCxnSpPr>
          <p:nvPr/>
        </p:nvCxnSpPr>
        <p:spPr>
          <a:xfrm flipH="1">
            <a:off x="4798268" y="2492896"/>
            <a:ext cx="1224136" cy="792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2"/>
            <a:endCxn id="13" idx="0"/>
          </p:cNvCxnSpPr>
          <p:nvPr/>
        </p:nvCxnSpPr>
        <p:spPr>
          <a:xfrm>
            <a:off x="6022404" y="2492896"/>
            <a:ext cx="1038580" cy="792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4" idx="2"/>
            <a:endCxn id="15" idx="0"/>
          </p:cNvCxnSpPr>
          <p:nvPr/>
        </p:nvCxnSpPr>
        <p:spPr>
          <a:xfrm>
            <a:off x="6022404" y="2492896"/>
            <a:ext cx="3419874" cy="605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27965" y="3865706"/>
            <a:ext cx="114691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400" dirty="0" smtClean="0"/>
              <a:t>Количество</a:t>
            </a:r>
            <a:endParaRPr lang="ru-RU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927965" y="4151938"/>
            <a:ext cx="134530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400" dirty="0" smtClean="0"/>
              <a:t>Длительность</a:t>
            </a:r>
            <a:endParaRPr lang="ru-RU" sz="14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 flipH="1">
            <a:off x="3778919" y="3493363"/>
            <a:ext cx="13519" cy="8016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3787874" y="3993365"/>
            <a:ext cx="1536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787874" y="4279597"/>
            <a:ext cx="15361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5228255" y="5589240"/>
            <a:ext cx="158623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Хранилище</a:t>
            </a:r>
          </a:p>
        </p:txBody>
      </p:sp>
      <p:cxnSp>
        <p:nvCxnSpPr>
          <p:cNvPr id="53" name="Прямая со стрелкой 52"/>
          <p:cNvCxnSpPr>
            <a:stCxn id="5" idx="4"/>
            <a:endCxn id="52" idx="0"/>
          </p:cNvCxnSpPr>
          <p:nvPr/>
        </p:nvCxnSpPr>
        <p:spPr>
          <a:xfrm>
            <a:off x="2535552" y="3732084"/>
            <a:ext cx="3485822" cy="1857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12" idx="5"/>
            <a:endCxn id="52" idx="0"/>
          </p:cNvCxnSpPr>
          <p:nvPr/>
        </p:nvCxnSpPr>
        <p:spPr>
          <a:xfrm>
            <a:off x="5511111" y="3666691"/>
            <a:ext cx="510263" cy="1922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13" idx="3"/>
            <a:endCxn id="52" idx="0"/>
          </p:cNvCxnSpPr>
          <p:nvPr/>
        </p:nvCxnSpPr>
        <p:spPr>
          <a:xfrm flipH="1">
            <a:off x="6021374" y="3666691"/>
            <a:ext cx="326767" cy="1922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15" idx="3"/>
            <a:endCxn id="52" idx="0"/>
          </p:cNvCxnSpPr>
          <p:nvPr/>
        </p:nvCxnSpPr>
        <p:spPr>
          <a:xfrm flipH="1">
            <a:off x="6021374" y="3918960"/>
            <a:ext cx="3318369" cy="1670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0843036">
            <a:off x="3530954" y="2736435"/>
            <a:ext cx="8210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Событие</a:t>
            </a:r>
            <a:endParaRPr lang="ru-RU" sz="1400" dirty="0"/>
          </a:p>
        </p:txBody>
      </p:sp>
      <p:sp>
        <p:nvSpPr>
          <p:cNvPr id="76" name="TextBox 75"/>
          <p:cNvSpPr txBox="1"/>
          <p:nvPr/>
        </p:nvSpPr>
        <p:spPr>
          <a:xfrm rot="2330402">
            <a:off x="6352849" y="2798142"/>
            <a:ext cx="8210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Событие</a:t>
            </a:r>
            <a:endParaRPr lang="ru-RU" sz="1400" dirty="0"/>
          </a:p>
        </p:txBody>
      </p:sp>
      <p:sp>
        <p:nvSpPr>
          <p:cNvPr id="77" name="TextBox 76"/>
          <p:cNvSpPr txBox="1"/>
          <p:nvPr/>
        </p:nvSpPr>
        <p:spPr>
          <a:xfrm rot="19592820">
            <a:off x="4730532" y="2795679"/>
            <a:ext cx="8210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Событие</a:t>
            </a:r>
            <a:endParaRPr lang="ru-RU" sz="1400" dirty="0"/>
          </a:p>
        </p:txBody>
      </p:sp>
      <p:sp>
        <p:nvSpPr>
          <p:cNvPr id="78" name="TextBox 77"/>
          <p:cNvSpPr txBox="1"/>
          <p:nvPr/>
        </p:nvSpPr>
        <p:spPr>
          <a:xfrm rot="609988">
            <a:off x="6835567" y="2588672"/>
            <a:ext cx="228267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1200" dirty="0" smtClean="0"/>
              <a:t>Сопутствующая информация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587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48906"/>
              </p:ext>
            </p:extLst>
          </p:nvPr>
        </p:nvGraphicFramePr>
        <p:xfrm>
          <a:off x="1522413" y="1905000"/>
          <a:ext cx="9144000" cy="349910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177363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932320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22678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Analytics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Splunk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2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rgbClr val="404040"/>
                          </a:solidFill>
                          <a:latin typeface="+mn-lt"/>
                        </a:rPr>
                        <a:t>Возможность выбирать временной промежуток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3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90000"/>
                        </a:lnSpc>
                        <a:spcBef>
                          <a:spcPts val="1800"/>
                        </a:spcBef>
                        <a:buClr>
                          <a:srgbClr val="404040"/>
                        </a:buClr>
                        <a:buSzPct val="80000"/>
                        <a:buNone/>
                      </a:pPr>
                      <a:r>
                        <a:rPr lang="ru-RU" sz="1800" dirty="0" smtClean="0">
                          <a:solidFill>
                            <a:srgbClr val="404040"/>
                          </a:solidFill>
                          <a:latin typeface="+mn-lt"/>
                        </a:rPr>
                        <a:t>Возможность наблюдать корреляцию между</a:t>
                      </a:r>
                      <a:r>
                        <a:rPr lang="ru-RU" sz="1800" baseline="0" dirty="0" smtClean="0">
                          <a:solidFill>
                            <a:srgbClr val="404040"/>
                          </a:solidFill>
                          <a:latin typeface="+mn-lt"/>
                        </a:rPr>
                        <a:t> показателями</a:t>
                      </a:r>
                      <a:endParaRPr lang="ru-RU" sz="1800" dirty="0" smtClean="0">
                        <a:solidFill>
                          <a:srgbClr val="40404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2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rgbClr val="404040"/>
                          </a:solidFill>
                          <a:latin typeface="+mn-lt"/>
                        </a:rPr>
                        <a:t>Разнообразность вариантов представления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8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dirty="0" smtClean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+mn-cs"/>
                        </a:rPr>
                        <a:t>Гибкость входных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6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Бесплатно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8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200" b="0" i="0" dirty="0" smtClean="0">
                <a:latin typeface="Euphemia"/>
                <a:ea typeface="+mj-ea"/>
                <a:cs typeface="+mj-cs"/>
              </a:rPr>
              <a:t>Обзор аналогов</a:t>
            </a:r>
            <a:endParaRPr lang="ru-RU" sz="3200" b="0" i="0" dirty="0">
              <a:latin typeface="Euphemia"/>
              <a:ea typeface="+mj-ea"/>
              <a:cs typeface="+mj-cs"/>
            </a:endParaRPr>
          </a:p>
        </p:txBody>
      </p:sp>
      <p:pic>
        <p:nvPicPr>
          <p:cNvPr id="8" name="Объект 7" descr="https://pp.userapi.com/c824700/v824700158/143506/wXQWeJHMVlc.jp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60" y="1844824"/>
            <a:ext cx="1911927" cy="3404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s://pp.userapi.com/c623900/v623900158/1291a8/zn4keFAdDKg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1844824"/>
            <a:ext cx="1944216" cy="34563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2926060" y="5373216"/>
            <a:ext cx="190315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</a:pPr>
            <a:r>
              <a:rPr lang="en-US" dirty="0" smtClean="0">
                <a:solidFill>
                  <a:srgbClr val="404040"/>
                </a:solidFill>
              </a:rPr>
              <a:t>Google Analytics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966620" y="5373216"/>
            <a:ext cx="889987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</a:pPr>
            <a:r>
              <a:rPr lang="en-US" dirty="0" err="1" smtClean="0">
                <a:solidFill>
                  <a:srgbClr val="404040"/>
                </a:solidFill>
              </a:rPr>
              <a:t>Splunk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к решению задачи. </a:t>
            </a:r>
            <a:r>
              <a:rPr lang="en-US" dirty="0" smtClean="0"/>
              <a:t>React Native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876" y="2132856"/>
            <a:ext cx="4419599" cy="685801"/>
          </a:xfrm>
        </p:spPr>
        <p:txBody>
          <a:bodyPr/>
          <a:lstStyle/>
          <a:p>
            <a:r>
              <a:rPr lang="ru-RU" dirty="0" smtClean="0"/>
              <a:t>«</a:t>
            </a:r>
            <a:r>
              <a:rPr lang="en-US" dirty="0" smtClean="0"/>
              <a:t>Learn </a:t>
            </a:r>
            <a:r>
              <a:rPr lang="en-US" dirty="0"/>
              <a:t>once, write </a:t>
            </a:r>
            <a:r>
              <a:rPr lang="en-US" dirty="0" smtClean="0"/>
              <a:t>everywhere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876" y="2894857"/>
            <a:ext cx="4419599" cy="3429000"/>
          </a:xfrm>
        </p:spPr>
        <p:txBody>
          <a:bodyPr/>
          <a:lstStyle/>
          <a:p>
            <a:r>
              <a:rPr lang="ru-RU" dirty="0" smtClean="0"/>
              <a:t>Легкость написания приложений под разные платформы</a:t>
            </a:r>
          </a:p>
          <a:p>
            <a:r>
              <a:rPr lang="ru-RU" dirty="0" smtClean="0"/>
              <a:t>Возможность моментальных обновлений</a:t>
            </a:r>
            <a:endParaRPr lang="ru-RU" dirty="0"/>
          </a:p>
        </p:txBody>
      </p:sp>
      <p:pic>
        <p:nvPicPr>
          <p:cNvPr id="2060" name="Picture 12" descr="https://www-assets.particle.io/images/ios-logo.png?mtime=20160727114210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363" y="3586214"/>
            <a:ext cx="1234500" cy="143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olavoholanda.github.io/images/company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316438"/>
            <a:ext cx="1243440" cy="110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konne.org/wp-content/uploads/2016/03/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2204864"/>
            <a:ext cx="1215873" cy="121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к решению задачи. </a:t>
            </a:r>
            <a:r>
              <a:rPr lang="en-US" dirty="0" err="1" smtClean="0"/>
              <a:t>Redux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876" y="2090935"/>
            <a:ext cx="4419599" cy="685801"/>
          </a:xfrm>
        </p:spPr>
        <p:txBody>
          <a:bodyPr/>
          <a:lstStyle/>
          <a:p>
            <a:r>
              <a:rPr lang="en-US" dirty="0"/>
              <a:t>Application state </a:t>
            </a:r>
            <a:r>
              <a:rPr lang="en-US" dirty="0" smtClean="0"/>
              <a:t>managing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876" y="2852936"/>
            <a:ext cx="4419599" cy="3429000"/>
          </a:xfrm>
        </p:spPr>
        <p:txBody>
          <a:bodyPr/>
          <a:lstStyle/>
          <a:p>
            <a:r>
              <a:rPr lang="ru-RU" dirty="0" smtClean="0"/>
              <a:t>Способ организации архитектуры</a:t>
            </a:r>
          </a:p>
          <a:p>
            <a:r>
              <a:rPr lang="ru-RU" dirty="0" smtClean="0"/>
              <a:t>Межкомпонентное взаимодействие</a:t>
            </a:r>
          </a:p>
          <a:p>
            <a:r>
              <a:rPr lang="ru-RU" dirty="0" smtClean="0"/>
              <a:t>Как </a:t>
            </a:r>
            <a:r>
              <a:rPr lang="en-US" dirty="0" smtClean="0"/>
              <a:t>Flux, </a:t>
            </a:r>
            <a:r>
              <a:rPr lang="ru-RU" dirty="0" smtClean="0"/>
              <a:t>только в одном хранилище</a:t>
            </a:r>
          </a:p>
        </p:txBody>
      </p:sp>
      <p:pic>
        <p:nvPicPr>
          <p:cNvPr id="10" name="Объект 9" descr="https://getinstance.info/upload/medialibrary/ba4/ba494148d28e422b4c7bd269de5bed09.png"/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420888"/>
            <a:ext cx="44196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Redux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48" y="1108690"/>
            <a:ext cx="2095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3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к решению задачи. </a:t>
            </a:r>
            <a:r>
              <a:rPr lang="en-US" dirty="0" err="1" smtClean="0"/>
              <a:t>Highcharts</a:t>
            </a:r>
            <a:r>
              <a:rPr lang="en-US" dirty="0" smtClean="0"/>
              <a:t>. Expo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47302" y="2534121"/>
            <a:ext cx="4419599" cy="685801"/>
          </a:xfrm>
        </p:spPr>
        <p:txBody>
          <a:bodyPr/>
          <a:lstStyle/>
          <a:p>
            <a:r>
              <a:rPr lang="en-US" dirty="0" smtClean="0"/>
              <a:t>Fast way </a:t>
            </a:r>
            <a:r>
              <a:rPr lang="en-US" dirty="0"/>
              <a:t>to build an app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47302" y="3296122"/>
            <a:ext cx="4419599" cy="3429000"/>
          </a:xfrm>
        </p:spPr>
        <p:txBody>
          <a:bodyPr/>
          <a:lstStyle/>
          <a:p>
            <a:r>
              <a:rPr lang="ru-RU" dirty="0" smtClean="0"/>
              <a:t>Обновление по воздуху</a:t>
            </a:r>
          </a:p>
          <a:p>
            <a:r>
              <a:rPr lang="ru-RU" dirty="0" smtClean="0"/>
              <a:t>Отсутствие необходимости установки эмуляторов</a:t>
            </a:r>
          </a:p>
          <a:p>
            <a:r>
              <a:rPr lang="ru-RU" dirty="0" smtClean="0"/>
              <a:t>Встроенный </a:t>
            </a:r>
            <a:r>
              <a:rPr lang="en-US" dirty="0" smtClean="0"/>
              <a:t>API</a:t>
            </a:r>
            <a:endParaRPr lang="ru-RU" dirty="0" smtClean="0"/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3"/>
          </p:nvPr>
        </p:nvSpPr>
        <p:spPr>
          <a:xfrm>
            <a:off x="6246814" y="2534121"/>
            <a:ext cx="4419599" cy="685801"/>
          </a:xfrm>
        </p:spPr>
        <p:txBody>
          <a:bodyPr/>
          <a:lstStyle/>
          <a:p>
            <a:r>
              <a:rPr lang="en-US" dirty="0"/>
              <a:t>Make your data come alive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6246814" y="3296122"/>
            <a:ext cx="4419599" cy="3429000"/>
          </a:xfrm>
        </p:spPr>
        <p:txBody>
          <a:bodyPr/>
          <a:lstStyle/>
          <a:p>
            <a:r>
              <a:rPr lang="ru-RU" dirty="0" smtClean="0"/>
              <a:t>Построение графиков любимых видов</a:t>
            </a:r>
          </a:p>
          <a:p>
            <a:r>
              <a:rPr lang="ru-RU" dirty="0" smtClean="0"/>
              <a:t>Удобный и задокументированный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Бесплатный</a:t>
            </a:r>
            <a:endParaRPr lang="ru-RU" dirty="0"/>
          </a:p>
        </p:txBody>
      </p:sp>
      <p:pic>
        <p:nvPicPr>
          <p:cNvPr id="7" name="Picture 14" descr="https://s3.amazonaws.com/media-p.slid.es/uploads/638176/images/4615241/expo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1960627"/>
            <a:ext cx="1800201" cy="5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tatic.jianshukeji.com/highcharts/images/logos/white/highchar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84" y="1844452"/>
            <a:ext cx="2758677" cy="68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4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ipedBorder_16x9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StripedBorder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F8EF69-DB93-4D96-9B2F-6FF634DE7E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Произвольный</PresentationFormat>
  <Paragraphs>109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Euphemia</vt:lpstr>
      <vt:lpstr>Wingdings</vt:lpstr>
      <vt:lpstr>StripedBorder_16x9</vt:lpstr>
      <vt:lpstr>Разработка клиентского приложения для информационной системы по анализу конечного качества пользовательского опыта в сетях передачи данных</vt:lpstr>
      <vt:lpstr>Топ 7 популярных каналов на YouTube</vt:lpstr>
      <vt:lpstr>Определение задачи</vt:lpstr>
      <vt:lpstr>Схема сбора данных</vt:lpstr>
      <vt:lpstr>Обзор аналогов</vt:lpstr>
      <vt:lpstr>Обзор аналогов</vt:lpstr>
      <vt:lpstr>Подход к решению задачи. React Native</vt:lpstr>
      <vt:lpstr>Подход к решению задачи. Redux</vt:lpstr>
      <vt:lpstr>Подход к решению задачи. Highcharts. Expo</vt:lpstr>
      <vt:lpstr>Проектирование</vt:lpstr>
      <vt:lpstr>Проектирование</vt:lpstr>
      <vt:lpstr>Реализация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2018-05-13T15:44:54Z</dcterms:created>
  <dcterms:modified xsi:type="dcterms:W3CDTF">2018-05-29T08:13:58Z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TC028010989991</vt:lpwstr>
  </property>
</Properties>
</file>