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y="5143500" cx="9144000"/>
  <p:notesSz cx="6858000" cy="9144000"/>
  <p:embeddedFontLst>
    <p:embeddedFont>
      <p:font typeface="Roboto"/>
      <p:regular r:id="rId26"/>
      <p:bold r:id="rId27"/>
      <p:italic r:id="rId28"/>
      <p:boldItalic r:id="rId29"/>
    </p:embeddedFont>
    <p:embeddedFont>
      <p:font typeface="Average"/>
      <p:regular r:id="rId30"/>
    </p:embeddedFont>
    <p:embeddedFont>
      <p:font typeface="Oswald"/>
      <p:regular r:id="rId31"/>
      <p:bold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oboto-regular.fntdata"/><Relationship Id="rId25" Type="http://schemas.openxmlformats.org/officeDocument/2006/relationships/slide" Target="slides/slide21.xml"/><Relationship Id="rId28" Type="http://schemas.openxmlformats.org/officeDocument/2006/relationships/font" Target="fonts/Roboto-italic.fntdata"/><Relationship Id="rId27" Type="http://schemas.openxmlformats.org/officeDocument/2006/relationships/font" Target="fonts/Roboto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oboto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Oswald-regular.fntdata"/><Relationship Id="rId30" Type="http://schemas.openxmlformats.org/officeDocument/2006/relationships/font" Target="fonts/Average-regular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32" Type="http://schemas.openxmlformats.org/officeDocument/2006/relationships/font" Target="fonts/Oswald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8" y="2855377"/>
            <a:ext cx="443588" cy="10563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8452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0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0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0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0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Voluntr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Matthew Osborne, Aleksander Fritz, Austin Auger, Brett Seeberger, Michael Tillett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Shape 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24350"/>
            <a:ext cx="9143998" cy="46947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Shape 1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36337"/>
            <a:ext cx="9144000" cy="46708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Shape 1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29175"/>
            <a:ext cx="9143998" cy="46851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Shape 1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31625"/>
            <a:ext cx="9144000" cy="46802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Shape 1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31512"/>
            <a:ext cx="9144000" cy="46804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Shape 1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24350"/>
            <a:ext cx="9143998" cy="46947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Shape 1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31637"/>
            <a:ext cx="9144000" cy="46802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Shape 1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24350"/>
            <a:ext cx="9143998" cy="46947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Shape 1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38800"/>
            <a:ext cx="9143998" cy="46659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Shape 1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29175"/>
            <a:ext cx="9143998" cy="46851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Rails - Models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1152475"/>
            <a:ext cx="8520600" cy="534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</a:pPr>
            <a:r>
              <a:rPr lang="en"/>
              <a:t>Model describes objects as they will be stored in DB</a:t>
            </a:r>
          </a:p>
        </p:txBody>
      </p:sp>
      <p:sp>
        <p:nvSpPr>
          <p:cNvPr id="67" name="Shape 67"/>
          <p:cNvSpPr txBox="1"/>
          <p:nvPr/>
        </p:nvSpPr>
        <p:spPr>
          <a:xfrm>
            <a:off x="311700" y="1821825"/>
            <a:ext cx="8520600" cy="396300"/>
          </a:xfrm>
          <a:prstGeom prst="rect">
            <a:avLst/>
          </a:prstGeom>
          <a:solidFill>
            <a:srgbClr val="000000"/>
          </a:solidFill>
          <a:ln cap="flat" cmpd="sng" w="3810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&gt; rails g model RequestUser email:string tel_num:string fax_num:string [...]</a:t>
            </a:r>
          </a:p>
        </p:txBody>
      </p:sp>
      <p:sp>
        <p:nvSpPr>
          <p:cNvPr id="68" name="Shape 68"/>
          <p:cNvSpPr txBox="1"/>
          <p:nvPr/>
        </p:nvSpPr>
        <p:spPr>
          <a:xfrm>
            <a:off x="311700" y="2425050"/>
            <a:ext cx="8520600" cy="253410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200">
                <a:solidFill>
                  <a:srgbClr val="0066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2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21439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CreateRequestUsers &lt; ActiveRecord::Migration</a:t>
            </a:r>
            <a:r>
              <a:rPr lang="en" sz="12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200">
                <a:solidFill>
                  <a:srgbClr val="A8017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5.0</a:t>
            </a:r>
            <a:r>
              <a:rPr lang="en" sz="12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br>
              <a:rPr lang="en" sz="12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200">
                <a:solidFill>
                  <a:srgbClr val="0066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2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21439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change</a:t>
            </a:r>
            <a:br>
              <a:rPr lang="en" sz="12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create_table :request_users </a:t>
            </a:r>
            <a:r>
              <a:rPr lang="en" sz="1200">
                <a:solidFill>
                  <a:srgbClr val="0066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 </a:t>
            </a:r>
            <a:r>
              <a:rPr lang="en" sz="12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|</a:t>
            </a:r>
            <a:r>
              <a:rPr lang="en" sz="1200">
                <a:solidFill>
                  <a:srgbClr val="0053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" sz="12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|</a:t>
            </a:r>
            <a:br>
              <a:rPr lang="en" sz="12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t.string :email</a:t>
            </a:r>
            <a:br>
              <a:rPr lang="en" sz="12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t.string :password_digest</a:t>
            </a:r>
            <a:br>
              <a:rPr lang="en" sz="12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t.string :display_name</a:t>
            </a:r>
            <a:br>
              <a:rPr lang="en" sz="12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t.string :tel_num</a:t>
            </a:r>
            <a:br>
              <a:rPr lang="en" sz="12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t.string :fax_num</a:t>
            </a:r>
            <a:br>
              <a:rPr lang="en" sz="12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t.string :website_address</a:t>
            </a:r>
            <a:br>
              <a:rPr lang="en" sz="12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t.text   :about_me</a:t>
            </a:r>
            <a:br>
              <a:rPr lang="en" sz="12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200">
                <a:solidFill>
                  <a:srgbClr val="0066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br>
              <a:rPr lang="en" sz="12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200">
                <a:solidFill>
                  <a:srgbClr val="0066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br>
              <a:rPr lang="en" sz="12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solidFill>
                  <a:srgbClr val="0066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end</a:t>
            </a:r>
          </a:p>
          <a:p>
            <a:pPr lvl="0">
              <a:spcBef>
                <a:spcPts val="0"/>
              </a:spcBef>
              <a:buNone/>
            </a:pPr>
            <a:br>
              <a:rPr lang="en" sz="800">
                <a:highlight>
                  <a:srgbClr val="FFFFFF"/>
                </a:highlight>
              </a:rPr>
            </a:b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800">
              <a:highlight>
                <a:srgbClr val="FFFFFF"/>
              </a:highlight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Shape 1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31637"/>
            <a:ext cx="9144000" cy="46802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Try it out for yourself!</a:t>
            </a:r>
          </a:p>
        </p:txBody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lv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goo.gl/xrpehQ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Rails - Controllers</a:t>
            </a:r>
          </a:p>
        </p:txBody>
      </p:sp>
      <p:sp>
        <p:nvSpPr>
          <p:cNvPr id="74" name="Shape 74"/>
          <p:cNvSpPr txBox="1"/>
          <p:nvPr/>
        </p:nvSpPr>
        <p:spPr>
          <a:xfrm>
            <a:off x="311700" y="1104600"/>
            <a:ext cx="8520600" cy="396300"/>
          </a:xfrm>
          <a:prstGeom prst="rect">
            <a:avLst/>
          </a:prstGeom>
          <a:solidFill>
            <a:srgbClr val="000000"/>
          </a:solidFill>
          <a:ln cap="flat" cmpd="sng" w="3810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&gt; rails g controller RequestUsers new show</a:t>
            </a:r>
          </a:p>
        </p:txBody>
      </p:sp>
      <p:sp>
        <p:nvSpPr>
          <p:cNvPr id="75" name="Shape 75"/>
          <p:cNvSpPr txBox="1"/>
          <p:nvPr/>
        </p:nvSpPr>
        <p:spPr>
          <a:xfrm>
            <a:off x="311700" y="1632700"/>
            <a:ext cx="8520600" cy="253410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050">
                <a:solidFill>
                  <a:srgbClr val="0066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21439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RequestUsersController &lt; ApplicationController</a:t>
            </a:r>
            <a:b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0066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21439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b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0053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@request_user</a:t>
            </a: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0066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A535A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RequestUser</a:t>
            </a: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0066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b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0066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End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b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[...]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b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0066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21439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show</a:t>
            </a:r>
            <a:b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0053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@request_user</a:t>
            </a: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0066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A535A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RequestUser</a:t>
            </a: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.find(params[:id])</a:t>
            </a:r>
            <a:b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0066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End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b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[...]</a:t>
            </a:r>
            <a:b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b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50">
                <a:solidFill>
                  <a:srgbClr val="0066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end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 sz="110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10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100">
              <a:highlight>
                <a:srgbClr val="FFFFFF"/>
              </a:highlight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Rails - Views</a:t>
            </a:r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311700" y="1152475"/>
            <a:ext cx="8520600" cy="473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Use ERB (</a:t>
            </a:r>
            <a:r>
              <a:rPr b="1" lang="en"/>
              <a:t>E</a:t>
            </a:r>
            <a:r>
              <a:rPr lang="en"/>
              <a:t>mbedded </a:t>
            </a:r>
            <a:r>
              <a:rPr b="1" lang="en"/>
              <a:t>R</a:t>
            </a:r>
            <a:r>
              <a:rPr lang="en"/>
              <a:t>u</a:t>
            </a:r>
            <a:r>
              <a:rPr b="1" lang="en"/>
              <a:t>B</a:t>
            </a:r>
            <a:r>
              <a:rPr lang="en"/>
              <a:t>y) to process pages</a:t>
            </a:r>
          </a:p>
        </p:txBody>
      </p:sp>
      <p:sp>
        <p:nvSpPr>
          <p:cNvPr id="82" name="Shape 82"/>
          <p:cNvSpPr txBox="1"/>
          <p:nvPr/>
        </p:nvSpPr>
        <p:spPr>
          <a:xfrm>
            <a:off x="311700" y="2062850"/>
            <a:ext cx="8520600" cy="68310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&lt;% </a:t>
            </a:r>
            <a:r>
              <a:rPr lang="en" sz="1050">
                <a:solidFill>
                  <a:srgbClr val="0066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0053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@volunteer_user</a:t>
            </a: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.availability %&gt;</a:t>
            </a:r>
            <a:b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...</a:t>
            </a:r>
            <a:b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&lt;% end %&gt;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1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1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br>
              <a:rPr lang="en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1" sz="110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100">
              <a:highlight>
                <a:srgbClr val="FFFFFF"/>
              </a:highlight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3" name="Shape 83"/>
          <p:cNvSpPr txBox="1"/>
          <p:nvPr/>
        </p:nvSpPr>
        <p:spPr>
          <a:xfrm>
            <a:off x="2604750" y="1625575"/>
            <a:ext cx="3934500" cy="4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CCCCCC"/>
                </a:solidFill>
              </a:rPr>
              <a:t>Evaluating a statement.</a:t>
            </a:r>
          </a:p>
        </p:txBody>
      </p:sp>
      <p:sp>
        <p:nvSpPr>
          <p:cNvPr id="84" name="Shape 84"/>
          <p:cNvSpPr txBox="1"/>
          <p:nvPr/>
        </p:nvSpPr>
        <p:spPr>
          <a:xfrm>
            <a:off x="311700" y="3485750"/>
            <a:ext cx="8520600" cy="103620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&lt;% </a:t>
            </a:r>
            <a:r>
              <a:rPr lang="en" sz="1050">
                <a:solidFill>
                  <a:srgbClr val="0066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(!</a:t>
            </a:r>
            <a:r>
              <a:rPr lang="en" sz="1050">
                <a:solidFill>
                  <a:srgbClr val="0053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@volunteer_user</a:t>
            </a: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.availability.wed_en) %&gt;</a:t>
            </a:r>
            <a:b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&lt;%= </a:t>
            </a:r>
            <a:r>
              <a:rPr lang="en" sz="1050">
                <a:solidFill>
                  <a:srgbClr val="66666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"Unavailable"</a:t>
            </a: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%&gt;</a:t>
            </a:r>
            <a:b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&lt;% </a:t>
            </a:r>
            <a:r>
              <a:rPr lang="en" sz="1050">
                <a:solidFill>
                  <a:srgbClr val="0066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%&gt;</a:t>
            </a:r>
            <a:b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&lt;%= </a:t>
            </a:r>
            <a:r>
              <a:rPr lang="en" sz="1050">
                <a:solidFill>
                  <a:srgbClr val="0053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@volunteer_user</a:t>
            </a: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.availability.wed_en.strftime(</a:t>
            </a:r>
            <a:r>
              <a:rPr lang="en" sz="1050">
                <a:solidFill>
                  <a:srgbClr val="66666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050">
                <a:solidFill>
                  <a:srgbClr val="0053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%I</a:t>
            </a:r>
            <a:r>
              <a:rPr lang="en" sz="1050">
                <a:solidFill>
                  <a:srgbClr val="66666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50">
                <a:solidFill>
                  <a:srgbClr val="0053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%M</a:t>
            </a:r>
            <a:r>
              <a:rPr lang="en" sz="1050">
                <a:solidFill>
                  <a:srgbClr val="66666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0053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%p</a:t>
            </a:r>
            <a:r>
              <a:rPr lang="en" sz="1050">
                <a:solidFill>
                  <a:srgbClr val="66666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%&gt;</a:t>
            </a:r>
            <a:b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&lt;% end %&gt;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1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br>
              <a:rPr lang="en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1" sz="110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100">
              <a:highlight>
                <a:srgbClr val="FFFFFF"/>
              </a:highlight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5" name="Shape 85"/>
          <p:cNvSpPr txBox="1"/>
          <p:nvPr/>
        </p:nvSpPr>
        <p:spPr>
          <a:xfrm>
            <a:off x="2604750" y="3048475"/>
            <a:ext cx="3934500" cy="4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CCCCCC"/>
                </a:solidFill>
              </a:rPr>
              <a:t>Evaluating a statement and presenting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Rails - Helpers</a:t>
            </a:r>
          </a:p>
        </p:txBody>
      </p:sp>
      <p:sp>
        <p:nvSpPr>
          <p:cNvPr id="91" name="Shape 91"/>
          <p:cNvSpPr txBox="1"/>
          <p:nvPr/>
        </p:nvSpPr>
        <p:spPr>
          <a:xfrm>
            <a:off x="311700" y="1092900"/>
            <a:ext cx="8520600" cy="339480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050">
                <a:solidFill>
                  <a:srgbClr val="0066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module</a:t>
            </a: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21439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RequestSessionsHelper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05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[...]</a:t>
            </a:r>
            <a:b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b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0066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21439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current_request_user</a:t>
            </a:r>
            <a:b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0066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(request_user_id </a:t>
            </a:r>
            <a:r>
              <a:rPr lang="en" sz="1050">
                <a:solidFill>
                  <a:srgbClr val="0066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session[:request_user_id])</a:t>
            </a:r>
            <a:b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050">
                <a:solidFill>
                  <a:srgbClr val="0053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@current_request_user</a:t>
            </a: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0066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||=</a:t>
            </a: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A535A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RequestUser</a:t>
            </a: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.find_by(id: session[:request_user_id])</a:t>
            </a:r>
            <a:b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0066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elsif</a:t>
            </a: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(request_user_id </a:t>
            </a:r>
            <a:r>
              <a:rPr lang="en" sz="1050">
                <a:solidFill>
                  <a:srgbClr val="0066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cookies.signed[:request_user_id])</a:t>
            </a:r>
            <a:b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request_user </a:t>
            </a:r>
            <a:r>
              <a:rPr lang="en" sz="1050">
                <a:solidFill>
                  <a:srgbClr val="0066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A535A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RequestUser</a:t>
            </a: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.find_by(id: request_user_id)</a:t>
            </a:r>
            <a:b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050">
                <a:solidFill>
                  <a:srgbClr val="0066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request_user </a:t>
            </a:r>
            <a:r>
              <a:rPr lang="en" sz="1050">
                <a:solidFill>
                  <a:srgbClr val="0066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&amp;&amp;</a:t>
            </a: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request_user.authenticated?(cookies[:remember_token])</a:t>
            </a:r>
            <a:b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request_log_in request_user</a:t>
            </a:r>
            <a:b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50">
                <a:solidFill>
                  <a:srgbClr val="0053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@current_request_user</a:t>
            </a: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0066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request_user</a:t>
            </a:r>
            <a:b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050">
                <a:solidFill>
                  <a:srgbClr val="0066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b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0066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b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0066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b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050">
                <a:solidFill>
                  <a:srgbClr val="0066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[...]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050">
              <a:solidFill>
                <a:srgbClr val="00669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050">
                <a:solidFill>
                  <a:srgbClr val="0066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end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050">
              <a:solidFill>
                <a:srgbClr val="00669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1" sz="110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1" sz="110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100">
              <a:highlight>
                <a:srgbClr val="FFFFFF"/>
              </a:highlight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is Voluntr	?</a:t>
            </a:r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lnSpc>
                <a:spcPct val="200000"/>
              </a:lnSpc>
              <a:spcBef>
                <a:spcPts val="0"/>
              </a:spcBef>
            </a:pPr>
            <a:r>
              <a:rPr lang="en"/>
              <a:t>Bringing together people</a:t>
            </a:r>
          </a:p>
          <a:p>
            <a:pPr indent="-228600" lvl="0" marL="457200">
              <a:lnSpc>
                <a:spcPct val="200000"/>
              </a:lnSpc>
              <a:spcBef>
                <a:spcPts val="0"/>
              </a:spcBef>
            </a:pPr>
            <a:r>
              <a:rPr lang="en"/>
              <a:t>Volunteering</a:t>
            </a:r>
          </a:p>
          <a:p>
            <a:pPr indent="-228600" lvl="0" marL="457200">
              <a:lnSpc>
                <a:spcPct val="200000"/>
              </a:lnSpc>
              <a:spcBef>
                <a:spcPts val="0"/>
              </a:spcBef>
            </a:pPr>
            <a:r>
              <a:rPr lang="en"/>
              <a:t>Organizing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en"/>
              <a:t>Evaluations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Why Voluntr?</a:t>
            </a:r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Benefits for Volunteers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One place for finding Organizations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Ability to Search Organizations and Events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Ability to follow Orgs. of Interest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Able to filter quality of work using scoring system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Able to rate Orgs.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Able to get notifications about new Events/Jobs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Able to be listed, so Organizations can find you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Benefits for Higher scores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Why Voluntr? (cont.)</a:t>
            </a:r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Benefits for Organizations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Ability to Search and Find Volunteers Based on predefined skillsets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Ability to create Events and Jobs for those Events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Volunteers able to search and find them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Able to show interest in Volunteers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Able to filter through Volunteers using the scoring system***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Shape 1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34087"/>
            <a:ext cx="9144000" cy="46753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