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7149" autoAdjust="0"/>
  </p:normalViewPr>
  <p:slideViewPr>
    <p:cSldViewPr>
      <p:cViewPr>
        <p:scale>
          <a:sx n="100" d="100"/>
          <a:sy n="100" d="100"/>
        </p:scale>
        <p:origin x="-806" y="-38"/>
      </p:cViewPr>
      <p:guideLst>
        <p:guide orient="horz" pos="6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57080-0C17-4057-922A-4ADC05E96CAD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74EC2-2971-46D6-8A7F-1D7D92E0697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31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6934A-3B36-4365-A90C-6C99D9A61D01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29060-4E8A-4CAE-ACD7-33ACBD5E091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20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-32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301930" y="5566492"/>
            <a:ext cx="655621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Fachgebiet Datenbanksysteme und</a:t>
            </a:r>
            <a:r>
              <a:rPr lang="de-DE" sz="1600" baseline="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Informationsmanagement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Technische </a:t>
            </a:r>
            <a:r>
              <a:rPr lang="de-DE" sz="16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Universität Berlin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http://www.dima.tu-berlin.de/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DIMA_Logo_blau_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43307" y="3643314"/>
            <a:ext cx="1857388" cy="1857388"/>
          </a:xfrm>
          <a:prstGeom prst="rect">
            <a:avLst/>
          </a:prstGeom>
        </p:spPr>
      </p:pic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Thema des Vortrags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76466"/>
            <a:ext cx="6400800" cy="153828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Sprecher: </a:t>
            </a:r>
          </a:p>
          <a:p>
            <a:r>
              <a:rPr lang="de-DE" dirty="0" smtClean="0"/>
              <a:t>Datum: </a:t>
            </a:r>
            <a:endParaRPr lang="de-DE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und Inhalt Layout</a:t>
            </a:r>
            <a:endParaRPr lang="de-DE" dirty="0"/>
          </a:p>
        </p:txBody>
      </p:sp>
      <p:pic>
        <p:nvPicPr>
          <p:cNvPr id="10" name="Grafik 9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8" name="Grafik 7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de-DE" dirty="0" smtClean="0"/>
              <a:t>Abschnittsüberschrift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Abschnittsüberschrift</a:t>
            </a:r>
          </a:p>
        </p:txBody>
      </p:sp>
      <p:pic>
        <p:nvPicPr>
          <p:cNvPr id="9" name="Grafik 8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6" name="Grafik 5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  <p:sp>
        <p:nvSpPr>
          <p:cNvPr id="7" name="Titel 6"/>
          <p:cNvSpPr txBox="1">
            <a:spLocks/>
          </p:cNvSpPr>
          <p:nvPr userDrawn="1"/>
        </p:nvSpPr>
        <p:spPr>
          <a:xfrm>
            <a:off x="1214414" y="71414"/>
            <a:ext cx="6929487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Inhalt 1,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Inhalt 2,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" name="Grafik 9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 Inhalte Layout</a:t>
            </a:r>
            <a:endParaRPr lang="de-DE" dirty="0"/>
          </a:p>
        </p:txBody>
      </p:sp>
      <p:pic>
        <p:nvPicPr>
          <p:cNvPr id="9" name="Grafik 8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Vergleich Layout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2" name="Grafik 11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9" name="Grafik 8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9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7" name="Grafik 6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  <p:sp>
        <p:nvSpPr>
          <p:cNvPr id="8" name="Titel 6"/>
          <p:cNvSpPr>
            <a:spLocks noGrp="1"/>
          </p:cNvSpPr>
          <p:nvPr>
            <p:ph type="title" hasCustomPrompt="1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Inhalt mit Überschrift</a:t>
            </a:r>
            <a:endParaRPr lang="de-DE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de-DE" dirty="0" smtClean="0"/>
              <a:t>Bild mit Überschrift Layout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9" descr="TU_Logo_DIMAblau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7714" y="71415"/>
            <a:ext cx="762005" cy="571504"/>
          </a:xfrm>
          <a:prstGeom prst="rect">
            <a:avLst/>
          </a:prstGeom>
        </p:spPr>
      </p:pic>
      <p:pic>
        <p:nvPicPr>
          <p:cNvPr id="7" name="Grafik 6" descr="DIMA_Logo_blau_d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-120040"/>
            <a:ext cx="996340" cy="996340"/>
          </a:xfrm>
          <a:prstGeom prst="rect">
            <a:avLst/>
          </a:prstGeom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1214414" y="71414"/>
            <a:ext cx="6929487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 cstate="print"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9" name="Grafik 8" descr="TU_Logo_DIMAblau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5400000">
            <a:off x="8215339" y="6000768"/>
            <a:ext cx="762005" cy="571504"/>
          </a:xfrm>
          <a:prstGeom prst="rect">
            <a:avLst/>
          </a:prstGeom>
        </p:spPr>
      </p:pic>
      <p:pic>
        <p:nvPicPr>
          <p:cNvPr id="6" name="Grafik 5" descr="DIMA_Logo_blau_d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5400000">
            <a:off x="8128806" y="71414"/>
            <a:ext cx="996340" cy="996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857232"/>
            <a:ext cx="8286808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28596" y="6448250"/>
            <a:ext cx="135732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28528B96-7568-41D8-96CE-502631A70B8A}" type="datetime1">
              <a:rPr lang="de-DE" sz="1200" smtClean="0"/>
              <a:pPr algn="ctr"/>
              <a:t>27.05.2011</a:t>
            </a:fld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3357554" y="6448250"/>
            <a:ext cx="2286016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200" dirty="0" smtClean="0"/>
              <a:t>DIMA</a:t>
            </a:r>
            <a:r>
              <a:rPr lang="de-DE" sz="1200" baseline="0" dirty="0" smtClean="0"/>
              <a:t> – TU Berlin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7143768" y="6448250"/>
            <a:ext cx="1571636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E69E5221-C149-45B5-AFC7-4C62B9AA2252}" type="slidenum">
              <a:rPr lang="de-DE" sz="1200" smtClean="0"/>
              <a:pPr algn="ctr"/>
              <a:t>‹#›</a:t>
            </a:fld>
            <a:endParaRPr lang="de-D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Times New Roman" pitchFamily="18" charset="0"/>
        <a:buChar char="■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Times New Roman" pitchFamily="18" charset="0"/>
        <a:buChar char="□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-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Implementing K-Trusses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Tillmann Fiehn</a:t>
            </a:r>
          </a:p>
          <a:p>
            <a:r>
              <a:rPr lang="de-DE" smtClean="0"/>
              <a:t>Sebastian </a:t>
            </a:r>
            <a:r>
              <a:rPr lang="de-DE" dirty="0" smtClean="0"/>
              <a:t>Arnold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Implementing K-Trusses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Paper Source:</a:t>
            </a:r>
          </a:p>
          <a:p>
            <a:pPr lvl="1"/>
            <a:r>
              <a:rPr lang="de-DE" dirty="0" smtClean="0"/>
              <a:t>Jonathan Cohen: Graph Twiddling in a MapReduce World. Computing in Science &amp; Engineering 2009.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smtClean="0"/>
              <a:t>List</a:t>
            </a:r>
          </a:p>
          <a:p>
            <a:pPr lvl="1"/>
            <a:r>
              <a:rPr lang="de-DE" dirty="0" smtClean="0"/>
              <a:t>Project Outline</a:t>
            </a:r>
          </a:p>
          <a:p>
            <a:pPr lvl="1"/>
            <a:r>
              <a:rPr lang="de-DE" dirty="0" smtClean="0"/>
              <a:t>Announcement of a JIRA issue</a:t>
            </a:r>
          </a:p>
          <a:p>
            <a:pPr lvl="3"/>
            <a:endParaRPr lang="de-DE" dirty="0" smtClean="0"/>
          </a:p>
          <a:p>
            <a:r>
              <a:rPr lang="en-US" dirty="0" smtClean="0"/>
              <a:t>[</a:t>
            </a:r>
            <a:r>
              <a:rPr lang="en-US" dirty="0" err="1"/>
              <a:t>jira</a:t>
            </a:r>
            <a:r>
              <a:rPr lang="en-US" dirty="0"/>
              <a:t>] [Created] (MAHOUT-710) Implementing K-Trusses</a:t>
            </a:r>
            <a:endParaRPr lang="de-DE" dirty="0" smtClean="0"/>
          </a:p>
          <a:p>
            <a:pPr lvl="1"/>
            <a:r>
              <a:rPr lang="de-DE" dirty="0" smtClean="0"/>
              <a:t>Listing of the algorithms</a:t>
            </a:r>
          </a:p>
          <a:p>
            <a:pPr lvl="1"/>
            <a:r>
              <a:rPr lang="de-DE" dirty="0" smtClean="0"/>
              <a:t>Pseudo code</a:t>
            </a:r>
          </a:p>
          <a:p>
            <a:pPr lvl="1"/>
            <a:r>
              <a:rPr lang="de-DE" dirty="0" smtClean="0"/>
              <a:t>Package </a:t>
            </a:r>
            <a:r>
              <a:rPr lang="de-DE" dirty="0" smtClean="0"/>
              <a:t>proposal</a:t>
            </a:r>
            <a:endParaRPr lang="de-D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Relaxation </a:t>
            </a:r>
            <a:r>
              <a:rPr lang="en-US" dirty="0"/>
              <a:t>of k-member </a:t>
            </a:r>
            <a:r>
              <a:rPr lang="en-US" dirty="0" smtClean="0"/>
              <a:t>clique</a:t>
            </a:r>
          </a:p>
          <a:p>
            <a:r>
              <a:rPr lang="en-US" dirty="0" smtClean="0"/>
              <a:t>Non-trivial</a:t>
            </a:r>
            <a:r>
              <a:rPr lang="en-US" dirty="0"/>
              <a:t>, single-component maximal </a:t>
            </a:r>
            <a:r>
              <a:rPr lang="en-US" dirty="0" err="1" smtClean="0"/>
              <a:t>subgraph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edge is contained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at least k-2 triangles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subgraph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K-Trusses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61288"/>
            <a:ext cx="3375660" cy="3158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56385"/>
            <a:ext cx="3371564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05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simplifyGraph</a:t>
            </a:r>
            <a:r>
              <a:rPr lang="en-US" dirty="0" smtClean="0"/>
              <a:t>: </a:t>
            </a:r>
            <a:r>
              <a:rPr lang="en-US" dirty="0"/>
              <a:t>Edges -&gt; </a:t>
            </a:r>
            <a:r>
              <a:rPr lang="en-US" dirty="0" err="1"/>
              <a:t>RepresentativeEdges</a:t>
            </a:r>
            <a:endParaRPr lang="en-US" dirty="0"/>
          </a:p>
          <a:p>
            <a:pPr lvl="1"/>
            <a:r>
              <a:rPr lang="en-US" dirty="0" smtClean="0"/>
              <a:t>removes </a:t>
            </a:r>
            <a:r>
              <a:rPr lang="en-US" dirty="0"/>
              <a:t>Loops (not </a:t>
            </a:r>
            <a:r>
              <a:rPr lang="en-US" dirty="0" smtClean="0"/>
              <a:t>cycles)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duplicate </a:t>
            </a:r>
            <a:r>
              <a:rPr lang="en-US" dirty="0" smtClean="0"/>
              <a:t>edges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00050"/>
            <a:r>
              <a:rPr lang="en-US" dirty="0" err="1" smtClean="0"/>
              <a:t>augmentGraphWithDegrees</a:t>
            </a:r>
            <a:r>
              <a:rPr lang="en-US" dirty="0" smtClean="0"/>
              <a:t>: </a:t>
            </a:r>
            <a:r>
              <a:rPr lang="en-US" dirty="0" err="1"/>
              <a:t>RepresentativeEdges</a:t>
            </a:r>
            <a:r>
              <a:rPr lang="en-US" dirty="0"/>
              <a:t> -&gt; </a:t>
            </a:r>
            <a:r>
              <a:rPr lang="en-US" dirty="0" err="1" smtClean="0"/>
              <a:t>AugmentedEdges</a:t>
            </a:r>
            <a:endParaRPr lang="en-US" dirty="0"/>
          </a:p>
          <a:p>
            <a:pPr lvl="1"/>
            <a:r>
              <a:rPr lang="en-US" dirty="0" smtClean="0"/>
              <a:t>d(v</a:t>
            </a:r>
            <a:r>
              <a:rPr lang="en-US" dirty="0"/>
              <a:t>) = |{E | E = (</a:t>
            </a:r>
            <a:r>
              <a:rPr lang="en-US" dirty="0" err="1"/>
              <a:t>x,y</a:t>
            </a:r>
            <a:r>
              <a:rPr lang="en-US" dirty="0"/>
              <a:t>) a. (x = v o. y = v) }|</a:t>
            </a:r>
          </a:p>
          <a:p>
            <a:pPr lvl="1"/>
            <a:endParaRPr lang="en-US" dirty="0"/>
          </a:p>
          <a:p>
            <a:r>
              <a:rPr lang="en-US" dirty="0" err="1" smtClean="0"/>
              <a:t>enumerateTriangles</a:t>
            </a:r>
            <a:r>
              <a:rPr lang="en-US" dirty="0" smtClean="0"/>
              <a:t>: </a:t>
            </a:r>
            <a:r>
              <a:rPr lang="en-US" dirty="0" err="1" smtClean="0"/>
              <a:t>AugmentedEdges</a:t>
            </a:r>
            <a:endParaRPr lang="en-US" dirty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all triangles in a Graph</a:t>
            </a:r>
          </a:p>
          <a:p>
            <a:pPr lvl="1"/>
            <a:endParaRPr lang="en-US" dirty="0"/>
          </a:p>
          <a:p>
            <a:r>
              <a:rPr lang="en-US" dirty="0" err="1" smtClean="0"/>
              <a:t>findComponents</a:t>
            </a:r>
            <a:r>
              <a:rPr lang="en-US" dirty="0" smtClean="0"/>
              <a:t>: </a:t>
            </a:r>
            <a:r>
              <a:rPr lang="en-US" dirty="0" err="1"/>
              <a:t>RepresentativeEdges</a:t>
            </a:r>
            <a:r>
              <a:rPr lang="en-US" dirty="0"/>
              <a:t> -&gt; </a:t>
            </a:r>
            <a:r>
              <a:rPr lang="en-US" dirty="0" err="1" smtClean="0"/>
              <a:t>ZoneAssignments</a:t>
            </a:r>
            <a:endParaRPr lang="en-US" dirty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all components of a </a:t>
            </a:r>
            <a:r>
              <a:rPr lang="en-US" dirty="0" smtClean="0"/>
              <a:t>graph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findKTrusses</a:t>
            </a:r>
            <a:r>
              <a:rPr lang="en-US" dirty="0" smtClean="0"/>
              <a:t>: </a:t>
            </a:r>
            <a:r>
              <a:rPr lang="en-US" dirty="0"/>
              <a:t>Edges, k -&gt; </a:t>
            </a:r>
            <a:r>
              <a:rPr lang="en-US" dirty="0" err="1" smtClean="0"/>
              <a:t>ZoneAssignments</a:t>
            </a:r>
            <a:endParaRPr lang="en-US" dirty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all k-trusses of the graph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returned vertex v is part of a truss </a:t>
            </a:r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of the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79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findKTrusses</a:t>
            </a:r>
            <a:r>
              <a:rPr lang="en-US" dirty="0" smtClean="0"/>
              <a:t>: </a:t>
            </a:r>
            <a:r>
              <a:rPr lang="en-US" dirty="0"/>
              <a:t>Edges, k -&gt; </a:t>
            </a:r>
            <a:r>
              <a:rPr lang="en-US" dirty="0" err="1"/>
              <a:t>ZoneAssignments</a:t>
            </a:r>
            <a:r>
              <a:rPr lang="en-US" dirty="0"/>
              <a:t> (v, 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finds </a:t>
            </a:r>
            <a:r>
              <a:rPr lang="en-US" dirty="0"/>
              <a:t>all k-trusses of the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returned vertex v is part of a truss </a:t>
            </a:r>
            <a:r>
              <a:rPr lang="en-US" dirty="0" smtClean="0"/>
              <a:t>z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err="1" smtClean="0">
                <a:latin typeface="Lucida Console" pitchFamily="49" charset="0"/>
              </a:rPr>
              <a:t>simplifyGraph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while true do: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</a:t>
            </a:r>
            <a:r>
              <a:rPr lang="en-US" dirty="0" err="1">
                <a:latin typeface="Lucida Console" pitchFamily="49" charset="0"/>
              </a:rPr>
              <a:t>augmentGraphWithDegrees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</a:t>
            </a:r>
            <a:r>
              <a:rPr lang="en-US" dirty="0" err="1">
                <a:latin typeface="Lucida Console" pitchFamily="49" charset="0"/>
              </a:rPr>
              <a:t>enumerateTriangles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keep only edges contained in k-2 triangles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if all edges kept break;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done</a:t>
            </a:r>
            <a:br>
              <a:rPr lang="en-US" dirty="0">
                <a:latin typeface="Lucida Console" pitchFamily="49" charset="0"/>
              </a:rPr>
            </a:br>
            <a:r>
              <a:rPr lang="en-US" dirty="0" err="1">
                <a:latin typeface="Lucida Console" pitchFamily="49" charset="0"/>
              </a:rPr>
              <a:t>findComponents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K-Trusses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53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findComponents</a:t>
            </a:r>
            <a:r>
              <a:rPr lang="en-US" dirty="0" smtClean="0"/>
              <a:t>: </a:t>
            </a:r>
            <a:r>
              <a:rPr lang="en-US" dirty="0" err="1"/>
              <a:t>RepresentativeEdges</a:t>
            </a:r>
            <a:r>
              <a:rPr lang="en-US" dirty="0"/>
              <a:t> -&gt; </a:t>
            </a:r>
            <a:r>
              <a:rPr lang="en-US" dirty="0" err="1" smtClean="0"/>
              <a:t>ZoneAssignments</a:t>
            </a:r>
            <a:endParaRPr lang="en-US" dirty="0" smtClean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all components of a graph, each identified as the order number of the lowest-order vertex </a:t>
            </a:r>
            <a:r>
              <a:rPr lang="en-US" dirty="0" smtClean="0"/>
              <a:t>contained</a:t>
            </a:r>
          </a:p>
          <a:p>
            <a:pPr lvl="1"/>
            <a:r>
              <a:rPr lang="en-US" dirty="0" smtClean="0"/>
              <a:t>consists of:</a:t>
            </a:r>
            <a:endParaRPr lang="en-US" dirty="0"/>
          </a:p>
          <a:p>
            <a:pPr lvl="2"/>
            <a:r>
              <a:rPr lang="en-US" dirty="0" smtClean="0"/>
              <a:t>step </a:t>
            </a:r>
            <a:r>
              <a:rPr lang="en-US" dirty="0"/>
              <a:t>1: find adjacent zones: Edges x Zones -&gt; </a:t>
            </a:r>
            <a:r>
              <a:rPr lang="en-US" dirty="0" err="1"/>
              <a:t>InterzoneEdges</a:t>
            </a:r>
            <a:r>
              <a:rPr lang="en-US" dirty="0"/>
              <a:t> (z, </a:t>
            </a:r>
            <a:r>
              <a:rPr lang="en-US" dirty="0" smtClean="0"/>
              <a:t>z)</a:t>
            </a:r>
            <a:endParaRPr lang="en-US" dirty="0"/>
          </a:p>
          <a:p>
            <a:pPr lvl="2"/>
            <a:r>
              <a:rPr lang="en-US" dirty="0" smtClean="0"/>
              <a:t>step </a:t>
            </a:r>
            <a:r>
              <a:rPr lang="en-US" dirty="0"/>
              <a:t>2: merge adjacent zones into </a:t>
            </a:r>
            <a:r>
              <a:rPr lang="en-US" dirty="0" smtClean="0"/>
              <a:t>lowest-order </a:t>
            </a:r>
            <a:r>
              <a:rPr lang="en-US" dirty="0" err="1"/>
              <a:t>neighbouring</a:t>
            </a:r>
            <a:r>
              <a:rPr lang="en-US" dirty="0"/>
              <a:t> </a:t>
            </a:r>
            <a:r>
              <a:rPr lang="en-US" dirty="0" smtClean="0"/>
              <a:t>zone: </a:t>
            </a:r>
            <a:r>
              <a:rPr lang="en-US" dirty="0" err="1"/>
              <a:t>InterzoneEdges</a:t>
            </a:r>
            <a:r>
              <a:rPr lang="en-US" dirty="0"/>
              <a:t>, </a:t>
            </a:r>
            <a:r>
              <a:rPr lang="en-US" dirty="0" err="1"/>
              <a:t>ZoneAssignments</a:t>
            </a:r>
            <a:r>
              <a:rPr lang="en-US" dirty="0"/>
              <a:t> (v, z) -&gt; Pairs (v, z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Lucida Console" pitchFamily="49" charset="0"/>
              </a:rPr>
              <a:t>while </a:t>
            </a:r>
            <a:r>
              <a:rPr lang="en-US" dirty="0">
                <a:latin typeface="Lucida Console" pitchFamily="49" charset="0"/>
              </a:rPr>
              <a:t>true do: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step 1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if empty set </a:t>
            </a:r>
            <a:r>
              <a:rPr lang="en-US" dirty="0" err="1">
                <a:latin typeface="Lucida Console" pitchFamily="49" charset="0"/>
              </a:rPr>
              <a:t>interzone</a:t>
            </a:r>
            <a:r>
              <a:rPr lang="en-US" dirty="0">
                <a:latin typeface="Lucida Console" pitchFamily="49" charset="0"/>
              </a:rPr>
              <a:t> edges break;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 step 2</a:t>
            </a:r>
            <a:br>
              <a:rPr lang="en-US" dirty="0">
                <a:latin typeface="Lucida Console" pitchFamily="49" charset="0"/>
              </a:rPr>
            </a:br>
            <a:r>
              <a:rPr lang="en-US" dirty="0">
                <a:latin typeface="Lucida Console" pitchFamily="49" charset="0"/>
              </a:rPr>
              <a:t>done</a:t>
            </a:r>
            <a:br>
              <a:rPr lang="en-US" dirty="0">
                <a:latin typeface="Lucida Console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88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</Template>
  <TotalTime>979</TotalTime>
  <Words>273</Words>
  <Application>Microsoft Office PowerPoint</Application>
  <PresentationFormat>On-screen Show (4:3)</PresentationFormat>
  <Paragraphs>52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DIMA-Template</vt:lpstr>
      <vt:lpstr>Implementing K-Trusses</vt:lpstr>
      <vt:lpstr>Implementing K-Trusses</vt:lpstr>
      <vt:lpstr>K-Trusses</vt:lpstr>
      <vt:lpstr>Listing of the Algorithms</vt:lpstr>
      <vt:lpstr>K-Trusses</vt:lpstr>
      <vt:lpstr>Finding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K-Trusses</dc:title>
  <dc:creator>tillmann</dc:creator>
  <cp:lastModifiedBy>tillmann</cp:lastModifiedBy>
  <cp:revision>25</cp:revision>
  <dcterms:created xsi:type="dcterms:W3CDTF">2011-05-26T14:47:47Z</dcterms:created>
  <dcterms:modified xsi:type="dcterms:W3CDTF">2011-05-27T07:10:26Z</dcterms:modified>
</cp:coreProperties>
</file>