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1368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80" autoAdjust="0"/>
    <p:restoredTop sz="97149" autoAdjust="0"/>
  </p:normalViewPr>
  <p:slideViewPr>
    <p:cSldViewPr>
      <p:cViewPr>
        <p:scale>
          <a:sx n="100" d="100"/>
          <a:sy n="100" d="100"/>
        </p:scale>
        <p:origin x="-806" y="-38"/>
      </p:cViewPr>
      <p:guideLst>
        <p:guide orient="horz" pos="68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57080-0C17-4057-922A-4ADC05E96CAD}" type="datetimeFigureOut">
              <a:rPr lang="de-DE" smtClean="0"/>
              <a:pPr/>
              <a:t>23.06.2011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74EC2-2971-46D6-8A7F-1D7D92E0697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5310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6934A-3B36-4365-A90C-6C99D9A61D01}" type="datetimeFigureOut">
              <a:rPr lang="de-DE" smtClean="0"/>
              <a:pPr/>
              <a:t>23.06.2011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29060-4E8A-4CAE-ACD7-33ACBD5E091B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32091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-32" y="2071688"/>
            <a:ext cx="9144000" cy="4786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13" name="Textfeld 12"/>
          <p:cNvSpPr txBox="1"/>
          <p:nvPr userDrawn="1"/>
        </p:nvSpPr>
        <p:spPr>
          <a:xfrm>
            <a:off x="1301930" y="5566492"/>
            <a:ext cx="6556218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Fachgebiet Datenbanksysteme und</a:t>
            </a:r>
            <a:r>
              <a:rPr lang="de-DE" sz="1600" baseline="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Informationsmanagement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Technische </a:t>
            </a:r>
            <a:r>
              <a:rPr lang="de-DE" sz="1600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Universität Berlin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600" dirty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http://www.dima.tu-berlin.de/</a:t>
            </a:r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1" y="2071688"/>
            <a:ext cx="928687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 descr="DIMA_Logo_blau_d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43307" y="3643314"/>
            <a:ext cx="1857388" cy="1857388"/>
          </a:xfrm>
          <a:prstGeom prst="rect">
            <a:avLst/>
          </a:prstGeom>
        </p:spPr>
      </p:pic>
      <p:sp>
        <p:nvSpPr>
          <p:cNvPr id="21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306388"/>
            <a:ext cx="7772400" cy="1470025"/>
          </a:xfrm>
        </p:spPr>
        <p:txBody>
          <a:bodyPr/>
          <a:lstStyle>
            <a:lvl1pPr algn="ctr">
              <a:defRPr b="1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de-DE" dirty="0" smtClean="0"/>
              <a:t>Thema des Vortrags</a:t>
            </a:r>
            <a:endParaRPr lang="de-DE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176466"/>
            <a:ext cx="6400800" cy="153828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 baseline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Sprecher: </a:t>
            </a:r>
          </a:p>
          <a:p>
            <a:r>
              <a:rPr lang="de-DE" dirty="0" smtClean="0"/>
              <a:t>Datum: </a:t>
            </a:r>
            <a:endParaRPr lang="de-DE" dirty="0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buClr>
                <a:schemeClr val="tx2"/>
              </a:buClr>
              <a:buFont typeface="Arial" pitchFamily="34" charset="0"/>
              <a:buChar char="»"/>
              <a:defRPr sz="1400"/>
            </a:lvl4pPr>
            <a:lvl5pPr>
              <a:buClr>
                <a:schemeClr val="tx2"/>
              </a:buCl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214415" y="71414"/>
            <a:ext cx="6858048" cy="64294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Titel und Inhalt Layout</a:t>
            </a:r>
            <a:endParaRPr lang="de-DE" dirty="0"/>
          </a:p>
        </p:txBody>
      </p:sp>
      <p:pic>
        <p:nvPicPr>
          <p:cNvPr id="10" name="Grafik 9" descr="TU_Logo_DIMAblau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67714" y="71415"/>
            <a:ext cx="762005" cy="571504"/>
          </a:xfrm>
          <a:prstGeom prst="rect">
            <a:avLst/>
          </a:prstGeom>
        </p:spPr>
      </p:pic>
      <p:pic>
        <p:nvPicPr>
          <p:cNvPr id="8" name="Grafik 7" descr="DIMA_Logo_blau_d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1406" y="-120040"/>
            <a:ext cx="996340" cy="99634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1" cap="all"/>
            </a:lvl1pPr>
          </a:lstStyle>
          <a:p>
            <a:r>
              <a:rPr lang="de-DE" dirty="0" smtClean="0"/>
              <a:t>Abschnittsüberschrift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Abschnittsüberschrift</a:t>
            </a:r>
          </a:p>
        </p:txBody>
      </p:sp>
      <p:pic>
        <p:nvPicPr>
          <p:cNvPr id="9" name="Grafik 8" descr="TU_Logo_DIMAblau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67714" y="71415"/>
            <a:ext cx="762005" cy="571504"/>
          </a:xfrm>
          <a:prstGeom prst="rect">
            <a:avLst/>
          </a:prstGeom>
        </p:spPr>
      </p:pic>
      <p:pic>
        <p:nvPicPr>
          <p:cNvPr id="6" name="Grafik 5" descr="DIMA_Logo_blau_d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1406" y="-120040"/>
            <a:ext cx="996340" cy="996340"/>
          </a:xfrm>
          <a:prstGeom prst="rect">
            <a:avLst/>
          </a:prstGeom>
        </p:spPr>
      </p:pic>
      <p:sp>
        <p:nvSpPr>
          <p:cNvPr id="7" name="Titel 6"/>
          <p:cNvSpPr txBox="1">
            <a:spLocks/>
          </p:cNvSpPr>
          <p:nvPr userDrawn="1"/>
        </p:nvSpPr>
        <p:spPr>
          <a:xfrm>
            <a:off x="1214414" y="71414"/>
            <a:ext cx="6929487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Abschnittsübersicht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081071"/>
            <a:ext cx="4038600" cy="4525963"/>
          </a:xfrm>
        </p:spPr>
        <p:txBody>
          <a:bodyPr/>
          <a:lstStyle>
            <a:lvl1pPr>
              <a:defRPr sz="2000" baseline="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Clr>
                <a:schemeClr val="tx2"/>
              </a:buClr>
              <a:buFont typeface="Arial" pitchFamily="34" charset="0"/>
              <a:buChar char="»"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Inhalt 1,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200" y="1081071"/>
            <a:ext cx="4038600" cy="4525963"/>
          </a:xfrm>
        </p:spPr>
        <p:txBody>
          <a:bodyPr/>
          <a:lstStyle>
            <a:lvl1pP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Arial" pitchFamily="34" charset="0"/>
              <a:buChar char="»"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Inhalt 2,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pic>
        <p:nvPicPr>
          <p:cNvPr id="10" name="Grafik 9" descr="TU_Logo_DIMAblau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67714" y="71415"/>
            <a:ext cx="762005" cy="571504"/>
          </a:xfrm>
          <a:prstGeom prst="rect">
            <a:avLst/>
          </a:prstGeom>
        </p:spPr>
      </p:pic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2 Inhalte Layout</a:t>
            </a:r>
            <a:endParaRPr lang="de-DE" dirty="0"/>
          </a:p>
        </p:txBody>
      </p:sp>
      <p:pic>
        <p:nvPicPr>
          <p:cNvPr id="9" name="Grafik 8" descr="DIMA_Logo_blau_d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1406" y="-120040"/>
            <a:ext cx="996340" cy="99634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Vergleich Layout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1" y="1081071"/>
            <a:ext cx="4040188" cy="7508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Überschrift 1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7201" y="1831951"/>
            <a:ext cx="4040188" cy="3840171"/>
          </a:xfrm>
        </p:spPr>
        <p:txBody>
          <a:bodyPr/>
          <a:lstStyle>
            <a:lvl1pP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Clr>
                <a:schemeClr val="tx2"/>
              </a:buClr>
              <a:buFont typeface="Arial" pitchFamily="34" charset="0"/>
              <a:buChar char="»"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081071"/>
            <a:ext cx="4041775" cy="75087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Überschrift 2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6" y="1831951"/>
            <a:ext cx="4041775" cy="3840171"/>
          </a:xfrm>
        </p:spPr>
        <p:txBody>
          <a:bodyPr/>
          <a:lstStyle>
            <a:lvl1pP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Clr>
                <a:schemeClr val="tx2"/>
              </a:buClr>
              <a:buFont typeface="Arial" pitchFamily="34" charset="0"/>
              <a:buChar char="»"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pic>
        <p:nvPicPr>
          <p:cNvPr id="12" name="Grafik 11" descr="TU_Logo_DIMAblau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67714" y="71415"/>
            <a:ext cx="762005" cy="571504"/>
          </a:xfrm>
          <a:prstGeom prst="rect">
            <a:avLst/>
          </a:prstGeom>
        </p:spPr>
      </p:pic>
      <p:pic>
        <p:nvPicPr>
          <p:cNvPr id="9" name="Grafik 8" descr="DIMA_Logo_blau_d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1406" y="-120040"/>
            <a:ext cx="996340" cy="99634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643439" y="1081072"/>
            <a:ext cx="4286280" cy="5054617"/>
          </a:xfrm>
        </p:spPr>
        <p:txBody>
          <a:bodyPr>
            <a:normAutofit/>
          </a:bodyPr>
          <a:lstStyle>
            <a:lvl1pP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Clr>
                <a:schemeClr val="tx2"/>
              </a:buClr>
              <a:buFont typeface="Arial" pitchFamily="34" charset="0"/>
              <a:buChar char="»"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57292" y="1081072"/>
            <a:ext cx="3008313" cy="50546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Grafik 9" descr="TU_Logo_DIMAblau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67714" y="71415"/>
            <a:ext cx="762005" cy="571504"/>
          </a:xfrm>
          <a:prstGeom prst="rect">
            <a:avLst/>
          </a:prstGeom>
        </p:spPr>
      </p:pic>
      <p:pic>
        <p:nvPicPr>
          <p:cNvPr id="7" name="Grafik 6" descr="DIMA_Logo_blau_d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1406" y="-120040"/>
            <a:ext cx="996340" cy="996340"/>
          </a:xfrm>
          <a:prstGeom prst="rect">
            <a:avLst/>
          </a:prstGeom>
        </p:spPr>
      </p:pic>
      <p:sp>
        <p:nvSpPr>
          <p:cNvPr id="8" name="Titel 6"/>
          <p:cNvSpPr>
            <a:spLocks noGrp="1"/>
          </p:cNvSpPr>
          <p:nvPr>
            <p:ph type="title" hasCustomPrompt="1"/>
          </p:nvPr>
        </p:nvSpPr>
        <p:spPr>
          <a:xfrm>
            <a:off x="1214414" y="71414"/>
            <a:ext cx="6929487" cy="642942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Inhalt mit Überschrift</a:t>
            </a:r>
            <a:endParaRPr lang="de-DE" dirty="0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5076841"/>
            <a:ext cx="5486400" cy="566738"/>
          </a:xfrm>
        </p:spPr>
        <p:txBody>
          <a:bodyPr anchor="b"/>
          <a:lstStyle>
            <a:lvl1pPr algn="l">
              <a:defRPr sz="2000" b="1" baseline="0"/>
            </a:lvl1pPr>
          </a:lstStyle>
          <a:p>
            <a:r>
              <a:rPr lang="de-DE" dirty="0" smtClean="0"/>
              <a:t>Bild mit Überschrift Layout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07196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624535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Grafik 9" descr="TU_Logo_DIMAblau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67714" y="71415"/>
            <a:ext cx="762005" cy="571504"/>
          </a:xfrm>
          <a:prstGeom prst="rect">
            <a:avLst/>
          </a:prstGeom>
        </p:spPr>
      </p:pic>
      <p:pic>
        <p:nvPicPr>
          <p:cNvPr id="7" name="Grafik 6" descr="DIMA_Logo_blau_d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1406" y="-120040"/>
            <a:ext cx="996340" cy="996340"/>
          </a:xfrm>
          <a:prstGeom prst="rect">
            <a:avLst/>
          </a:prstGeom>
        </p:spPr>
      </p:pic>
      <p:sp>
        <p:nvSpPr>
          <p:cNvPr id="8" name="Titel 6"/>
          <p:cNvSpPr txBox="1">
            <a:spLocks/>
          </p:cNvSpPr>
          <p:nvPr userDrawn="1"/>
        </p:nvSpPr>
        <p:spPr>
          <a:xfrm>
            <a:off x="1214414" y="71414"/>
            <a:ext cx="6929487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Bild mit Überschrift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bg>
      <p:bgPr>
        <a:blipFill dpi="0" rotWithShape="1">
          <a:blip r:embed="rId2" cstate="print">
            <a:lum/>
          </a:blip>
          <a:srcRect/>
          <a:stretch>
            <a:fillRect t="-43000" b="-4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 rot="5400000">
            <a:off x="6322248" y="3036107"/>
            <a:ext cx="4643470" cy="857224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Überschrift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42911" y="500043"/>
            <a:ext cx="7286676" cy="5857916"/>
          </a:xfrm>
        </p:spPr>
        <p:txBody>
          <a:bodyPr vert="eaVert"/>
          <a:lstStyle>
            <a:lvl1pP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Clr>
                <a:schemeClr val="tx2"/>
              </a:buClr>
              <a:buFont typeface="Arial" pitchFamily="34" charset="0"/>
              <a:buChar char="»"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pic>
        <p:nvPicPr>
          <p:cNvPr id="9" name="Grafik 8" descr="TU_Logo_DIMAblau_transparent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 rot="5400000">
            <a:off x="8215339" y="6000768"/>
            <a:ext cx="762005" cy="571504"/>
          </a:xfrm>
          <a:prstGeom prst="rect">
            <a:avLst/>
          </a:prstGeom>
        </p:spPr>
      </p:pic>
      <p:pic>
        <p:nvPicPr>
          <p:cNvPr id="6" name="Grafik 5" descr="DIMA_Logo_blau_de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 rot="5400000">
            <a:off x="8128806" y="71414"/>
            <a:ext cx="996340" cy="99634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14414" y="71414"/>
            <a:ext cx="6929487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Überschrift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28596" y="857232"/>
            <a:ext cx="8286808" cy="5500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428596" y="6448250"/>
            <a:ext cx="135732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fld id="{28528B96-7568-41D8-96CE-502631A70B8A}" type="datetime1">
              <a:rPr lang="de-DE" sz="1200" smtClean="0"/>
              <a:pPr algn="ctr"/>
              <a:t>23.06.2011</a:t>
            </a:fld>
            <a:endParaRPr lang="de-DE" sz="1200" dirty="0"/>
          </a:p>
        </p:txBody>
      </p:sp>
      <p:sp>
        <p:nvSpPr>
          <p:cNvPr id="9" name="Textfeld 8"/>
          <p:cNvSpPr txBox="1"/>
          <p:nvPr/>
        </p:nvSpPr>
        <p:spPr>
          <a:xfrm>
            <a:off x="3357554" y="6448250"/>
            <a:ext cx="2286016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de-DE" sz="1200" dirty="0" smtClean="0"/>
              <a:t>DIMA</a:t>
            </a:r>
            <a:r>
              <a:rPr lang="de-DE" sz="1200" baseline="0" dirty="0" smtClean="0"/>
              <a:t> – TU Berlin</a:t>
            </a:r>
            <a:endParaRPr lang="de-DE" sz="1200" dirty="0"/>
          </a:p>
        </p:txBody>
      </p:sp>
      <p:sp>
        <p:nvSpPr>
          <p:cNvPr id="10" name="Textfeld 9"/>
          <p:cNvSpPr txBox="1"/>
          <p:nvPr/>
        </p:nvSpPr>
        <p:spPr>
          <a:xfrm>
            <a:off x="7143768" y="6448250"/>
            <a:ext cx="1571636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fld id="{E69E5221-C149-45B5-AFC7-4C62B9AA2252}" type="slidenum">
              <a:rPr lang="de-DE" sz="1200" smtClean="0"/>
              <a:pPr algn="ctr"/>
              <a:t>‹#›</a:t>
            </a:fld>
            <a:endParaRPr lang="de-DE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6" r:id="rId6"/>
    <p:sldLayoutId id="2147483657" r:id="rId7"/>
    <p:sldLayoutId id="2147483658" r:id="rId8"/>
  </p:sldLayoutIdLst>
  <p:transition>
    <p:fade thruBlk="1"/>
  </p:transition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2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Times New Roman" pitchFamily="18" charset="0"/>
        <a:buChar char="■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Times New Roman" pitchFamily="18" charset="0"/>
        <a:buChar char="□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Symbol" pitchFamily="18" charset="2"/>
        <a:buChar char="-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Implementing K-Trusses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Tillmann Fiehn</a:t>
            </a:r>
          </a:p>
          <a:p>
            <a:r>
              <a:rPr lang="de-DE" smtClean="0"/>
              <a:t>Sebastian </a:t>
            </a:r>
            <a:r>
              <a:rPr lang="de-DE" dirty="0" smtClean="0"/>
              <a:t>Arnold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Implementing K-Trusses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Paper Source:</a:t>
            </a:r>
          </a:p>
          <a:p>
            <a:pPr lvl="1"/>
            <a:r>
              <a:rPr lang="de-DE" dirty="0" smtClean="0"/>
              <a:t>Jonathan Cohen: Graph Twiddling in a MapReduce World. Computing in Science &amp; Engineering 2009.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Mailing List</a:t>
            </a:r>
          </a:p>
          <a:p>
            <a:pPr lvl="1"/>
            <a:r>
              <a:rPr lang="de-DE" dirty="0" smtClean="0"/>
              <a:t>Project Outline</a:t>
            </a:r>
          </a:p>
          <a:p>
            <a:pPr lvl="1"/>
            <a:r>
              <a:rPr lang="de-DE" dirty="0" smtClean="0"/>
              <a:t>Announcement of a JIRA issue</a:t>
            </a:r>
          </a:p>
          <a:p>
            <a:pPr lvl="3"/>
            <a:endParaRPr lang="de-DE" dirty="0" smtClean="0"/>
          </a:p>
          <a:p>
            <a:r>
              <a:rPr lang="en-US" dirty="0" smtClean="0"/>
              <a:t>[</a:t>
            </a:r>
            <a:r>
              <a:rPr lang="en-US" dirty="0" err="1"/>
              <a:t>jira</a:t>
            </a:r>
            <a:r>
              <a:rPr lang="en-US" dirty="0"/>
              <a:t>] [Created] (MAHOUT-710) Implementing K-Trusses</a:t>
            </a:r>
            <a:endParaRPr lang="de-DE" dirty="0" smtClean="0"/>
          </a:p>
          <a:p>
            <a:pPr lvl="1"/>
            <a:r>
              <a:rPr lang="de-DE" dirty="0" smtClean="0"/>
              <a:t>Listing of the algorithms</a:t>
            </a:r>
          </a:p>
          <a:p>
            <a:pPr lvl="1"/>
            <a:r>
              <a:rPr lang="de-DE" dirty="0" smtClean="0"/>
              <a:t>Pseudo code</a:t>
            </a:r>
          </a:p>
          <a:p>
            <a:pPr lvl="1"/>
            <a:r>
              <a:rPr lang="de-DE" dirty="0" smtClean="0"/>
              <a:t>Package proposal</a:t>
            </a:r>
            <a:endParaRPr lang="de-DE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Relaxation </a:t>
            </a:r>
            <a:r>
              <a:rPr lang="en-US" dirty="0"/>
              <a:t>of k-member </a:t>
            </a:r>
            <a:r>
              <a:rPr lang="en-US" dirty="0" smtClean="0"/>
              <a:t>clique</a:t>
            </a:r>
          </a:p>
          <a:p>
            <a:r>
              <a:rPr lang="en-US" dirty="0" smtClean="0"/>
              <a:t>Non-trivial</a:t>
            </a:r>
            <a:r>
              <a:rPr lang="en-US" dirty="0"/>
              <a:t>, single-component maximal </a:t>
            </a:r>
            <a:r>
              <a:rPr lang="en-US" dirty="0" err="1" smtClean="0"/>
              <a:t>subgraph</a:t>
            </a:r>
            <a:endParaRPr lang="en-US" dirty="0" smtClean="0"/>
          </a:p>
          <a:p>
            <a:r>
              <a:rPr lang="en-US" dirty="0" smtClean="0"/>
              <a:t>Every </a:t>
            </a:r>
            <a:r>
              <a:rPr lang="en-US" dirty="0"/>
              <a:t>edge is contained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at least k-2 triangles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err="1"/>
              <a:t>subgraph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K-Trusses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861288"/>
            <a:ext cx="3375660" cy="31585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856385"/>
            <a:ext cx="3371564" cy="315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2055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simplifyGraph</a:t>
            </a:r>
            <a:r>
              <a:rPr lang="en-US" dirty="0" smtClean="0"/>
              <a:t>: </a:t>
            </a:r>
            <a:r>
              <a:rPr lang="en-US" dirty="0"/>
              <a:t>Edges -&gt; </a:t>
            </a:r>
            <a:r>
              <a:rPr lang="en-US" dirty="0" err="1"/>
              <a:t>RepresentativeEdges</a:t>
            </a:r>
            <a:endParaRPr lang="en-US" dirty="0"/>
          </a:p>
          <a:p>
            <a:pPr lvl="1"/>
            <a:r>
              <a:rPr lang="en-US" dirty="0" smtClean="0"/>
              <a:t>removes </a:t>
            </a:r>
            <a:r>
              <a:rPr lang="en-US" dirty="0"/>
              <a:t>Loops (not </a:t>
            </a:r>
            <a:r>
              <a:rPr lang="en-US" dirty="0" smtClean="0"/>
              <a:t>cycles)</a:t>
            </a:r>
          </a:p>
          <a:p>
            <a:pPr lvl="1"/>
            <a:r>
              <a:rPr lang="en-US" dirty="0" smtClean="0"/>
              <a:t>aggregate </a:t>
            </a:r>
            <a:r>
              <a:rPr lang="en-US" dirty="0"/>
              <a:t>duplicate </a:t>
            </a:r>
            <a:r>
              <a:rPr lang="en-US" dirty="0" smtClean="0"/>
              <a:t>edges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00050"/>
            <a:r>
              <a:rPr lang="en-US" dirty="0" err="1" smtClean="0"/>
              <a:t>augmentGraphWithDegrees</a:t>
            </a:r>
            <a:r>
              <a:rPr lang="en-US" dirty="0" smtClean="0"/>
              <a:t>: </a:t>
            </a:r>
            <a:r>
              <a:rPr lang="en-US" dirty="0" err="1"/>
              <a:t>RepresentativeEdges</a:t>
            </a:r>
            <a:r>
              <a:rPr lang="en-US" dirty="0"/>
              <a:t> -&gt; </a:t>
            </a:r>
            <a:r>
              <a:rPr lang="en-US" dirty="0" err="1" smtClean="0"/>
              <a:t>AugmentedEdges</a:t>
            </a:r>
            <a:endParaRPr lang="en-US" dirty="0"/>
          </a:p>
          <a:p>
            <a:pPr lvl="1"/>
            <a:r>
              <a:rPr lang="en-US" dirty="0" smtClean="0"/>
              <a:t>d(v</a:t>
            </a:r>
            <a:r>
              <a:rPr lang="en-US" dirty="0"/>
              <a:t>) = |{E | E = (</a:t>
            </a:r>
            <a:r>
              <a:rPr lang="en-US" dirty="0" err="1"/>
              <a:t>x,y</a:t>
            </a:r>
            <a:r>
              <a:rPr lang="en-US" dirty="0"/>
              <a:t>) a. (x = v o. y = v) }|</a:t>
            </a:r>
          </a:p>
          <a:p>
            <a:pPr lvl="1"/>
            <a:endParaRPr lang="en-US" dirty="0"/>
          </a:p>
          <a:p>
            <a:r>
              <a:rPr lang="en-US" dirty="0" err="1" smtClean="0"/>
              <a:t>enumerateTriangles</a:t>
            </a:r>
            <a:r>
              <a:rPr lang="en-US" dirty="0" smtClean="0"/>
              <a:t>: </a:t>
            </a:r>
            <a:r>
              <a:rPr lang="en-US" dirty="0" err="1" smtClean="0"/>
              <a:t>AugmentedEdges</a:t>
            </a:r>
            <a:endParaRPr lang="en-US" dirty="0"/>
          </a:p>
          <a:p>
            <a:pPr lvl="1"/>
            <a:r>
              <a:rPr lang="en-US" dirty="0" smtClean="0"/>
              <a:t>finds </a:t>
            </a:r>
            <a:r>
              <a:rPr lang="en-US" dirty="0"/>
              <a:t>all triangles in a Graph</a:t>
            </a:r>
          </a:p>
          <a:p>
            <a:pPr lvl="1"/>
            <a:endParaRPr lang="en-US" dirty="0"/>
          </a:p>
          <a:p>
            <a:r>
              <a:rPr lang="en-US" dirty="0" err="1" smtClean="0"/>
              <a:t>findComponents</a:t>
            </a:r>
            <a:r>
              <a:rPr lang="en-US" dirty="0" smtClean="0"/>
              <a:t>: </a:t>
            </a:r>
            <a:r>
              <a:rPr lang="en-US" dirty="0" err="1"/>
              <a:t>RepresentativeEdges</a:t>
            </a:r>
            <a:r>
              <a:rPr lang="en-US" dirty="0"/>
              <a:t> -&gt; </a:t>
            </a:r>
            <a:r>
              <a:rPr lang="en-US" dirty="0" err="1" smtClean="0"/>
              <a:t>ZoneAssignments</a:t>
            </a:r>
            <a:endParaRPr lang="en-US" dirty="0"/>
          </a:p>
          <a:p>
            <a:pPr lvl="1"/>
            <a:r>
              <a:rPr lang="en-US" dirty="0" smtClean="0"/>
              <a:t>finds </a:t>
            </a:r>
            <a:r>
              <a:rPr lang="en-US" dirty="0"/>
              <a:t>all components of a </a:t>
            </a:r>
            <a:r>
              <a:rPr lang="en-US" dirty="0" smtClean="0"/>
              <a:t>graph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err="1" smtClean="0"/>
              <a:t>findKTrusses</a:t>
            </a:r>
            <a:r>
              <a:rPr lang="en-US" dirty="0" smtClean="0"/>
              <a:t>: </a:t>
            </a:r>
            <a:r>
              <a:rPr lang="en-US" dirty="0"/>
              <a:t>Edges, k -&gt; </a:t>
            </a:r>
            <a:r>
              <a:rPr lang="en-US" dirty="0" err="1" smtClean="0"/>
              <a:t>ZoneAssignments</a:t>
            </a:r>
            <a:endParaRPr lang="en-US" dirty="0"/>
          </a:p>
          <a:p>
            <a:pPr lvl="1"/>
            <a:r>
              <a:rPr lang="en-US" dirty="0" smtClean="0"/>
              <a:t>finds </a:t>
            </a:r>
            <a:r>
              <a:rPr lang="en-US" dirty="0"/>
              <a:t>all k-trusses of the graph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returned vertex v is part of a truss </a:t>
            </a:r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Listing of the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08799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findKTrusses</a:t>
            </a:r>
            <a:r>
              <a:rPr lang="en-US" dirty="0" smtClean="0"/>
              <a:t>: </a:t>
            </a:r>
            <a:r>
              <a:rPr lang="en-US" dirty="0"/>
              <a:t>Edges, k -&gt; </a:t>
            </a:r>
            <a:r>
              <a:rPr lang="en-US" dirty="0" err="1"/>
              <a:t>ZoneAssignments</a:t>
            </a:r>
            <a:r>
              <a:rPr lang="en-US" dirty="0"/>
              <a:t> (v, z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finds </a:t>
            </a:r>
            <a:r>
              <a:rPr lang="en-US" dirty="0"/>
              <a:t>all k-trusses of the </a:t>
            </a:r>
            <a:r>
              <a:rPr lang="en-US" dirty="0" smtClean="0"/>
              <a:t>graph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returned vertex v is part of a truss </a:t>
            </a:r>
            <a:r>
              <a:rPr lang="en-US" dirty="0" smtClean="0"/>
              <a:t>z</a:t>
            </a:r>
          </a:p>
          <a:p>
            <a:pPr marL="57150" indent="0">
              <a:buNone/>
            </a:pPr>
            <a:endParaRPr lang="en-US" dirty="0" smtClean="0"/>
          </a:p>
          <a:p>
            <a:pPr marL="57150" indent="0">
              <a:buNone/>
            </a:pPr>
            <a:r>
              <a:rPr lang="en-US" dirty="0" err="1" smtClean="0">
                <a:latin typeface="Lucida Console" pitchFamily="49" charset="0"/>
              </a:rPr>
              <a:t>simplifyGraph</a:t>
            </a:r>
            <a:r>
              <a:rPr lang="en-US" dirty="0">
                <a:latin typeface="Lucida Console" pitchFamily="49" charset="0"/>
              </a:rPr>
              <a:t/>
            </a:r>
            <a:br>
              <a:rPr lang="en-US" dirty="0">
                <a:latin typeface="Lucida Console" pitchFamily="49" charset="0"/>
              </a:rPr>
            </a:br>
            <a:r>
              <a:rPr lang="en-US" dirty="0">
                <a:latin typeface="Lucida Console" pitchFamily="49" charset="0"/>
              </a:rPr>
              <a:t>while true do:</a:t>
            </a:r>
            <a:br>
              <a:rPr lang="en-US" dirty="0">
                <a:latin typeface="Lucida Console" pitchFamily="49" charset="0"/>
              </a:rPr>
            </a:br>
            <a:r>
              <a:rPr lang="en-US" dirty="0">
                <a:latin typeface="Lucida Console" pitchFamily="49" charset="0"/>
              </a:rPr>
              <a:t> </a:t>
            </a:r>
            <a:r>
              <a:rPr lang="en-US" dirty="0" err="1">
                <a:latin typeface="Lucida Console" pitchFamily="49" charset="0"/>
              </a:rPr>
              <a:t>augmentGraphWithDegrees</a:t>
            </a:r>
            <a:r>
              <a:rPr lang="en-US" dirty="0">
                <a:latin typeface="Lucida Console" pitchFamily="49" charset="0"/>
              </a:rPr>
              <a:t/>
            </a:r>
            <a:br>
              <a:rPr lang="en-US" dirty="0">
                <a:latin typeface="Lucida Console" pitchFamily="49" charset="0"/>
              </a:rPr>
            </a:br>
            <a:r>
              <a:rPr lang="en-US" dirty="0">
                <a:latin typeface="Lucida Console" pitchFamily="49" charset="0"/>
              </a:rPr>
              <a:t> </a:t>
            </a:r>
            <a:r>
              <a:rPr lang="en-US" dirty="0" err="1">
                <a:latin typeface="Lucida Console" pitchFamily="49" charset="0"/>
              </a:rPr>
              <a:t>enumerateTriangles</a:t>
            </a:r>
            <a:r>
              <a:rPr lang="en-US" dirty="0">
                <a:latin typeface="Lucida Console" pitchFamily="49" charset="0"/>
              </a:rPr>
              <a:t/>
            </a:r>
            <a:br>
              <a:rPr lang="en-US" dirty="0">
                <a:latin typeface="Lucida Console" pitchFamily="49" charset="0"/>
              </a:rPr>
            </a:br>
            <a:r>
              <a:rPr lang="en-US" dirty="0">
                <a:latin typeface="Lucida Console" pitchFamily="49" charset="0"/>
              </a:rPr>
              <a:t> keep only edges contained in k-2 triangles</a:t>
            </a:r>
            <a:br>
              <a:rPr lang="en-US" dirty="0">
                <a:latin typeface="Lucida Console" pitchFamily="49" charset="0"/>
              </a:rPr>
            </a:br>
            <a:r>
              <a:rPr lang="en-US" dirty="0">
                <a:latin typeface="Lucida Console" pitchFamily="49" charset="0"/>
              </a:rPr>
              <a:t> if all edges kept break;</a:t>
            </a:r>
            <a:br>
              <a:rPr lang="en-US" dirty="0">
                <a:latin typeface="Lucida Console" pitchFamily="49" charset="0"/>
              </a:rPr>
            </a:br>
            <a:r>
              <a:rPr lang="en-US" dirty="0">
                <a:latin typeface="Lucida Console" pitchFamily="49" charset="0"/>
              </a:rPr>
              <a:t>done</a:t>
            </a:r>
            <a:br>
              <a:rPr lang="en-US" dirty="0">
                <a:latin typeface="Lucida Console" pitchFamily="49" charset="0"/>
              </a:rPr>
            </a:br>
            <a:r>
              <a:rPr lang="en-US" dirty="0" err="1">
                <a:latin typeface="Lucida Console" pitchFamily="49" charset="0"/>
              </a:rPr>
              <a:t>findComponents</a:t>
            </a:r>
            <a:r>
              <a:rPr lang="en-US" dirty="0">
                <a:latin typeface="Lucida Console" pitchFamily="49" charset="0"/>
              </a:rPr>
              <a:t/>
            </a:r>
            <a:br>
              <a:rPr lang="en-US" dirty="0">
                <a:latin typeface="Lucida Console" pitchFamily="49" charset="0"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K-Trusses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85312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findComponents</a:t>
            </a:r>
            <a:r>
              <a:rPr lang="en-US" dirty="0" smtClean="0"/>
              <a:t>: </a:t>
            </a:r>
            <a:r>
              <a:rPr lang="en-US" dirty="0" err="1"/>
              <a:t>RepresentativeEdges</a:t>
            </a:r>
            <a:r>
              <a:rPr lang="en-US" dirty="0"/>
              <a:t> -&gt; </a:t>
            </a:r>
            <a:r>
              <a:rPr lang="en-US" dirty="0" err="1" smtClean="0"/>
              <a:t>ZoneAssignments</a:t>
            </a:r>
            <a:endParaRPr lang="en-US" dirty="0" smtClean="0"/>
          </a:p>
          <a:p>
            <a:pPr lvl="1"/>
            <a:r>
              <a:rPr lang="en-US" dirty="0" smtClean="0"/>
              <a:t>finds </a:t>
            </a:r>
            <a:r>
              <a:rPr lang="en-US" dirty="0"/>
              <a:t>all components of a graph, each identified as the order number of the lowest-order vertex </a:t>
            </a:r>
            <a:r>
              <a:rPr lang="en-US" dirty="0" smtClean="0"/>
              <a:t>contained</a:t>
            </a:r>
          </a:p>
          <a:p>
            <a:pPr lvl="1"/>
            <a:r>
              <a:rPr lang="en-US" dirty="0" smtClean="0"/>
              <a:t>consists of:</a:t>
            </a:r>
            <a:endParaRPr lang="en-US" dirty="0"/>
          </a:p>
          <a:p>
            <a:pPr lvl="2"/>
            <a:r>
              <a:rPr lang="en-US" dirty="0" smtClean="0"/>
              <a:t>step </a:t>
            </a:r>
            <a:r>
              <a:rPr lang="en-US" dirty="0"/>
              <a:t>1: find adjacent zones: Edges x Zones -&gt; </a:t>
            </a:r>
            <a:r>
              <a:rPr lang="en-US" dirty="0" err="1"/>
              <a:t>InterzoneEdges</a:t>
            </a:r>
            <a:r>
              <a:rPr lang="en-US" dirty="0"/>
              <a:t> (z, </a:t>
            </a:r>
            <a:r>
              <a:rPr lang="en-US" dirty="0" smtClean="0"/>
              <a:t>z)</a:t>
            </a:r>
            <a:endParaRPr lang="en-US" dirty="0"/>
          </a:p>
          <a:p>
            <a:pPr lvl="2"/>
            <a:r>
              <a:rPr lang="en-US" dirty="0" smtClean="0"/>
              <a:t>step </a:t>
            </a:r>
            <a:r>
              <a:rPr lang="en-US" dirty="0"/>
              <a:t>2: merge adjacent zones into </a:t>
            </a:r>
            <a:r>
              <a:rPr lang="en-US" dirty="0" smtClean="0"/>
              <a:t>lowest-order </a:t>
            </a:r>
            <a:r>
              <a:rPr lang="en-US" dirty="0" err="1"/>
              <a:t>neighbouring</a:t>
            </a:r>
            <a:r>
              <a:rPr lang="en-US" dirty="0"/>
              <a:t> </a:t>
            </a:r>
            <a:r>
              <a:rPr lang="en-US" dirty="0" smtClean="0"/>
              <a:t>zone: </a:t>
            </a:r>
            <a:r>
              <a:rPr lang="en-US" dirty="0" err="1"/>
              <a:t>InterzoneEdges</a:t>
            </a:r>
            <a:r>
              <a:rPr lang="en-US" dirty="0"/>
              <a:t>, </a:t>
            </a:r>
            <a:r>
              <a:rPr lang="en-US" dirty="0" err="1"/>
              <a:t>ZoneAssignments</a:t>
            </a:r>
            <a:r>
              <a:rPr lang="en-US" dirty="0"/>
              <a:t> (v, z) -&gt; Pairs (v, z</a:t>
            </a:r>
            <a:r>
              <a:rPr lang="en-US" dirty="0" smtClean="0"/>
              <a:t>)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>
                <a:latin typeface="Lucida Console" pitchFamily="49" charset="0"/>
              </a:rPr>
              <a:t>while </a:t>
            </a:r>
            <a:r>
              <a:rPr lang="en-US" dirty="0">
                <a:latin typeface="Lucida Console" pitchFamily="49" charset="0"/>
              </a:rPr>
              <a:t>true do:</a:t>
            </a:r>
            <a:br>
              <a:rPr lang="en-US" dirty="0">
                <a:latin typeface="Lucida Console" pitchFamily="49" charset="0"/>
              </a:rPr>
            </a:br>
            <a:r>
              <a:rPr lang="en-US" dirty="0">
                <a:latin typeface="Lucida Console" pitchFamily="49" charset="0"/>
              </a:rPr>
              <a:t> step 1</a:t>
            </a:r>
            <a:br>
              <a:rPr lang="en-US" dirty="0">
                <a:latin typeface="Lucida Console" pitchFamily="49" charset="0"/>
              </a:rPr>
            </a:br>
            <a:r>
              <a:rPr lang="en-US" dirty="0">
                <a:latin typeface="Lucida Console" pitchFamily="49" charset="0"/>
              </a:rPr>
              <a:t> if empty set </a:t>
            </a:r>
            <a:r>
              <a:rPr lang="en-US" dirty="0" err="1">
                <a:latin typeface="Lucida Console" pitchFamily="49" charset="0"/>
              </a:rPr>
              <a:t>interzone</a:t>
            </a:r>
            <a:r>
              <a:rPr lang="en-US" dirty="0">
                <a:latin typeface="Lucida Console" pitchFamily="49" charset="0"/>
              </a:rPr>
              <a:t> edges break;</a:t>
            </a:r>
            <a:br>
              <a:rPr lang="en-US" dirty="0">
                <a:latin typeface="Lucida Console" pitchFamily="49" charset="0"/>
              </a:rPr>
            </a:br>
            <a:r>
              <a:rPr lang="en-US" dirty="0">
                <a:latin typeface="Lucida Console" pitchFamily="49" charset="0"/>
              </a:rPr>
              <a:t> step 2</a:t>
            </a:r>
            <a:br>
              <a:rPr lang="en-US" dirty="0">
                <a:latin typeface="Lucida Console" pitchFamily="49" charset="0"/>
              </a:rPr>
            </a:br>
            <a:r>
              <a:rPr lang="en-US" dirty="0">
                <a:latin typeface="Lucida Console" pitchFamily="49" charset="0"/>
              </a:rPr>
              <a:t>done</a:t>
            </a:r>
            <a:br>
              <a:rPr lang="en-US" dirty="0">
                <a:latin typeface="Lucida Console" pitchFamily="49" charset="0"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68860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K-Trusses in </a:t>
            </a:r>
            <a:r>
              <a:rPr lang="en-US" dirty="0" err="1" smtClean="0"/>
              <a:t>MapReduce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755760"/>
            <a:ext cx="7933475" cy="5602178"/>
          </a:xfrm>
        </p:spPr>
      </p:pic>
    </p:spTree>
    <p:extLst>
      <p:ext uri="{BB962C8B-B14F-4D97-AF65-F5344CB8AC3E}">
        <p14:creationId xmlns:p14="http://schemas.microsoft.com/office/powerpoint/2010/main" val="304503074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MA-Templat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DIMA-Template</Template>
  <TotalTime>1101</TotalTime>
  <Words>276</Words>
  <Application>Microsoft Office PowerPoint</Application>
  <PresentationFormat>On-screen Show (4:3)</PresentationFormat>
  <Paragraphs>53</Paragraphs>
  <Slides>7</Slides>
  <Notes>2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DIMA-Template</vt:lpstr>
      <vt:lpstr>Implementing K-Trusses</vt:lpstr>
      <vt:lpstr>Implementing K-Trusses</vt:lpstr>
      <vt:lpstr>K-Trusses</vt:lpstr>
      <vt:lpstr>Listing of the Algorithms</vt:lpstr>
      <vt:lpstr>K-Trusses</vt:lpstr>
      <vt:lpstr>Finding Components</vt:lpstr>
      <vt:lpstr>K-Trusses in MapReduce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K-Trusses</dc:title>
  <dc:creator>tillmann</dc:creator>
  <cp:lastModifiedBy>tillmann</cp:lastModifiedBy>
  <cp:revision>32</cp:revision>
  <dcterms:created xsi:type="dcterms:W3CDTF">2011-05-26T14:47:47Z</dcterms:created>
  <dcterms:modified xsi:type="dcterms:W3CDTF">2011-06-23T18:13:23Z</dcterms:modified>
</cp:coreProperties>
</file>