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257" r:id="rId4"/>
    <p:sldId id="258" r:id="rId5"/>
    <p:sldId id="349" r:id="rId6"/>
    <p:sldId id="348" r:id="rId7"/>
    <p:sldId id="361" r:id="rId8"/>
    <p:sldId id="351" r:id="rId9"/>
    <p:sldId id="365" r:id="rId10"/>
    <p:sldId id="362" r:id="rId11"/>
    <p:sldId id="363" r:id="rId12"/>
    <p:sldId id="364" r:id="rId13"/>
    <p:sldId id="367" r:id="rId14"/>
    <p:sldId id="366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 autoAdjust="0"/>
    <p:restoredTop sz="81211"/>
  </p:normalViewPr>
  <p:slideViewPr>
    <p:cSldViewPr snapToGrid="0" showGuides="1">
      <p:cViewPr>
        <p:scale>
          <a:sx n="89" d="100"/>
          <a:sy n="89" d="100"/>
        </p:scale>
        <p:origin x="1232" y="16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55075-8C1F-1D48-8D7B-E1A0079615C7}" type="datetimeFigureOut">
              <a:rPr lang="de-DE" smtClean="0"/>
              <a:t>13.07.20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C2A59-0D84-DB4E-9421-78ED134F65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6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6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2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7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de-DE" baseline="0" dirty="0" smtClean="0"/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685800" lvl="1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7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1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C2A59-0D84-DB4E-9421-78ED134F65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23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67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  <p:sldLayoutId id="214748370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A61214E-2FF9-410E-939A-E19E616ABA6E}"/>
              </a:ext>
            </a:extLst>
          </p:cNvPr>
          <p:cNvGrpSpPr/>
          <p:nvPr/>
        </p:nvGrpSpPr>
        <p:grpSpPr>
          <a:xfrm>
            <a:off x="6888864" y="2857630"/>
            <a:ext cx="4777152" cy="1142740"/>
            <a:chOff x="6800944" y="2857630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800944" y="2857630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A.I. </a:t>
              </a:r>
              <a:r>
                <a:rPr lang="en-US" altLang="ko-KR" sz="48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Poetry Slam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800944" y="3620714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Tilman </a:t>
              </a:r>
              <a:r>
                <a:rPr lang="de-DE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Fabricius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4. Poem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3528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Abends, dem er Elend </a:t>
            </a:r>
            <a:r>
              <a:rPr lang="de-DE" dirty="0" smtClean="0">
                <a:solidFill>
                  <a:schemeClr val="bg1"/>
                </a:solidFill>
              </a:rPr>
              <a:t>empfinden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Zeit einen jeden </a:t>
            </a:r>
            <a:r>
              <a:rPr lang="de-DE" dirty="0" smtClean="0">
                <a:solidFill>
                  <a:schemeClr val="bg1"/>
                </a:solidFill>
              </a:rPr>
              <a:t>Augenblick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So bleibt die Freude </a:t>
            </a:r>
            <a:r>
              <a:rPr lang="de-DE" dirty="0" smtClean="0">
                <a:solidFill>
                  <a:schemeClr val="bg1"/>
                </a:solidFill>
              </a:rPr>
              <a:t>verborgen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laßt</a:t>
            </a:r>
            <a:r>
              <a:rPr lang="de-DE" dirty="0">
                <a:solidFill>
                  <a:schemeClr val="bg1"/>
                </a:solidFill>
              </a:rPr>
              <a:t> nun am herzen 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daß</a:t>
            </a:r>
            <a:r>
              <a:rPr lang="de-DE" dirty="0">
                <a:solidFill>
                  <a:schemeClr val="bg1"/>
                </a:solidFill>
              </a:rPr>
              <a:t> die schmerzen aus der </a:t>
            </a:r>
            <a:r>
              <a:rPr lang="de-DE" dirty="0" err="1" smtClean="0">
                <a:solidFill>
                  <a:schemeClr val="bg1"/>
                </a:solidFill>
              </a:rPr>
              <a:t>nacht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die </a:t>
            </a:r>
            <a:r>
              <a:rPr lang="de-DE" dirty="0" err="1">
                <a:solidFill>
                  <a:schemeClr val="bg1"/>
                </a:solidFill>
              </a:rPr>
              <a:t>natur</a:t>
            </a:r>
            <a:r>
              <a:rPr lang="de-DE" dirty="0">
                <a:solidFill>
                  <a:schemeClr val="bg1"/>
                </a:solidFill>
              </a:rPr>
              <a:t> aller ward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262366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In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evening</a:t>
            </a:r>
            <a:r>
              <a:rPr lang="de-DE" b="1" dirty="0">
                <a:solidFill>
                  <a:schemeClr val="bg1"/>
                </a:solidFill>
              </a:rPr>
              <a:t> he </a:t>
            </a:r>
            <a:r>
              <a:rPr lang="de-DE" b="1" dirty="0" err="1">
                <a:solidFill>
                  <a:schemeClr val="bg1"/>
                </a:solidFill>
              </a:rPr>
              <a:t>felt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misery</a:t>
            </a:r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In </a:t>
            </a:r>
            <a:r>
              <a:rPr lang="de-DE" b="1" dirty="0" err="1" smtClean="0">
                <a:solidFill>
                  <a:schemeClr val="bg1"/>
                </a:solidFill>
              </a:rPr>
              <a:t>every</a:t>
            </a:r>
            <a:r>
              <a:rPr lang="de-DE" b="1" dirty="0" smtClean="0">
                <a:solidFill>
                  <a:schemeClr val="bg1"/>
                </a:solidFill>
              </a:rPr>
              <a:t> blink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time</a:t>
            </a: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So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joy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remains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hidden</a:t>
            </a:r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b="1" dirty="0" err="1" smtClean="0">
                <a:solidFill>
                  <a:schemeClr val="bg1"/>
                </a:solidFill>
              </a:rPr>
              <a:t>now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let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heart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that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pain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night</a:t>
            </a:r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b="1" dirty="0" err="1" smtClean="0">
                <a:solidFill>
                  <a:schemeClr val="bg1"/>
                </a:solidFill>
              </a:rPr>
              <a:t>Is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nature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all </a:t>
            </a: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Voting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Conclusion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3688627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Confession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318987"/>
            <a:chOff x="0" y="4685117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5624448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669105-CB0F-4983-99E6-A80C8B66427F}"/>
              </a:ext>
            </a:extLst>
          </p:cNvPr>
          <p:cNvSpPr txBox="1"/>
          <p:nvPr/>
        </p:nvSpPr>
        <p:spPr>
          <a:xfrm>
            <a:off x="2402159" y="749767"/>
            <a:ext cx="31633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spc="6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Poetry Slam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584775"/>
            <a:chOff x="6626470" y="720936"/>
            <a:chExt cx="5012892" cy="58477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Approach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ung 28"/>
          <p:cNvGrpSpPr/>
          <p:nvPr/>
        </p:nvGrpSpPr>
        <p:grpSpPr>
          <a:xfrm>
            <a:off x="940777" y="1340702"/>
            <a:ext cx="10310446" cy="4176596"/>
            <a:chOff x="950506" y="1102880"/>
            <a:chExt cx="10310446" cy="4176596"/>
          </a:xfrm>
        </p:grpSpPr>
        <p:grpSp>
          <p:nvGrpSpPr>
            <p:cNvPr id="3" name="그룹 36">
              <a:extLst>
                <a:ext uri="{FF2B5EF4-FFF2-40B4-BE49-F238E27FC236}">
                  <a16:creationId xmlns="" xmlns:a16="http://schemas.microsoft.com/office/drawing/2014/main" id="{E2FE38F3-B049-48AB-AB05-BA2CB273EDA2}"/>
                </a:ext>
              </a:extLst>
            </p:cNvPr>
            <p:cNvGrpSpPr/>
            <p:nvPr/>
          </p:nvGrpSpPr>
          <p:grpSpPr>
            <a:xfrm>
              <a:off x="950506" y="1102880"/>
              <a:ext cx="10310446" cy="4176596"/>
              <a:chOff x="2063552" y="1806318"/>
              <a:chExt cx="8064896" cy="3355223"/>
            </a:xfrm>
          </p:grpSpPr>
          <p:sp>
            <p:nvSpPr>
              <p:cNvPr id="4" name="사각형: 둥근 모서리 37">
                <a:extLst>
                  <a:ext uri="{FF2B5EF4-FFF2-40B4-BE49-F238E27FC236}">
                    <a16:creationId xmlns="" xmlns:a16="http://schemas.microsoft.com/office/drawing/2014/main" id="{F3E36AC7-AC43-4D90-A035-3DD9BA6DB47B}"/>
                  </a:ext>
                </a:extLst>
              </p:cNvPr>
              <p:cNvSpPr/>
              <p:nvPr/>
            </p:nvSpPr>
            <p:spPr>
              <a:xfrm>
                <a:off x="2063552" y="3513089"/>
                <a:ext cx="3960000" cy="1648452"/>
              </a:xfrm>
              <a:prstGeom prst="roundRect">
                <a:avLst>
                  <a:gd name="adj" fmla="val 122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사각형: 둥근 모서리 47">
                <a:extLst>
                  <a:ext uri="{FF2B5EF4-FFF2-40B4-BE49-F238E27FC236}">
                    <a16:creationId xmlns="" xmlns:a16="http://schemas.microsoft.com/office/drawing/2014/main" id="{EB4CBEA0-762A-43B8-A9C9-CB9EB0B41D68}"/>
                  </a:ext>
                </a:extLst>
              </p:cNvPr>
              <p:cNvSpPr/>
              <p:nvPr/>
            </p:nvSpPr>
            <p:spPr>
              <a:xfrm>
                <a:off x="6168448" y="3513088"/>
                <a:ext cx="3960000" cy="1648452"/>
              </a:xfrm>
              <a:prstGeom prst="roundRect">
                <a:avLst>
                  <a:gd name="adj" fmla="val 1227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" name="사각형: 둥근 모서리 48">
                <a:extLst>
                  <a:ext uri="{FF2B5EF4-FFF2-40B4-BE49-F238E27FC236}">
                    <a16:creationId xmlns="" xmlns:a16="http://schemas.microsoft.com/office/drawing/2014/main" id="{634E13E3-C5FB-4769-8E68-5F66E4452FDE}"/>
                  </a:ext>
                </a:extLst>
              </p:cNvPr>
              <p:cNvSpPr/>
              <p:nvPr/>
            </p:nvSpPr>
            <p:spPr>
              <a:xfrm>
                <a:off x="6168448" y="1831187"/>
                <a:ext cx="3960000" cy="1648452"/>
              </a:xfrm>
              <a:prstGeom prst="roundRect">
                <a:avLst>
                  <a:gd name="adj" fmla="val 1227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사각형: 둥근 모서리 49">
                <a:extLst>
                  <a:ext uri="{FF2B5EF4-FFF2-40B4-BE49-F238E27FC236}">
                    <a16:creationId xmlns="" xmlns:a16="http://schemas.microsoft.com/office/drawing/2014/main" id="{0C35237A-44CF-4C99-9C90-603627635A02}"/>
                  </a:ext>
                </a:extLst>
              </p:cNvPr>
              <p:cNvSpPr/>
              <p:nvPr/>
            </p:nvSpPr>
            <p:spPr>
              <a:xfrm>
                <a:off x="2063552" y="1806318"/>
                <a:ext cx="3960000" cy="1648452"/>
              </a:xfrm>
              <a:prstGeom prst="roundRect">
                <a:avLst>
                  <a:gd name="adj" fmla="val 1227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8" name="그룹 6">
              <a:extLst>
                <a:ext uri="{FF2B5EF4-FFF2-40B4-BE49-F238E27FC236}">
                  <a16:creationId xmlns="" xmlns:a16="http://schemas.microsoft.com/office/drawing/2014/main" id="{BE687377-8B91-4B0C-B9AF-34D35AA2854C}"/>
                </a:ext>
              </a:extLst>
            </p:cNvPr>
            <p:cNvGrpSpPr/>
            <p:nvPr/>
          </p:nvGrpSpPr>
          <p:grpSpPr>
            <a:xfrm>
              <a:off x="4468844" y="1554294"/>
              <a:ext cx="3273771" cy="3273771"/>
              <a:chOff x="11977794" y="1437147"/>
              <a:chExt cx="3273771" cy="3273771"/>
            </a:xfrm>
          </p:grpSpPr>
          <p:sp>
            <p:nvSpPr>
              <p:cNvPr id="9" name="타원 3">
                <a:extLst>
                  <a:ext uri="{FF2B5EF4-FFF2-40B4-BE49-F238E27FC236}">
                    <a16:creationId xmlns="" xmlns:a16="http://schemas.microsoft.com/office/drawing/2014/main" id="{B882EDA6-90C7-4C18-84C7-A46EF710A935}"/>
                  </a:ext>
                </a:extLst>
              </p:cNvPr>
              <p:cNvSpPr/>
              <p:nvPr/>
            </p:nvSpPr>
            <p:spPr>
              <a:xfrm>
                <a:off x="11977794" y="1437147"/>
                <a:ext cx="3273771" cy="3273771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타원 4">
                <a:extLst>
                  <a:ext uri="{FF2B5EF4-FFF2-40B4-BE49-F238E27FC236}">
                    <a16:creationId xmlns="" xmlns:a16="http://schemas.microsoft.com/office/drawing/2014/main" id="{0929AB9A-6F50-4398-8382-23D6ABBDD27A}"/>
                  </a:ext>
                </a:extLst>
              </p:cNvPr>
              <p:cNvSpPr/>
              <p:nvPr/>
            </p:nvSpPr>
            <p:spPr>
              <a:xfrm>
                <a:off x="12378035" y="1837388"/>
                <a:ext cx="2473289" cy="24732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D200A3E-9EB0-45C0-8E53-E8D501669E7B}"/>
                </a:ext>
              </a:extLst>
            </p:cNvPr>
            <p:cNvSpPr txBox="1"/>
            <p:nvPr/>
          </p:nvSpPr>
          <p:spPr>
            <a:xfrm>
              <a:off x="1472475" y="1898047"/>
              <a:ext cx="31875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Generation/Creation via A.I.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B6B52F9-8CB7-4E94-90BD-79C6F40A26CF}"/>
                </a:ext>
              </a:extLst>
            </p:cNvPr>
            <p:cNvSpPr txBox="1"/>
            <p:nvPr/>
          </p:nvSpPr>
          <p:spPr>
            <a:xfrm>
              <a:off x="4861824" y="2837235"/>
              <a:ext cx="2487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Approach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77BF022-C588-4E22-99A6-75429C91DBEE}"/>
                </a:ext>
              </a:extLst>
            </p:cNvPr>
            <p:cNvSpPr txBox="1"/>
            <p:nvPr/>
          </p:nvSpPr>
          <p:spPr>
            <a:xfrm>
              <a:off x="1472475" y="4022642"/>
              <a:ext cx="2936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ED4A00F-198D-438F-A735-6607F9904E4F}"/>
                </a:ext>
              </a:extLst>
            </p:cNvPr>
            <p:cNvSpPr txBox="1"/>
            <p:nvPr/>
          </p:nvSpPr>
          <p:spPr>
            <a:xfrm>
              <a:off x="7799947" y="1898047"/>
              <a:ext cx="2936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Most Research is  in English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6">
            <a:extLst>
              <a:ext uri="{FF2B5EF4-FFF2-40B4-BE49-F238E27FC236}">
                <a16:creationId xmlns="" xmlns:a16="http://schemas.microsoft.com/office/drawing/2014/main" id="{B35902CD-0341-4659-81A4-C6954654C33B}"/>
              </a:ext>
            </a:extLst>
          </p:cNvPr>
          <p:cNvSpPr txBox="1"/>
          <p:nvPr/>
        </p:nvSpPr>
        <p:spPr>
          <a:xfrm>
            <a:off x="1462745" y="4187869"/>
            <a:ext cx="293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Many different  options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26">
            <a:extLst>
              <a:ext uri="{FF2B5EF4-FFF2-40B4-BE49-F238E27FC236}">
                <a16:creationId xmlns="" xmlns:a16="http://schemas.microsoft.com/office/drawing/2014/main" id="{B35902CD-0341-4659-81A4-C6954654C33B}"/>
              </a:ext>
            </a:extLst>
          </p:cNvPr>
          <p:cNvSpPr txBox="1"/>
          <p:nvPr/>
        </p:nvSpPr>
        <p:spPr>
          <a:xfrm>
            <a:off x="7790218" y="4187869"/>
            <a:ext cx="293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Comparative Study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C92EAF-0DAB-4A5A-8D85-3605C01E022B}"/>
              </a:ext>
            </a:extLst>
          </p:cNvPr>
          <p:cNvSpPr txBox="1"/>
          <p:nvPr/>
        </p:nvSpPr>
        <p:spPr>
          <a:xfrm>
            <a:off x="1116212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Calibri" pitchFamily="34" charset="0"/>
              </a:rPr>
              <a:t>Homer</a:t>
            </a:r>
            <a:endParaRPr lang="ko-KR" altLang="en-US" sz="2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07E893-D798-4120-B2EC-DC9ECE7F48B0}"/>
              </a:ext>
            </a:extLst>
          </p:cNvPr>
          <p:cNvSpPr txBox="1"/>
          <p:nvPr/>
        </p:nvSpPr>
        <p:spPr>
          <a:xfrm>
            <a:off x="3777613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Calibri" pitchFamily="34" charset="0"/>
              </a:rPr>
              <a:t>Li Bai</a:t>
            </a:r>
            <a:endParaRPr lang="ko-KR" altLang="en-US" sz="2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A09BF5-83A3-422D-A92B-69B752906BCB}"/>
              </a:ext>
            </a:extLst>
          </p:cNvPr>
          <p:cNvSpPr txBox="1"/>
          <p:nvPr/>
        </p:nvSpPr>
        <p:spPr>
          <a:xfrm>
            <a:off x="6439014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Calibri" pitchFamily="34" charset="0"/>
              </a:rPr>
              <a:t>E.A. Poe</a:t>
            </a:r>
            <a:endParaRPr lang="ko-KR" altLang="en-US" sz="2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9376642-F29C-4D94-B8C9-D653D30AA0AD}"/>
              </a:ext>
            </a:extLst>
          </p:cNvPr>
          <p:cNvSpPr txBox="1"/>
          <p:nvPr/>
        </p:nvSpPr>
        <p:spPr>
          <a:xfrm>
            <a:off x="9100416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Calibri" pitchFamily="34" charset="0"/>
              </a:rPr>
              <a:t>P</a:t>
            </a:r>
            <a:r>
              <a:rPr lang="en-US" altLang="ko-KR" sz="2400" b="1" dirty="0" smtClean="0">
                <a:solidFill>
                  <a:schemeClr val="bg1"/>
                </a:solidFill>
                <a:cs typeface="Calibri" pitchFamily="34" charset="0"/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  <a:cs typeface="Calibri" pitchFamily="34" charset="0"/>
              </a:rPr>
              <a:t>Neurda</a:t>
            </a:r>
            <a:endParaRPr lang="ko-KR" altLang="en-US" sz="2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51D27B24-4DBC-4B2D-BB79-5D8CF101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33680"/>
              </p:ext>
            </p:extLst>
          </p:nvPr>
        </p:nvGraphicFramePr>
        <p:xfrm>
          <a:off x="923076" y="2267143"/>
          <a:ext cx="2348075" cy="409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5749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Tensorflow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Keras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35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Letter-based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8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LSTM Neural Network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8299362"/>
                  </a:ext>
                </a:extLst>
              </a:tr>
              <a:tr h="408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Adjustable Creativity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63488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06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3488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타원 5">
            <a:extLst>
              <a:ext uri="{FF2B5EF4-FFF2-40B4-BE49-F238E27FC236}">
                <a16:creationId xmlns="" xmlns:a16="http://schemas.microsoft.com/office/drawing/2014/main" id="{8291AF2D-632C-4266-940E-7A5857765D7F}"/>
              </a:ext>
            </a:extLst>
          </p:cNvPr>
          <p:cNvSpPr/>
          <p:nvPr/>
        </p:nvSpPr>
        <p:spPr>
          <a:xfrm>
            <a:off x="1440040" y="2461324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1.</a:t>
            </a:r>
            <a:endParaRPr lang="ko-KR" altLang="en-US" sz="400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="" xmlns:a16="http://schemas.microsoft.com/office/drawing/2014/main" id="{55F65EE2-F59F-476D-8B8B-BC4EF61F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4754"/>
              </p:ext>
            </p:extLst>
          </p:nvPr>
        </p:nvGraphicFramePr>
        <p:xfrm>
          <a:off x="3584477" y="2267146"/>
          <a:ext cx="2348075" cy="4024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4434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TensorFlow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 backend 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textgenrnn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06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Word based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“Classic” RNN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813521"/>
                  </a:ext>
                </a:extLst>
              </a:tr>
              <a:tr h="476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Multiple Choice Option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52962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962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타원 52">
            <a:extLst>
              <a:ext uri="{FF2B5EF4-FFF2-40B4-BE49-F238E27FC236}">
                <a16:creationId xmlns="" xmlns:a16="http://schemas.microsoft.com/office/drawing/2014/main" id="{B58B428A-363C-4845-A6F7-3DDFE52441C9}"/>
              </a:ext>
            </a:extLst>
          </p:cNvPr>
          <p:cNvSpPr/>
          <p:nvPr/>
        </p:nvSpPr>
        <p:spPr>
          <a:xfrm>
            <a:off x="4101440" y="2461324"/>
            <a:ext cx="1314146" cy="1314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2.</a:t>
            </a:r>
            <a:endParaRPr lang="ko-KR" altLang="en-US" sz="40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BC16E692-A141-4BDD-92B4-B8D59C4E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54897"/>
              </p:ext>
            </p:extLst>
          </p:nvPr>
        </p:nvGraphicFramePr>
        <p:xfrm>
          <a:off x="6245878" y="2267146"/>
          <a:ext cx="2348075" cy="4099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414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Tensorflow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Keras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39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Word-based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LSTM Neural Network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2807122"/>
                  </a:ext>
                </a:extLst>
              </a:tr>
              <a:tr h="381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Prompt Text Option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52694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694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타원 54">
            <a:extLst>
              <a:ext uri="{FF2B5EF4-FFF2-40B4-BE49-F238E27FC236}">
                <a16:creationId xmlns="" xmlns:a16="http://schemas.microsoft.com/office/drawing/2014/main" id="{70E82602-C961-4FDB-8323-E88DF6BB5D12}"/>
              </a:ext>
            </a:extLst>
          </p:cNvPr>
          <p:cNvSpPr/>
          <p:nvPr/>
        </p:nvSpPr>
        <p:spPr>
          <a:xfrm>
            <a:off x="6762842" y="2461324"/>
            <a:ext cx="1314146" cy="1314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3.</a:t>
            </a:r>
            <a:endParaRPr lang="ko-KR" altLang="en-US" sz="4000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="" xmlns:a16="http://schemas.microsoft.com/office/drawing/2014/main" id="{2806A487-301E-4DE7-9E71-C10EF80F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11634"/>
              </p:ext>
            </p:extLst>
          </p:nvPr>
        </p:nvGraphicFramePr>
        <p:xfrm>
          <a:off x="8907280" y="2267146"/>
          <a:ext cx="2348075" cy="4099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19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9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Based on GPT-2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583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Pre-trained in English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Fed same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 input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0171514"/>
                  </a:ext>
                </a:extLst>
              </a:tr>
              <a:tr h="487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cs typeface="Calibri" pitchFamily="34" charset="0"/>
                        </a:rPr>
                        <a:t>Adjustable “Memory”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7484864"/>
                  </a:ext>
                </a:extLst>
              </a:tr>
              <a:tr h="159977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4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9977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56">
            <a:extLst>
              <a:ext uri="{FF2B5EF4-FFF2-40B4-BE49-F238E27FC236}">
                <a16:creationId xmlns="" xmlns:a16="http://schemas.microsoft.com/office/drawing/2014/main" id="{2B5DB2F9-E00D-4B8B-88BA-76270FF64A46}"/>
              </a:ext>
            </a:extLst>
          </p:cNvPr>
          <p:cNvSpPr/>
          <p:nvPr/>
        </p:nvSpPr>
        <p:spPr>
          <a:xfrm>
            <a:off x="9424244" y="2461324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4.</a:t>
            </a:r>
            <a:endParaRPr lang="ko-KR" altLang="en-US" sz="4000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4" y="2355828"/>
            <a:ext cx="1525137" cy="1525137"/>
          </a:xfrm>
          <a:prstGeom prst="ellipse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94" y="2267146"/>
            <a:ext cx="1579654" cy="1579654"/>
          </a:xfrm>
          <a:prstGeom prst="ellipse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57" y="2355828"/>
            <a:ext cx="1560180" cy="1525137"/>
          </a:xfrm>
          <a:prstGeom prst="ellipse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90" y="2328569"/>
            <a:ext cx="1579654" cy="15796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034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" y="1543050"/>
            <a:ext cx="12192000" cy="494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89435"/>
            <a:ext cx="6060595" cy="4050704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" y="1989435"/>
            <a:ext cx="6060595" cy="40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Poetry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Slam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1. Poem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3528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Nach und nach zog sich der Rauch durch die </a:t>
            </a:r>
            <a:r>
              <a:rPr lang="de-DE" b="1" dirty="0" smtClean="0">
                <a:solidFill>
                  <a:schemeClr val="bg1"/>
                </a:solidFill>
              </a:rPr>
              <a:t>Wände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So werden beide sich entzweien, keine Mäßigung ist zu </a:t>
            </a:r>
            <a:r>
              <a:rPr lang="de-DE" b="1" dirty="0" smtClean="0">
                <a:solidFill>
                  <a:schemeClr val="bg1"/>
                </a:solidFill>
              </a:rPr>
              <a:t>hoffen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Auch weiß sie doch einen geliebten haben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den stark zu sehen ließ, </a:t>
            </a:r>
            <a:r>
              <a:rPr lang="de-DE" b="1" dirty="0" err="1">
                <a:solidFill>
                  <a:schemeClr val="bg1"/>
                </a:solidFill>
              </a:rPr>
              <a:t>daß</a:t>
            </a:r>
            <a:r>
              <a:rPr lang="de-DE" b="1" dirty="0">
                <a:solidFill>
                  <a:schemeClr val="bg1"/>
                </a:solidFill>
              </a:rPr>
              <a:t> sie war betrogen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bleibt wohl einer </a:t>
            </a:r>
            <a:r>
              <a:rPr lang="de-DE" b="1" dirty="0" err="1">
                <a:solidFill>
                  <a:schemeClr val="bg1"/>
                </a:solidFill>
              </a:rPr>
              <a:t>hanger</a:t>
            </a:r>
            <a:r>
              <a:rPr lang="de-DE" b="1" dirty="0">
                <a:solidFill>
                  <a:schemeClr val="bg1"/>
                </a:solidFill>
              </a:rPr>
              <a:t> an </a:t>
            </a:r>
            <a:r>
              <a:rPr lang="de-DE" b="1" dirty="0" smtClean="0">
                <a:solidFill>
                  <a:schemeClr val="bg1"/>
                </a:solidFill>
              </a:rPr>
              <a:t>vertrautem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Andern </a:t>
            </a:r>
            <a:r>
              <a:rPr lang="de-DE" b="1" dirty="0" err="1">
                <a:solidFill>
                  <a:schemeClr val="bg1"/>
                </a:solidFill>
              </a:rPr>
              <a:t>wills</a:t>
            </a:r>
            <a:r>
              <a:rPr lang="de-DE" b="1" dirty="0">
                <a:solidFill>
                  <a:schemeClr val="bg1"/>
                </a:solidFill>
              </a:rPr>
              <a:t> nicht gelten hüben, drüben </a:t>
            </a:r>
            <a:r>
              <a:rPr lang="de-DE" b="1" dirty="0" err="1">
                <a:solidFill>
                  <a:schemeClr val="bg1"/>
                </a:solidFill>
              </a:rPr>
              <a:t>muß</a:t>
            </a:r>
            <a:r>
              <a:rPr lang="de-DE" b="1" dirty="0">
                <a:solidFill>
                  <a:schemeClr val="bg1"/>
                </a:solidFill>
              </a:rPr>
              <a:t> man </a:t>
            </a:r>
            <a:r>
              <a:rPr lang="de-DE" b="1" dirty="0" smtClean="0">
                <a:solidFill>
                  <a:schemeClr val="bg1"/>
                </a:solidFill>
              </a:rPr>
              <a:t>schelten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262366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Little </a:t>
            </a:r>
            <a:r>
              <a:rPr lang="de-DE" b="1" dirty="0" err="1">
                <a:solidFill>
                  <a:schemeClr val="bg1"/>
                </a:solidFill>
              </a:rPr>
              <a:t>by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little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smoke </a:t>
            </a:r>
            <a:r>
              <a:rPr lang="de-DE" b="1" dirty="0" err="1">
                <a:solidFill>
                  <a:schemeClr val="bg1"/>
                </a:solidFill>
              </a:rPr>
              <a:t>started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flow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through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walls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So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two</a:t>
            </a:r>
            <a:r>
              <a:rPr lang="de-DE" b="1" dirty="0">
                <a:solidFill>
                  <a:schemeClr val="bg1"/>
                </a:solidFill>
              </a:rPr>
              <a:t> will </a:t>
            </a:r>
            <a:r>
              <a:rPr lang="de-DE" b="1" dirty="0" err="1">
                <a:solidFill>
                  <a:schemeClr val="bg1"/>
                </a:solidFill>
              </a:rPr>
              <a:t>divide</a:t>
            </a:r>
            <a:r>
              <a:rPr lang="de-DE" b="1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no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moderation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hoped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for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She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also </a:t>
            </a:r>
            <a:r>
              <a:rPr lang="de-DE" b="1" dirty="0" err="1">
                <a:solidFill>
                  <a:schemeClr val="bg1"/>
                </a:solidFill>
              </a:rPr>
              <a:t>knows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has</a:t>
            </a:r>
            <a:r>
              <a:rPr lang="de-DE" b="1" dirty="0">
                <a:solidFill>
                  <a:schemeClr val="bg1"/>
                </a:solidFill>
              </a:rPr>
              <a:t> a </a:t>
            </a:r>
            <a:r>
              <a:rPr lang="de-DE" b="1" dirty="0" err="1">
                <a:solidFill>
                  <a:schemeClr val="bg1"/>
                </a:solidFill>
              </a:rPr>
              <a:t>loved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one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which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made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hard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that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she</a:t>
            </a:r>
            <a:r>
              <a:rPr lang="de-DE" b="1" dirty="0">
                <a:solidFill>
                  <a:schemeClr val="bg1"/>
                </a:solidFill>
              </a:rPr>
              <a:t> was </a:t>
            </a:r>
            <a:r>
              <a:rPr lang="de-DE" b="1" dirty="0" err="1" smtClean="0">
                <a:solidFill>
                  <a:schemeClr val="bg1"/>
                </a:solidFill>
              </a:rPr>
              <a:t>cheated</a:t>
            </a:r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All </a:t>
            </a:r>
            <a:r>
              <a:rPr lang="de-DE" b="1" dirty="0" err="1" smtClean="0">
                <a:solidFill>
                  <a:schemeClr val="bg1"/>
                </a:solidFill>
              </a:rPr>
              <a:t>that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remeins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is</a:t>
            </a:r>
            <a:r>
              <a:rPr lang="de-DE" b="1" dirty="0" smtClean="0">
                <a:solidFill>
                  <a:schemeClr val="bg1"/>
                </a:solidFill>
              </a:rPr>
              <a:t> a </a:t>
            </a:r>
            <a:r>
              <a:rPr lang="de-DE" b="1" dirty="0" err="1" smtClean="0">
                <a:solidFill>
                  <a:schemeClr val="bg1"/>
                </a:solidFill>
              </a:rPr>
              <a:t>small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piece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familiar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To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others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those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rules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don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apply</a:t>
            </a:r>
            <a:r>
              <a:rPr lang="de-DE" b="1" dirty="0" smtClean="0">
                <a:solidFill>
                  <a:schemeClr val="bg1"/>
                </a:solidFill>
              </a:rPr>
              <a:t> so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have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to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scold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2. Poem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3528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Ach so grausam sind der rechte </a:t>
            </a:r>
            <a:r>
              <a:rPr lang="de-DE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tage</a:t>
            </a:r>
          </a:p>
          <a:p>
            <a:pPr>
              <a:spcAft>
                <a:spcPts val="0"/>
              </a:spcAft>
            </a:pPr>
            <a:r>
              <a:rPr lang="de-DE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 </a:t>
            </a: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den uns die schöne </a:t>
            </a:r>
            <a:r>
              <a:rPr lang="de-DE" b="1" dirty="0" err="1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welt</a:t>
            </a: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 </a:t>
            </a:r>
            <a:endParaRPr lang="de-DE" b="1" dirty="0" smtClean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sind die </a:t>
            </a:r>
            <a:r>
              <a:rPr lang="de-DE" b="1" dirty="0" err="1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hoffnung</a:t>
            </a: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 der </a:t>
            </a:r>
            <a:r>
              <a:rPr lang="de-DE" b="1" dirty="0" err="1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frauen</a:t>
            </a: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 nicht </a:t>
            </a:r>
            <a:r>
              <a:rPr lang="de-DE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verkehrt</a:t>
            </a:r>
          </a:p>
          <a:p>
            <a:pPr>
              <a:spcAft>
                <a:spcPts val="0"/>
              </a:spcAft>
            </a:pP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das es uns erhellt</a:t>
            </a: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sind die freunde rein </a:t>
            </a:r>
            <a:endParaRPr lang="de-DE" b="1" dirty="0" smtClean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der guten </a:t>
            </a:r>
            <a:r>
              <a:rPr lang="de-DE" b="1" dirty="0" err="1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herzens</a:t>
            </a: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freuden</a:t>
            </a:r>
            <a:endParaRPr lang="de-DE" b="1" dirty="0" smtClean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welch ein </a:t>
            </a:r>
            <a:r>
              <a:rPr lang="de-DE" b="1" dirty="0" err="1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seltner</a:t>
            </a: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 gast </a:t>
            </a:r>
            <a:endParaRPr lang="de-DE" b="1" dirty="0" smtClean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de-DE" b="1" dirty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zur rechten Krieges </a:t>
            </a:r>
            <a:r>
              <a:rPr lang="de-DE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Zeit</a:t>
            </a:r>
          </a:p>
          <a:p>
            <a:pPr>
              <a:spcAft>
                <a:spcPts val="0"/>
              </a:spcAft>
            </a:pPr>
            <a:endParaRPr lang="de-DE" b="1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262366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Oh</a:t>
            </a:r>
            <a:r>
              <a:rPr lang="de-DE" b="1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right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days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are</a:t>
            </a:r>
            <a:r>
              <a:rPr lang="de-DE" b="1" dirty="0">
                <a:solidFill>
                  <a:schemeClr val="bg1"/>
                </a:solidFill>
              </a:rPr>
              <a:t> so </a:t>
            </a:r>
            <a:r>
              <a:rPr lang="de-DE" b="1" dirty="0" err="1" smtClean="0">
                <a:solidFill>
                  <a:schemeClr val="bg1"/>
                </a:solidFill>
              </a:rPr>
              <a:t>cruel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beautiful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world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hope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women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not </a:t>
            </a:r>
            <a:r>
              <a:rPr lang="de-DE" b="1" dirty="0" err="1" smtClean="0">
                <a:solidFill>
                  <a:schemeClr val="bg1"/>
                </a:solidFill>
              </a:rPr>
              <a:t>wrong</a:t>
            </a:r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b="1" dirty="0" err="1" smtClean="0">
                <a:solidFill>
                  <a:schemeClr val="bg1"/>
                </a:solidFill>
              </a:rPr>
              <a:t>that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illuminates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friends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are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pure</a:t>
            </a: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good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hearted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joys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err="1" smtClean="0">
                <a:solidFill>
                  <a:schemeClr val="bg1"/>
                </a:solidFill>
              </a:rPr>
              <a:t>what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a rare </a:t>
            </a:r>
            <a:r>
              <a:rPr lang="de-DE" b="1" dirty="0" err="1">
                <a:solidFill>
                  <a:schemeClr val="bg1"/>
                </a:solidFill>
              </a:rPr>
              <a:t>guest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In </a:t>
            </a:r>
            <a:r>
              <a:rPr lang="de-DE" b="1" dirty="0" err="1" smtClean="0">
                <a:solidFill>
                  <a:schemeClr val="bg1"/>
                </a:solidFill>
              </a:rPr>
              <a:t>these</a:t>
            </a:r>
            <a:r>
              <a:rPr lang="de-DE" b="1" dirty="0" smtClean="0">
                <a:solidFill>
                  <a:schemeClr val="bg1"/>
                </a:solidFill>
              </a:rPr>
              <a:t> war </a:t>
            </a:r>
            <a:r>
              <a:rPr lang="de-DE" b="1" dirty="0" err="1" smtClean="0">
                <a:solidFill>
                  <a:schemeClr val="bg1"/>
                </a:solidFill>
              </a:rPr>
              <a:t>times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3. Poem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3528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Eure Reihen durch den weiten Himmel.</a:t>
            </a:r>
          </a:p>
          <a:p>
            <a:r>
              <a:rPr lang="de-DE" dirty="0">
                <a:solidFill>
                  <a:schemeClr val="bg1"/>
                </a:solidFill>
              </a:rPr>
              <a:t> </a:t>
            </a:r>
          </a:p>
          <a:p>
            <a:r>
              <a:rPr lang="de-DE" dirty="0">
                <a:solidFill>
                  <a:schemeClr val="bg1"/>
                </a:solidFill>
              </a:rPr>
              <a:t>Welche Reise habt ihr schon vollendet,</a:t>
            </a:r>
          </a:p>
          <a:p>
            <a:r>
              <a:rPr lang="de-DE" dirty="0">
                <a:solidFill>
                  <a:schemeClr val="bg1"/>
                </a:solidFill>
              </a:rPr>
              <a:t> </a:t>
            </a:r>
          </a:p>
          <a:p>
            <a:r>
              <a:rPr lang="de-DE" dirty="0">
                <a:solidFill>
                  <a:schemeClr val="bg1"/>
                </a:solidFill>
              </a:rPr>
              <a:t>Seit ich, weilend in dem Arm der Liebsten,</a:t>
            </a:r>
          </a:p>
          <a:p>
            <a:r>
              <a:rPr lang="de-DE" dirty="0">
                <a:solidFill>
                  <a:schemeClr val="bg1"/>
                </a:solidFill>
              </a:rPr>
              <a:t> </a:t>
            </a:r>
          </a:p>
          <a:p>
            <a:r>
              <a:rPr lang="de-DE" dirty="0">
                <a:solidFill>
                  <a:schemeClr val="bg1"/>
                </a:solidFill>
              </a:rPr>
              <a:t>Euer und der Mitternacht vergessen! 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Ferne Königen</a:t>
            </a:r>
            <a:r>
              <a:rPr lang="de-DE" dirty="0">
                <a:solidFill>
                  <a:schemeClr val="bg1"/>
                </a:solidFill>
              </a:rPr>
              <a:t>, sagt man, gab die Natur vor andern </a:t>
            </a:r>
            <a:r>
              <a:rPr lang="de-DE" dirty="0" err="1">
                <a:solidFill>
                  <a:schemeClr val="bg1"/>
                </a:solidFill>
              </a:rPr>
              <a:t>Gebornen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 </a:t>
            </a:r>
          </a:p>
          <a:p>
            <a:r>
              <a:rPr lang="de-DE" dirty="0">
                <a:solidFill>
                  <a:schemeClr val="bg1"/>
                </a:solidFill>
              </a:rPr>
              <a:t>Eines längeren Arms weithinaus fassende Kraft.</a:t>
            </a:r>
          </a:p>
          <a:p>
            <a:r>
              <a:rPr lang="de-DE" dirty="0">
                <a:solidFill>
                  <a:schemeClr val="bg1"/>
                </a:solidFill>
              </a:rPr>
              <a:t> </a:t>
            </a:r>
          </a:p>
          <a:p>
            <a:r>
              <a:rPr lang="de-DE" dirty="0">
                <a:solidFill>
                  <a:schemeClr val="bg1"/>
                </a:solidFill>
              </a:rPr>
              <a:t>Doch auch mir, dem Geringen, verlieh sie das fürstliche Vorrecht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262366" y="1557336"/>
            <a:ext cx="5634360" cy="4801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Your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ranks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through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vast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sky</a:t>
            </a:r>
            <a:r>
              <a:rPr lang="de-DE" b="1" dirty="0" smtClean="0">
                <a:solidFill>
                  <a:schemeClr val="bg1"/>
                </a:solidFill>
              </a:rPr>
              <a:t>.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What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journey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have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you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already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completed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Since</a:t>
            </a:r>
            <a:r>
              <a:rPr lang="de-DE" b="1" dirty="0">
                <a:solidFill>
                  <a:schemeClr val="bg1"/>
                </a:solidFill>
              </a:rPr>
              <a:t> I am in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arms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my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loved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one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Forgetting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you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and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midnight</a:t>
            </a:r>
            <a:r>
              <a:rPr lang="de-DE" b="1" dirty="0">
                <a:solidFill>
                  <a:schemeClr val="bg1"/>
                </a:solidFill>
              </a:rPr>
              <a:t>!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Distant</a:t>
            </a:r>
            <a:r>
              <a:rPr lang="de-DE" b="1" dirty="0">
                <a:solidFill>
                  <a:schemeClr val="bg1"/>
                </a:solidFill>
              </a:rPr>
              <a:t> Queen, </a:t>
            </a:r>
            <a:r>
              <a:rPr lang="de-DE" b="1" dirty="0" err="1">
                <a:solidFill>
                  <a:schemeClr val="bg1"/>
                </a:solidFill>
              </a:rPr>
              <a:t>it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said</a:t>
            </a:r>
            <a:r>
              <a:rPr lang="de-DE" b="1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gave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nature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before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other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births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endParaRPr lang="de-DE" b="1" dirty="0" smtClean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A </a:t>
            </a:r>
            <a:r>
              <a:rPr lang="de-DE" b="1" dirty="0" err="1">
                <a:solidFill>
                  <a:schemeClr val="bg1"/>
                </a:solidFill>
              </a:rPr>
              <a:t>long</a:t>
            </a:r>
            <a:r>
              <a:rPr lang="de-DE" b="1" dirty="0">
                <a:solidFill>
                  <a:schemeClr val="bg1"/>
                </a:solidFill>
              </a:rPr>
              <a:t> arm </a:t>
            </a:r>
            <a:r>
              <a:rPr lang="de-DE" b="1" dirty="0" err="1">
                <a:solidFill>
                  <a:schemeClr val="bg1"/>
                </a:solidFill>
              </a:rPr>
              <a:t>with</a:t>
            </a:r>
            <a:r>
              <a:rPr lang="de-DE" b="1" dirty="0">
                <a:solidFill>
                  <a:schemeClr val="bg1"/>
                </a:solidFill>
              </a:rPr>
              <a:t> a </a:t>
            </a:r>
            <a:r>
              <a:rPr lang="de-DE" b="1" dirty="0" err="1">
                <a:solidFill>
                  <a:schemeClr val="bg1"/>
                </a:solidFill>
              </a:rPr>
              <a:t>far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reaching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strength</a:t>
            </a:r>
            <a:r>
              <a:rPr lang="de-DE" b="1" dirty="0" smtClean="0">
                <a:solidFill>
                  <a:schemeClr val="bg1"/>
                </a:solidFill>
              </a:rPr>
              <a:t>.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 But </a:t>
            </a:r>
            <a:r>
              <a:rPr lang="de-DE" b="1" dirty="0" err="1">
                <a:solidFill>
                  <a:schemeClr val="bg1"/>
                </a:solidFill>
              </a:rPr>
              <a:t>she</a:t>
            </a:r>
            <a:r>
              <a:rPr lang="de-DE" b="1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too</a:t>
            </a:r>
            <a:r>
              <a:rPr lang="de-DE" b="1" dirty="0">
                <a:solidFill>
                  <a:schemeClr val="bg1"/>
                </a:solidFill>
              </a:rPr>
              <a:t>, </a:t>
            </a:r>
            <a:r>
              <a:rPr lang="de-DE" b="1" dirty="0" err="1">
                <a:solidFill>
                  <a:schemeClr val="bg1"/>
                </a:solidFill>
              </a:rPr>
              <a:t>gave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me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princes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privilege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Breitbild</PresentationFormat>
  <Paragraphs>169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Times New Roman</vt:lpstr>
      <vt:lpstr>맑은 고딕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Sheotahul,Yasmin Y.S.</cp:lastModifiedBy>
  <cp:revision>98</cp:revision>
  <dcterms:created xsi:type="dcterms:W3CDTF">2020-01-20T05:08:25Z</dcterms:created>
  <dcterms:modified xsi:type="dcterms:W3CDTF">2020-07-13T14:28:58Z</dcterms:modified>
</cp:coreProperties>
</file>