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9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gsnNRa7wekg/hxKeka0tUsUzPU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ru-RU" sz="2000" dirty="0">
                <a:solidFill>
                  <a:schemeClr val="tx1"/>
                </a:solidFill>
                <a:latin typeface="Bahnschrift" panose="020B0502040204020203" pitchFamily="34" charset="0"/>
              </a:rPr>
              <a:t>Игровой рынок в России </a:t>
            </a:r>
            <a:r>
              <a:rPr lang="en-US" sz="2000" dirty="0">
                <a:solidFill>
                  <a:schemeClr val="tx1"/>
                </a:solidFill>
                <a:latin typeface="Bahnschrift" panose="020B0502040204020203" pitchFamily="34" charset="0"/>
              </a:rPr>
              <a:t>%</a:t>
            </a:r>
            <a:endParaRPr lang="ru-RU" sz="2000" dirty="0">
              <a:solidFill>
                <a:schemeClr val="tx1"/>
              </a:solidFill>
              <a:latin typeface="Bahnschrift" panose="020B05020402040202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D38-473F-945C-477A30C09D2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D38-473F-945C-477A30C09D2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D38-473F-945C-477A30C09D2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Bahnschrift" panose="020B0502040204020203" pitchFamily="34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ПК</c:v>
                </c:pt>
                <c:pt idx="1">
                  <c:v>Мобильные телефоны</c:v>
                </c:pt>
                <c:pt idx="2">
                  <c:v>Игровые приставки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50.1</c:v>
                </c:pt>
                <c:pt idx="1">
                  <c:v>41.1</c:v>
                </c:pt>
                <c:pt idx="2">
                  <c:v>8.8000000000000007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38-473F-945C-477A30C09D2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Bahnschrift" panose="020B0502040204020203" pitchFamily="34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C9F50A-8808-1A78-3E69-D3CC2CFF1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77A6CD-9982-2F2B-EAE8-434383F63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2E3E38-3877-D64A-2F12-02606C0D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C1DFCE-550F-092B-2294-8BA307EE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3AAAD-A6DD-4258-6417-62C34FAF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49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682B6F-7104-BFAD-A5D7-E5BF8F56F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9C1B49-9179-FB66-3554-654124346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1B5434-8F0C-BE05-0C93-25E9B3EB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E6DBE7-586C-F98E-5038-26DD2DC8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4265BD-66DE-EC98-9E10-65C89F97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6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4A76581-BA3F-6492-4D72-7A4B726EF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A3E9EA-0A07-C459-59C0-C60524F75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6896C-8A48-A8CE-4A4C-DC480284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3065D3-B3A0-CB56-C782-69C38087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46A47F-9143-8A61-30CC-0E1A1CAF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73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13067-5343-CBBF-22B1-2410A8AB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BA91EC-CBAC-CDFF-DCAF-795530C52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B2C8C3-7FCB-1B87-57D6-1D5718ABC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A70881-6B84-2F03-DE03-F62A4A31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6BCCF1-6AE8-6CC2-9B10-E9CD381D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14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1C4303-F496-834B-1334-F74CF8BB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378C85-BA1F-E5AE-849B-5EEC60ACB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50E26B-E8A9-AEE3-B68A-66F02334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F68CD1-9704-D0B2-1D63-063BEEF3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3F599F-7F0D-C60D-73B3-2370D910D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55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86F54-8582-74C1-CDB8-0EEA8F46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A2EC73-5F15-C8A7-C236-5A06C3CEF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3E6049-A28F-2AB6-55B9-A0911A8C4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029CF4-42DE-E166-404A-8FC4A71B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B9FDE0-74EC-6CC4-BE2A-CC52B65D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41E0F5-6E8A-7EAC-19A0-53005833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03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49025A-8C14-36A0-E1C6-3057D75DE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9F3230-DD00-C80C-4852-89D8CE61F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16D9B9-81F9-E17C-061A-A120C055D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EBC2027-0E60-0A00-8398-3A7418983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6A4D8C5-E015-6189-F39D-66C57CC21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D24386-37BB-4576-F975-F65CA55D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43AAE0E-3534-05BB-BB83-9CF782227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3F07A6E-46DE-E9E2-0CB7-312FDAFA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05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5CE4A6-C76D-B9E0-5A1C-23C91675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E7F07EB-C90A-0FF3-1C77-9F4FFE78B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887D76D-CEA5-3435-10F4-09402B3E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C91213-8C24-1FB0-2F13-E5A6FCBD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35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C7EC091-4A84-4F14-6F47-ED2F4077A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67BF995-C070-4991-F654-07CCFC82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2004DE-CF3C-6AB9-385B-210C179E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1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D980C-E3B0-038B-DF07-C6579C69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0F34C4-C385-A273-60F8-9F67F63B4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3FCD29-3B72-E57A-86F8-1AA58B617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70D8A1-E79A-9895-A3D3-C88688C24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32BC4A-29E1-52E1-653E-F776103C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CC9B9C-F191-7A42-F36C-E5BB04F5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37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37D84-93EF-3350-4E0F-F729B8A48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27660EF-35DA-8B48-CE4F-C6AEBB08D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529D9B-DB93-ED0C-2D2C-4E71669F9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9E9735-492B-624C-E12C-922CDC81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305715-79F6-3820-373E-FB5F965A4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0180C8-5EE0-97E8-5AB6-DABDFBCE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21554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A3DE53-BF50-0813-5880-8298AECA8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4754A6-F371-3D6F-9CAD-EA08EA141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BA1567-6540-45E3-2031-13B14AFBE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0ED4E3-8BFF-0B54-CA09-F168E75F3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9CEBDF-3536-4AB2-A46D-4F43B6FCA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05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680763"/>
            <a:ext cx="9144000" cy="188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 b="1" spc="-150" dirty="0">
                <a:latin typeface="Corbel" panose="020B0503020204020204" pitchFamily="34" charset="0"/>
                <a:cs typeface="Courier New" panose="02070309020205020404" pitchFamily="49" charset="0"/>
              </a:rPr>
              <a:t>Компьютерная игра “</a:t>
            </a:r>
            <a:r>
              <a:rPr lang="ru-RU" b="1" spc="-150" dirty="0" err="1">
                <a:latin typeface="Corbel" panose="020B0503020204020204" pitchFamily="34" charset="0"/>
                <a:cs typeface="Courier New" panose="02070309020205020404" pitchFamily="49" charset="0"/>
              </a:rPr>
              <a:t>Respiration</a:t>
            </a:r>
            <a:r>
              <a:rPr lang="ru-RU" b="1" spc="-150" dirty="0">
                <a:latin typeface="Corbel" panose="020B0503020204020204" pitchFamily="34" charset="0"/>
                <a:cs typeface="Courier New" panose="02070309020205020404" pitchFamily="49" charset="0"/>
              </a:rPr>
              <a:t>”</a:t>
            </a:r>
            <a:endParaRPr b="1" spc="-150" dirty="0">
              <a:latin typeface="Corbel" panose="020B0503020204020204" pitchFamily="34" charset="0"/>
              <a:cs typeface="Courier New" panose="02070309020205020404" pitchFamily="49" charset="0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6281929" y="4153230"/>
            <a:ext cx="5910072" cy="2704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 dirty="0">
                <a:latin typeface="Bahnschrift" panose="020B0502040204020203" pitchFamily="34" charset="0"/>
                <a:cs typeface="Times New Roman" panose="02020603050405020304" pitchFamily="18" charset="0"/>
              </a:rPr>
              <a:t>Выполнили студенты группы</a:t>
            </a:r>
            <a:endParaRPr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 dirty="0">
                <a:latin typeface="Bahnschrift" panose="020B0502040204020203" pitchFamily="34" charset="0"/>
                <a:cs typeface="Times New Roman" panose="02020603050405020304" pitchFamily="18" charset="0"/>
              </a:rPr>
              <a:t>Б9121-09.03.03пикд</a:t>
            </a:r>
            <a:endParaRPr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 dirty="0">
                <a:latin typeface="Bahnschrift" panose="020B0502040204020203" pitchFamily="34" charset="0"/>
                <a:cs typeface="Times New Roman" panose="02020603050405020304" pitchFamily="18" charset="0"/>
              </a:rPr>
              <a:t>Панкратова Екатерина Денисовна</a:t>
            </a:r>
            <a:endParaRPr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Гриднинский</a:t>
            </a:r>
            <a:r>
              <a:rPr lang="ru-RU" sz="2800" dirty="0">
                <a:latin typeface="Bahnschrift" panose="020B0502040204020203" pitchFamily="34" charset="0"/>
                <a:cs typeface="Times New Roman" panose="02020603050405020304" pitchFamily="18" charset="0"/>
              </a:rPr>
              <a:t> Богдан Дмитриевич</a:t>
            </a:r>
            <a:endParaRPr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 dirty="0">
                <a:latin typeface="Bahnschrift" panose="020B0502040204020203" pitchFamily="34" charset="0"/>
                <a:cs typeface="Times New Roman" panose="02020603050405020304" pitchFamily="18" charset="0"/>
              </a:rPr>
              <a:t>Золотов Данила Константинович</a:t>
            </a:r>
            <a:endParaRPr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>
          <a:blip r:embed="rId3"/>
          <a:srcRect/>
          <a:stretch/>
        </p:blipFill>
        <p:spPr>
          <a:xfrm>
            <a:off x="672145" y="4153230"/>
            <a:ext cx="1976562" cy="2704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 sz="6000" dirty="0">
                <a:latin typeface="Corbel" panose="020B0503020204020204" pitchFamily="34" charset="0"/>
              </a:rPr>
              <a:t>Реализация и тестирование</a:t>
            </a:r>
            <a:endParaRPr dirty="0">
              <a:latin typeface="Corbel" panose="020B0503020204020204" pitchFamily="34" charset="0"/>
            </a:endParaRPr>
          </a:p>
        </p:txBody>
      </p:sp>
      <p:sp>
        <p:nvSpPr>
          <p:cNvPr id="170" name="Google Shape;170;p10"/>
          <p:cNvSpPr txBox="1">
            <a:spLocks noGrp="1"/>
          </p:cNvSpPr>
          <p:nvPr>
            <p:ph idx="1"/>
          </p:nvPr>
        </p:nvSpPr>
        <p:spPr>
          <a:xfrm>
            <a:off x="838200" y="152387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~ 3000 строк кода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~ 40 спрайтов</a:t>
            </a:r>
            <a:endParaRPr dirty="0">
              <a:latin typeface="Bahnschrif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2 локации</a:t>
            </a:r>
            <a:endParaRPr dirty="0">
              <a:latin typeface="Bahnschrif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Меню и интерфейс</a:t>
            </a:r>
            <a:endParaRPr dirty="0">
              <a:latin typeface="Bahnschrif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~ 80 коммитов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171" name="Google Shape;171;p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dk1"/>
                </a:solidFill>
              </a:rPr>
              <a:t>10</a:t>
            </a:fld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 sz="6000" dirty="0">
                <a:latin typeface="Corbel" panose="020B0503020204020204" pitchFamily="34" charset="0"/>
              </a:rPr>
              <a:t>Заключение</a:t>
            </a:r>
            <a:endParaRPr dirty="0">
              <a:latin typeface="Corbel" panose="020B0503020204020204" pitchFamily="34" charset="0"/>
            </a:endParaRPr>
          </a:p>
        </p:txBody>
      </p:sp>
      <p:sp>
        <p:nvSpPr>
          <p:cNvPr id="177" name="Google Shape;177;p1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3200" dirty="0">
                <a:latin typeface="Bahnschrift" panose="020B0502040204020203" pitchFamily="34" charset="0"/>
              </a:rPr>
              <a:t>В результате разработки было создано:</a:t>
            </a:r>
            <a:endParaRPr dirty="0">
              <a:latin typeface="Bahnschrif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2D игра «</a:t>
            </a:r>
            <a:r>
              <a:rPr lang="ru-RU" sz="3200" dirty="0" err="1">
                <a:latin typeface="Bahnschrift" panose="020B0502040204020203" pitchFamily="34" charset="0"/>
              </a:rPr>
              <a:t>Respiration</a:t>
            </a:r>
            <a:r>
              <a:rPr lang="ru-RU" sz="3200" dirty="0">
                <a:latin typeface="Bahnschrift" panose="020B0502040204020203" pitchFamily="34" charset="0"/>
              </a:rPr>
              <a:t>» с видом сверху в жанре </a:t>
            </a:r>
            <a:r>
              <a:rPr lang="ru-RU" sz="3200" dirty="0" err="1">
                <a:latin typeface="Bahnschrift" panose="020B0502040204020203" pitchFamily="34" charset="0"/>
              </a:rPr>
              <a:t>roguelike</a:t>
            </a:r>
            <a:endParaRPr sz="3200" dirty="0">
              <a:latin typeface="Bahnschrif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Генерация уровней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Алгоритм поиска пути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Спрайты персонажей, фона, предметов, оружия</a:t>
            </a:r>
            <a:endParaRPr dirty="0">
              <a:latin typeface="Bahnschrif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Переход между уровнями со сменой угла обзора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178" name="Google Shape;178;p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dk1"/>
                </a:solidFill>
              </a:rPr>
              <a:t>11</a:t>
            </a:fld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3278400" cy="1325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5200" b="1" spc="-150" dirty="0">
                <a:latin typeface="Corbel" panose="020B0503020204020204" pitchFamily="34" charset="0"/>
                <a:cs typeface="Courier New" panose="02070309020205020404" pitchFamily="49" charset="0"/>
              </a:rPr>
              <a:t>Введение</a:t>
            </a:r>
            <a:endParaRPr sz="5200" b="1" spc="-150" dirty="0">
              <a:latin typeface="Corbel" panose="020B0503020204020204" pitchFamily="34" charset="0"/>
              <a:cs typeface="Courier New" panose="02070309020205020404" pitchFamily="49" charset="0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idx="1"/>
          </p:nvPr>
        </p:nvSpPr>
        <p:spPr>
          <a:xfrm>
            <a:off x="604520" y="1803005"/>
            <a:ext cx="4452112" cy="49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3200" dirty="0">
                <a:latin typeface="Bahnschrift" panose="020B0502040204020203" pitchFamily="34" charset="0"/>
              </a:rPr>
              <a:t>Игра </a:t>
            </a:r>
            <a:r>
              <a:rPr lang="ru-RU" sz="3200" dirty="0" err="1">
                <a:latin typeface="Bahnschrift" panose="020B0502040204020203" pitchFamily="34" charset="0"/>
              </a:rPr>
              <a:t>Rogue</a:t>
            </a:r>
            <a:r>
              <a:rPr lang="ru-RU" sz="3200" dirty="0">
                <a:latin typeface="Bahnschrift" panose="020B0502040204020203" pitchFamily="34" charset="0"/>
              </a:rPr>
              <a:t> (1980 год)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dk1"/>
                </a:solidFill>
              </a:rPr>
              <a:t>2</a:t>
            </a:fld>
            <a:endParaRPr sz="2000">
              <a:solidFill>
                <a:schemeClr val="dk1"/>
              </a:solidFill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4520" y="2773680"/>
            <a:ext cx="4250162" cy="23672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215ADD21-9492-C2C9-F6F1-A90A43652C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8827503"/>
              </p:ext>
            </p:extLst>
          </p:nvPr>
        </p:nvGraphicFramePr>
        <p:xfrm>
          <a:off x="6096000" y="567266"/>
          <a:ext cx="56388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445008" y="2490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 sz="6000" dirty="0">
                <a:latin typeface="Corbel" panose="020B0503020204020204" pitchFamily="34" charset="0"/>
              </a:rPr>
              <a:t>Характеристики игры</a:t>
            </a:r>
            <a:endParaRPr dirty="0">
              <a:latin typeface="Corbel" panose="020B0503020204020204" pitchFamily="34" charset="0"/>
            </a:endParaRPr>
          </a:p>
        </p:txBody>
      </p:sp>
      <p:sp>
        <p:nvSpPr>
          <p:cNvPr id="106" name="Google Shape;106;p3"/>
          <p:cNvSpPr txBox="1">
            <a:spLocks noGrp="1"/>
          </p:cNvSpPr>
          <p:nvPr>
            <p:ph idx="1"/>
          </p:nvPr>
        </p:nvSpPr>
        <p:spPr>
          <a:xfrm>
            <a:off x="701040" y="1574576"/>
            <a:ext cx="6568440" cy="4532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2D игра с видом сверху</a:t>
            </a:r>
            <a:endParaRPr dirty="0">
              <a:latin typeface="Bahnschrif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Жанр </a:t>
            </a:r>
            <a:r>
              <a:rPr lang="ru-RU" sz="3200" dirty="0" err="1">
                <a:latin typeface="Bahnschrift" panose="020B0502040204020203" pitchFamily="34" charset="0"/>
              </a:rPr>
              <a:t>roguelike</a:t>
            </a:r>
            <a:r>
              <a:rPr lang="ru-RU" sz="3200" dirty="0">
                <a:latin typeface="Bahnschrift" panose="020B0502040204020203" pitchFamily="34" charset="0"/>
              </a:rPr>
              <a:t> </a:t>
            </a:r>
            <a:endParaRPr dirty="0">
              <a:latin typeface="Bahnschrif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Графика в стиле </a:t>
            </a:r>
            <a:r>
              <a:rPr lang="ru-RU" sz="3200" dirty="0" err="1">
                <a:latin typeface="Bahnschrift" panose="020B0502040204020203" pitchFamily="34" charset="0"/>
              </a:rPr>
              <a:t>pixel</a:t>
            </a:r>
            <a:r>
              <a:rPr lang="ru-RU" sz="3200" dirty="0">
                <a:latin typeface="Bahnschrift" panose="020B0502040204020203" pitchFamily="34" charset="0"/>
              </a:rPr>
              <a:t> </a:t>
            </a:r>
            <a:r>
              <a:rPr lang="ru-RU" sz="3200" dirty="0" err="1">
                <a:latin typeface="Bahnschrift" panose="020B0502040204020203" pitchFamily="34" charset="0"/>
              </a:rPr>
              <a:t>art</a:t>
            </a:r>
            <a:endParaRPr sz="3200" dirty="0">
              <a:latin typeface="Bahnschrif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Генерируемые игровые уровни</a:t>
            </a:r>
            <a:endParaRPr dirty="0">
              <a:latin typeface="Bahnschrif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«Перманентная смерть»</a:t>
            </a:r>
            <a:endParaRPr dirty="0">
              <a:latin typeface="Bahnschrif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Механика перемещения между локациями со сменой точки угла обзора</a:t>
            </a:r>
            <a:endParaRPr dirty="0">
              <a:latin typeface="Bahnschrif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Дополнительные инструменты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dk1"/>
                </a:solidFill>
              </a:rPr>
              <a:t>3</a:t>
            </a:fld>
            <a:endParaRPr sz="2000">
              <a:solidFill>
                <a:schemeClr val="dk1"/>
              </a:solidFill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>
          <a:blip r:embed="rId3"/>
          <a:srcRect/>
          <a:stretch/>
        </p:blipFill>
        <p:spPr>
          <a:xfrm>
            <a:off x="7827264" y="2327719"/>
            <a:ext cx="3526536" cy="3526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 sz="6000" dirty="0">
                <a:latin typeface="Corbel" panose="020B0503020204020204" pitchFamily="34" charset="0"/>
              </a:rPr>
              <a:t>Сущности игры</a:t>
            </a:r>
            <a:endParaRPr dirty="0">
              <a:latin typeface="Corbel" panose="020B0503020204020204" pitchFamily="34" charset="0"/>
            </a:endParaRPr>
          </a:p>
        </p:txBody>
      </p:sp>
      <p:sp>
        <p:nvSpPr>
          <p:cNvPr id="120" name="Google Shape;120;p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dk1"/>
                </a:solidFill>
              </a:rPr>
              <a:t>4</a:t>
            </a:fld>
            <a:endParaRPr sz="2000">
              <a:solidFill>
                <a:schemeClr val="dk1"/>
              </a:solidFill>
            </a:endParaRPr>
          </a:p>
        </p:txBody>
      </p:sp>
      <p:pic>
        <p:nvPicPr>
          <p:cNvPr id="3" name="Рисунок 2" descr="Изображение выглядит как График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E8CECCB4-97E0-45B4-23D3-4B10F0338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81500"/>
            <a:ext cx="1809750" cy="2476500"/>
          </a:xfrm>
          <a:prstGeom prst="rect">
            <a:avLst/>
          </a:prstGeom>
        </p:spPr>
      </p:pic>
      <p:pic>
        <p:nvPicPr>
          <p:cNvPr id="5" name="Рисунок 4" descr="Изображение выглядит как пиксель, Графика, снимок экрана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CF037C6C-0F6D-F28E-4E73-252245688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442" y="5033646"/>
            <a:ext cx="1325564" cy="1325564"/>
          </a:xfrm>
          <a:prstGeom prst="rect">
            <a:avLst/>
          </a:prstGeom>
        </p:spPr>
      </p:pic>
      <p:pic>
        <p:nvPicPr>
          <p:cNvPr id="7" name="Рисунок 6" descr="Изображение выглядит как снимок экрана, пиксель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FE521E8E-695F-6522-FCE8-214493F67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1125" y="4381500"/>
            <a:ext cx="1809750" cy="2476500"/>
          </a:xfrm>
          <a:prstGeom prst="rect">
            <a:avLst/>
          </a:prstGeom>
        </p:spPr>
      </p:pic>
      <p:pic>
        <p:nvPicPr>
          <p:cNvPr id="9" name="Рисунок 8" descr="Изображение выглядит как пиксель, Красочность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056E35DB-7F9E-84A9-2A8F-2A089CCFC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4050" y="4381500"/>
            <a:ext cx="1809750" cy="2476500"/>
          </a:xfrm>
          <a:prstGeom prst="rect">
            <a:avLst/>
          </a:prstGeom>
        </p:spPr>
      </p:pic>
      <p:pic>
        <p:nvPicPr>
          <p:cNvPr id="11" name="Рисунок 10" descr="Изображение выглядит как желтый, снимок экрана, пиксель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8737F07-6890-8B33-6258-C33B50B5BE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9994" y="4916648"/>
            <a:ext cx="1559560" cy="1559560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снимок экрана, 3D-моделирование,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7BA2A863-D5E4-B64D-75E4-09C73AC5A0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6720" y="2839720"/>
            <a:ext cx="1178560" cy="11785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838200" y="500063"/>
            <a:ext cx="10515600" cy="1215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 sz="6000" dirty="0">
                <a:latin typeface="Corbel" panose="020B0503020204020204" pitchFamily="34" charset="0"/>
              </a:rPr>
              <a:t>Генерация уровней</a:t>
            </a:r>
            <a:endParaRPr dirty="0">
              <a:latin typeface="Corbel" panose="020B0503020204020204" pitchFamily="34" charset="0"/>
            </a:endParaRPr>
          </a:p>
        </p:txBody>
      </p:sp>
      <p:sp>
        <p:nvSpPr>
          <p:cNvPr id="127" name="Google Shape;127;p5"/>
          <p:cNvSpPr txBox="1">
            <a:spLocks noGrp="1"/>
          </p:cNvSpPr>
          <p:nvPr>
            <p:ph idx="1"/>
          </p:nvPr>
        </p:nvSpPr>
        <p:spPr>
          <a:xfrm>
            <a:off x="838200" y="2128787"/>
            <a:ext cx="10515600" cy="381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Размер карты уровня (от </a:t>
            </a:r>
            <a:r>
              <a:rPr lang="en-US" sz="3200" dirty="0">
                <a:latin typeface="Bahnschrift" panose="020B0502040204020203" pitchFamily="34" charset="0"/>
              </a:rPr>
              <a:t>14x8</a:t>
            </a:r>
            <a:r>
              <a:rPr lang="ru-RU" sz="3200" dirty="0">
                <a:latin typeface="Bahnschrift" panose="020B0502040204020203" pitchFamily="34" charset="0"/>
              </a:rPr>
              <a:t> до бесконечности плиток, размер одной плитки 32х32 пикселя)</a:t>
            </a:r>
            <a:endParaRPr dirty="0">
              <a:latin typeface="Bahnschrif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Расположение препятствий</a:t>
            </a:r>
            <a:endParaRPr dirty="0">
              <a:latin typeface="Bahnschrif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Количество врагов (от 0 до бесконечности) и их расположение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128" name="Google Shape;128;p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dk1"/>
                </a:solidFill>
              </a:rPr>
              <a:t>5</a:t>
            </a:fld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>
            <a:spLocks noGrp="1"/>
          </p:cNvSpPr>
          <p:nvPr>
            <p:ph type="title"/>
          </p:nvPr>
        </p:nvSpPr>
        <p:spPr>
          <a:xfrm>
            <a:off x="286648" y="167057"/>
            <a:ext cx="10719063" cy="66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sz="4800" dirty="0">
                <a:latin typeface="Corbel" panose="020B0503020204020204" pitchFamily="34" charset="0"/>
              </a:rPr>
              <a:t>Примеры игр жанра </a:t>
            </a:r>
            <a:r>
              <a:rPr lang="ru-RU" sz="4800" dirty="0" err="1">
                <a:latin typeface="Corbel" panose="020B0503020204020204" pitchFamily="34" charset="0"/>
              </a:rPr>
              <a:t>roguelike</a:t>
            </a:r>
            <a:endParaRPr sz="4800" dirty="0">
              <a:latin typeface="Corbel" panose="020B0503020204020204" pitchFamily="34" charset="0"/>
            </a:endParaRPr>
          </a:p>
        </p:txBody>
      </p:sp>
      <p:sp>
        <p:nvSpPr>
          <p:cNvPr id="134" name="Google Shape;134;p6"/>
          <p:cNvSpPr txBox="1">
            <a:spLocks noGrp="1"/>
          </p:cNvSpPr>
          <p:nvPr>
            <p:ph idx="1"/>
          </p:nvPr>
        </p:nvSpPr>
        <p:spPr>
          <a:xfrm>
            <a:off x="286648" y="1813023"/>
            <a:ext cx="3573544" cy="66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3200" dirty="0">
                <a:latin typeface="Bahnschrift" panose="020B0502040204020203" pitchFamily="34" charset="0"/>
              </a:rPr>
              <a:t>The </a:t>
            </a:r>
            <a:r>
              <a:rPr lang="ru-RU" sz="3200" dirty="0" err="1">
                <a:latin typeface="Bahnschrift" panose="020B0502040204020203" pitchFamily="34" charset="0"/>
              </a:rPr>
              <a:t>binding</a:t>
            </a:r>
            <a:r>
              <a:rPr lang="ru-RU" sz="3200" dirty="0">
                <a:latin typeface="Bahnschrift" panose="020B0502040204020203" pitchFamily="34" charset="0"/>
              </a:rPr>
              <a:t> </a:t>
            </a:r>
            <a:r>
              <a:rPr lang="ru-RU" sz="3200" dirty="0" err="1">
                <a:latin typeface="Bahnschrift" panose="020B0502040204020203" pitchFamily="34" charset="0"/>
              </a:rPr>
              <a:t>of</a:t>
            </a:r>
            <a:r>
              <a:rPr lang="ru-RU" sz="3200" dirty="0">
                <a:latin typeface="Bahnschrift" panose="020B0502040204020203" pitchFamily="34" charset="0"/>
              </a:rPr>
              <a:t> </a:t>
            </a:r>
            <a:r>
              <a:rPr lang="ru-RU" sz="3200" dirty="0" err="1">
                <a:latin typeface="Bahnschrift" panose="020B0502040204020203" pitchFamily="34" charset="0"/>
              </a:rPr>
              <a:t>Isaac</a:t>
            </a:r>
            <a:endParaRPr sz="3200" dirty="0">
              <a:latin typeface="Bahnschrift" panose="020B0502040204020203" pitchFamily="34" charset="0"/>
            </a:endParaRPr>
          </a:p>
        </p:txBody>
      </p:sp>
      <p:sp>
        <p:nvSpPr>
          <p:cNvPr id="140" name="Google Shape;140;p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dk1"/>
                </a:solidFill>
              </a:rPr>
              <a:t>6</a:t>
            </a:fld>
            <a:endParaRPr sz="2000">
              <a:solidFill>
                <a:schemeClr val="dk1"/>
              </a:solidFill>
            </a:endParaRPr>
          </a:p>
        </p:txBody>
      </p:sp>
      <p:pic>
        <p:nvPicPr>
          <p:cNvPr id="135" name="Google Shape;13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648" y="2451204"/>
            <a:ext cx="5809352" cy="3383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7027" y="1373206"/>
            <a:ext cx="3940233" cy="2217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17028" y="4124381"/>
            <a:ext cx="3940233" cy="221118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6"/>
          <p:cNvSpPr txBox="1"/>
          <p:nvPr/>
        </p:nvSpPr>
        <p:spPr>
          <a:xfrm>
            <a:off x="6096000" y="845740"/>
            <a:ext cx="346862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0" i="0" u="none" strike="noStrike" cap="none" dirty="0" err="1">
                <a:solidFill>
                  <a:schemeClr val="dk1"/>
                </a:solidFill>
                <a:latin typeface="Bahnschrift" panose="020B0502040204020203" pitchFamily="34" charset="0"/>
                <a:ea typeface="Calibri"/>
                <a:cs typeface="Calibri"/>
                <a:sym typeface="Calibri"/>
              </a:rPr>
              <a:t>Nuclear</a:t>
            </a:r>
            <a:r>
              <a:rPr lang="ru-RU" sz="3200" b="0" i="0" u="none" strike="noStrike" cap="none" dirty="0">
                <a:solidFill>
                  <a:schemeClr val="dk1"/>
                </a:solidFill>
                <a:latin typeface="Bahnschrift" panose="020B0502040204020203" pitchFamily="34" charset="0"/>
                <a:ea typeface="Calibri"/>
                <a:cs typeface="Calibri"/>
                <a:sym typeface="Calibri"/>
              </a:rPr>
              <a:t> </a:t>
            </a:r>
            <a:r>
              <a:rPr lang="ru-RU" sz="3200" b="0" i="0" u="none" strike="noStrike" cap="none" dirty="0" err="1">
                <a:solidFill>
                  <a:schemeClr val="dk1"/>
                </a:solidFill>
                <a:latin typeface="Bahnschrift" panose="020B0502040204020203" pitchFamily="34" charset="0"/>
                <a:ea typeface="Calibri"/>
                <a:cs typeface="Calibri"/>
                <a:sym typeface="Calibri"/>
              </a:rPr>
              <a:t>throne</a:t>
            </a:r>
            <a:endParaRPr sz="3200" dirty="0">
              <a:solidFill>
                <a:schemeClr val="dk1"/>
              </a:solidFill>
              <a:latin typeface="Bahnschrift" panose="020B05020402040202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6197729" y="3576355"/>
            <a:ext cx="251650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err="1">
                <a:solidFill>
                  <a:schemeClr val="dk1"/>
                </a:solidFill>
                <a:latin typeface="Bahnschrift" panose="020B0502040204020203" pitchFamily="34" charset="0"/>
                <a:ea typeface="Calibri"/>
                <a:cs typeface="Calibri"/>
                <a:sym typeface="Calibri"/>
              </a:rPr>
              <a:t>Soul</a:t>
            </a:r>
            <a:r>
              <a:rPr lang="ru-RU" sz="3200" dirty="0">
                <a:solidFill>
                  <a:schemeClr val="dk1"/>
                </a:solidFill>
                <a:latin typeface="Bahnschrift" panose="020B0502040204020203" pitchFamily="34" charset="0"/>
                <a:ea typeface="Calibri"/>
                <a:cs typeface="Calibri"/>
                <a:sym typeface="Calibri"/>
              </a:rPr>
              <a:t> Knight</a:t>
            </a:r>
            <a:endParaRPr sz="3200" dirty="0">
              <a:solidFill>
                <a:schemeClr val="dk1"/>
              </a:solidFill>
              <a:latin typeface="Bahnschrift" panose="020B0502040204020203" pitchFamily="34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673608" y="361188"/>
            <a:ext cx="10515600" cy="1247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 sz="6000" dirty="0"/>
              <a:t>Проектные решения</a:t>
            </a:r>
            <a:endParaRPr dirty="0"/>
          </a:p>
        </p:txBody>
      </p:sp>
      <p:sp>
        <p:nvSpPr>
          <p:cNvPr id="146" name="Google Shape;146;p7"/>
          <p:cNvSpPr txBox="1">
            <a:spLocks noGrp="1"/>
          </p:cNvSpPr>
          <p:nvPr>
            <p:ph idx="1"/>
          </p:nvPr>
        </p:nvSpPr>
        <p:spPr>
          <a:xfrm>
            <a:off x="838200" y="2128787"/>
            <a:ext cx="2755392" cy="1718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С#</a:t>
            </a:r>
            <a:endParaRPr dirty="0">
              <a:latin typeface="Bahnschrif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Visual Studio</a:t>
            </a:r>
            <a:endParaRPr sz="3200" dirty="0">
              <a:latin typeface="Bahnschrif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 err="1">
                <a:latin typeface="Bahnschrift" panose="020B0502040204020203" pitchFamily="34" charset="0"/>
              </a:rPr>
              <a:t>Unity</a:t>
            </a:r>
            <a:endParaRPr sz="3200" dirty="0">
              <a:latin typeface="Bahnschrift" panose="020B0502040204020203" pitchFamily="34" charset="0"/>
            </a:endParaRPr>
          </a:p>
        </p:txBody>
      </p:sp>
      <p:sp>
        <p:nvSpPr>
          <p:cNvPr id="147" name="Google Shape;147;p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dk1"/>
                </a:solidFill>
              </a:rPr>
              <a:t>7</a:t>
            </a:fld>
            <a:endParaRPr sz="2000">
              <a:solidFill>
                <a:schemeClr val="dk1"/>
              </a:solidFill>
            </a:endParaRPr>
          </a:p>
        </p:txBody>
      </p:sp>
      <p:pic>
        <p:nvPicPr>
          <p:cNvPr id="148" name="Google Shape;148;p7"/>
          <p:cNvPicPr preferRelativeResize="0"/>
          <p:nvPr/>
        </p:nvPicPr>
        <p:blipFill rotWithShape="1">
          <a:blip r:embed="rId3">
            <a:alphaModFix/>
          </a:blip>
          <a:srcRect t="1023" r="691"/>
          <a:stretch/>
        </p:blipFill>
        <p:spPr>
          <a:xfrm>
            <a:off x="3807156" y="1655064"/>
            <a:ext cx="7814868" cy="4525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346026" y="370119"/>
            <a:ext cx="10515600" cy="95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 sz="6000" dirty="0">
                <a:latin typeface="Corbel" panose="020B0503020204020204" pitchFamily="34" charset="0"/>
              </a:rPr>
              <a:t>Диаграмма состояний</a:t>
            </a:r>
            <a:endParaRPr dirty="0">
              <a:latin typeface="Corbel" panose="020B0503020204020204" pitchFamily="34" charset="0"/>
            </a:endParaRPr>
          </a:p>
        </p:txBody>
      </p:sp>
      <p:pic>
        <p:nvPicPr>
          <p:cNvPr id="156" name="Google Shape;156;p8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 r="5739"/>
          <a:stretch/>
        </p:blipFill>
        <p:spPr>
          <a:xfrm>
            <a:off x="181434" y="1880066"/>
            <a:ext cx="4412337" cy="259657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dk1"/>
                </a:solidFill>
              </a:rPr>
              <a:t>8</a:t>
            </a:fld>
            <a:endParaRPr sz="2000">
              <a:solidFill>
                <a:schemeClr val="dk1"/>
              </a:solidFill>
            </a:endParaRPr>
          </a:p>
        </p:txBody>
      </p:sp>
      <p:pic>
        <p:nvPicPr>
          <p:cNvPr id="155" name="Google Shape;15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81270" y="3887363"/>
            <a:ext cx="4412337" cy="2452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 descr="Изображение выглядит как текст, снимок экрана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AF9FAEDA-A420-E0DF-40DA-DDD0A3F9A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6031" y="2013112"/>
            <a:ext cx="4412338" cy="24635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838200" y="136524"/>
            <a:ext cx="10515600" cy="196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 sz="6000" dirty="0">
                <a:latin typeface="Corbel" panose="020B0503020204020204" pitchFamily="34" charset="0"/>
              </a:rPr>
              <a:t>Правила игры</a:t>
            </a:r>
            <a:endParaRPr dirty="0">
              <a:latin typeface="Corbel" panose="020B0503020204020204" pitchFamily="34" charset="0"/>
            </a:endParaRPr>
          </a:p>
        </p:txBody>
      </p:sp>
      <p:sp>
        <p:nvSpPr>
          <p:cNvPr id="164" name="Google Shape;164;p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При запуске игры, игрок сразу начинает новую игру</a:t>
            </a:r>
            <a:endParaRPr dirty="0">
              <a:latin typeface="Bahnschrif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Сложность игры увеличивается</a:t>
            </a:r>
            <a:endParaRPr dirty="0">
              <a:latin typeface="Bahnschrif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Каждый раз после смерти игрок будет заново начинать игру. Выход из игры также считается смертью</a:t>
            </a:r>
            <a:endParaRPr dirty="0">
              <a:latin typeface="Bahnschrif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Игра не имеет конца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dk1"/>
                </a:solidFill>
              </a:rPr>
              <a:t>9</a:t>
            </a:fld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216</Words>
  <Application>Microsoft Office PowerPoint</Application>
  <PresentationFormat>Широкоэкранный</PresentationFormat>
  <Paragraphs>59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Bahnschrift</vt:lpstr>
      <vt:lpstr>Calibri</vt:lpstr>
      <vt:lpstr>Calibri Light</vt:lpstr>
      <vt:lpstr>Corbel</vt:lpstr>
      <vt:lpstr>Тема Office</vt:lpstr>
      <vt:lpstr>Компьютерная игра “Respiration”</vt:lpstr>
      <vt:lpstr>Введение</vt:lpstr>
      <vt:lpstr>Характеристики игры</vt:lpstr>
      <vt:lpstr>Сущности игры</vt:lpstr>
      <vt:lpstr>Генерация уровней</vt:lpstr>
      <vt:lpstr>Примеры игр жанра roguelike</vt:lpstr>
      <vt:lpstr>Проектные решения</vt:lpstr>
      <vt:lpstr>Диаграмма состояний</vt:lpstr>
      <vt:lpstr>Правила игры</vt:lpstr>
      <vt:lpstr>Реализация и тестирование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игра “Respiration”</dc:title>
  <dc:creator>Ekaterina</dc:creator>
  <cp:lastModifiedBy>Богдан U</cp:lastModifiedBy>
  <cp:revision>8</cp:revision>
  <dcterms:created xsi:type="dcterms:W3CDTF">2023-06-02T15:11:50Z</dcterms:created>
  <dcterms:modified xsi:type="dcterms:W3CDTF">2023-06-16T23:06:07Z</dcterms:modified>
</cp:coreProperties>
</file>