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Roboto"/>
      <p:regular r:id="rId29"/>
      <p:bold r:id="rId30"/>
      <p:italic r:id="rId31"/>
      <p:boldItalic r:id="rId32"/>
    </p:embeddedFont>
    <p:embeddedFont>
      <p:font typeface="Century Schoolbook"/>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7" roundtripDataSignature="AMtx7mgQwpOE/D+Zern9qoxI7DnL5nbg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1BD811-9812-4B31-A8CD-796F813718C9}">
  <a:tblStyle styleId="{6C1BD811-9812-4B31-A8CD-796F813718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4.xml"/><Relationship Id="rId33" Type="http://schemas.openxmlformats.org/officeDocument/2006/relationships/font" Target="fonts/CenturySchoolbook-regular.fntdata"/><Relationship Id="rId10" Type="http://schemas.openxmlformats.org/officeDocument/2006/relationships/slide" Target="slides/slide3.xml"/><Relationship Id="rId32" Type="http://schemas.openxmlformats.org/officeDocument/2006/relationships/font" Target="fonts/Roboto-boldItalic.fntdata"/><Relationship Id="rId13" Type="http://schemas.openxmlformats.org/officeDocument/2006/relationships/slide" Target="slides/slide6.xml"/><Relationship Id="rId35" Type="http://schemas.openxmlformats.org/officeDocument/2006/relationships/font" Target="fonts/CenturySchoolbook-italic.fntdata"/><Relationship Id="rId12" Type="http://schemas.openxmlformats.org/officeDocument/2006/relationships/slide" Target="slides/slide5.xml"/><Relationship Id="rId34" Type="http://schemas.openxmlformats.org/officeDocument/2006/relationships/font" Target="fonts/CenturySchoolbook-bold.fntdata"/><Relationship Id="rId15" Type="http://schemas.openxmlformats.org/officeDocument/2006/relationships/slide" Target="slides/slide8.xml"/><Relationship Id="rId37" Type="http://customschemas.google.com/relationships/presentationmetadata" Target="metadata"/><Relationship Id="rId14" Type="http://schemas.openxmlformats.org/officeDocument/2006/relationships/slide" Target="slides/slide7.xml"/><Relationship Id="rId36" Type="http://schemas.openxmlformats.org/officeDocument/2006/relationships/font" Target="fonts/CenturySchoolbook-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b03ef39c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b03ef39c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b03ef39c1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b03ef39c1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b03ef39c1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b03ef39c1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b03ef39c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b03ef39c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13959c4f6_0_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2c13959c4f6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b6734bac8_0_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26b6734bac8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b6734bac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b6734bac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b6734bac8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26b6734bac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b6734bac8_0_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26b6734bac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b6734bac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b6734bac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b6734bac8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b6734bac8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b03ef39c1_1_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26b03ef39c1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b03ef39c1_1_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26b03ef39c1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b03ef39c1_1_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26b03ef39c1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b03ef39c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b03ef39c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2"/>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txBox="1"/>
          <p:nvPr>
            <p:ph type="ctr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entury Schoolbook"/>
              <a:buNone/>
              <a:defRPr sz="6000">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p12"/>
          <p:cNvSpPr txBox="1"/>
          <p:nvPr>
            <p:ph idx="1" type="subTitle"/>
          </p:nvPr>
        </p:nvSpPr>
        <p:spPr>
          <a:xfrm>
            <a:off x="825038" y="3341715"/>
            <a:ext cx="7543800" cy="857250"/>
          </a:xfrm>
          <a:prstGeom prst="rect">
            <a:avLst/>
          </a:prstGeom>
          <a:noFill/>
          <a:ln>
            <a:noFill/>
          </a:ln>
        </p:spPr>
        <p:txBody>
          <a:bodyPr anchorCtr="0" anchor="t" bIns="34275" lIns="68575" spcFirstLastPara="1" rIns="68575" wrap="square" tIns="34275">
            <a:normAutofit/>
          </a:bodyPr>
          <a:lstStyle>
            <a:lvl1pPr lvl="0" algn="l">
              <a:lnSpc>
                <a:spcPct val="90000"/>
              </a:lnSpc>
              <a:spcBef>
                <a:spcPts val="900"/>
              </a:spcBef>
              <a:spcAft>
                <a:spcPts val="0"/>
              </a:spcAft>
              <a:buSzPts val="1800"/>
              <a:buNone/>
              <a:defRPr sz="1800" cap="none">
                <a:solidFill>
                  <a:schemeClr val="dk2"/>
                </a:solidFill>
                <a:latin typeface="Century Schoolbook"/>
                <a:ea typeface="Century Schoolbook"/>
                <a:cs typeface="Century Schoolbook"/>
                <a:sym typeface="Century Schoolbook"/>
              </a:defRPr>
            </a:lvl1pPr>
            <a:lvl2pPr lvl="1" algn="ctr">
              <a:lnSpc>
                <a:spcPct val="90000"/>
              </a:lnSpc>
              <a:spcBef>
                <a:spcPts val="20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sp>
        <p:nvSpPr>
          <p:cNvPr id="19" name="Google Shape;19;p12"/>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 name="Google Shape;20;p12"/>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12"/>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cxnSp>
        <p:nvCxnSpPr>
          <p:cNvPr id="22" name="Google Shape;22;p12"/>
          <p:cNvCxnSpPr/>
          <p:nvPr/>
        </p:nvCxnSpPr>
        <p:spPr>
          <a:xfrm>
            <a:off x="905743"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2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23"/>
          <p:cNvSpPr txBox="1"/>
          <p:nvPr>
            <p:ph idx="1" type="body"/>
          </p:nvPr>
        </p:nvSpPr>
        <p:spPr>
          <a:xfrm rot="5400000">
            <a:off x="3086100" y="-878839"/>
            <a:ext cx="3017520" cy="7543800"/>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3" name="Google Shape;93;p2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2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23"/>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24"/>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4"/>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4"/>
          <p:cNvSpPr txBox="1"/>
          <p:nvPr>
            <p:ph type="title"/>
          </p:nvPr>
        </p:nvSpPr>
        <p:spPr>
          <a:xfrm rot="5400000">
            <a:off x="5370480" y="1484279"/>
            <a:ext cx="4318066" cy="1971675"/>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24"/>
          <p:cNvSpPr txBox="1"/>
          <p:nvPr>
            <p:ph idx="1" type="body"/>
          </p:nvPr>
        </p:nvSpPr>
        <p:spPr>
          <a:xfrm rot="5400000">
            <a:off x="1369979" y="-430246"/>
            <a:ext cx="4318067" cy="5800725"/>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01" name="Google Shape;101;p2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2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24"/>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1"/>
        </a:solidFill>
      </p:bgPr>
    </p:bg>
    <p:spTree>
      <p:nvGrpSpPr>
        <p:cNvPr id="113" name="Shape 113"/>
        <p:cNvGrpSpPr/>
        <p:nvPr/>
      </p:nvGrpSpPr>
      <p:grpSpPr>
        <a:xfrm>
          <a:off x="0" y="0"/>
          <a:ext cx="0" cy="0"/>
          <a:chOff x="0" y="0"/>
          <a:chExt cx="0" cy="0"/>
        </a:xfrm>
      </p:grpSpPr>
      <p:sp>
        <p:nvSpPr>
          <p:cNvPr id="114" name="Google Shape;114;p16"/>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6"/>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6"/>
          <p:cNvSpPr txBox="1"/>
          <p:nvPr>
            <p:ph type="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FEFEFE"/>
              </a:buClr>
              <a:buSzPts val="6000"/>
              <a:buFont typeface="Century Schoolbook"/>
              <a:buNone/>
              <a:defRPr b="0" sz="6000">
                <a:solidFill>
                  <a:srgbClr val="FEFEFE"/>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16"/>
          <p:cNvSpPr txBox="1"/>
          <p:nvPr>
            <p:ph idx="1" type="body"/>
          </p:nvPr>
        </p:nvSpPr>
        <p:spPr>
          <a:xfrm>
            <a:off x="822960" y="3339846"/>
            <a:ext cx="7543800" cy="8572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800"/>
              <a:buNone/>
              <a:defRPr sz="1800" cap="none">
                <a:solidFill>
                  <a:schemeClr val="lt2"/>
                </a:solidFill>
                <a:latin typeface="Century Schoolbook"/>
                <a:ea typeface="Century Schoolbook"/>
                <a:cs typeface="Century Schoolbook"/>
                <a:sym typeface="Century Schoolbook"/>
              </a:defRPr>
            </a:lvl1pPr>
            <a:lvl2pPr indent="-228600" lvl="1" marL="914400" algn="l">
              <a:lnSpc>
                <a:spcPct val="90000"/>
              </a:lnSpc>
              <a:spcBef>
                <a:spcPts val="200"/>
              </a:spcBef>
              <a:spcAft>
                <a:spcPts val="0"/>
              </a:spcAft>
              <a:buSzPts val="1400"/>
              <a:buNone/>
              <a:defRPr sz="1400">
                <a:solidFill>
                  <a:schemeClr val="lt1"/>
                </a:solidFill>
              </a:defRPr>
            </a:lvl2pPr>
            <a:lvl3pPr indent="-228600" lvl="2" marL="1371600" algn="l">
              <a:lnSpc>
                <a:spcPct val="90000"/>
              </a:lnSpc>
              <a:spcBef>
                <a:spcPts val="300"/>
              </a:spcBef>
              <a:spcAft>
                <a:spcPts val="0"/>
              </a:spcAft>
              <a:buSzPts val="1200"/>
              <a:buNone/>
              <a:defRPr sz="1200">
                <a:solidFill>
                  <a:schemeClr val="lt1"/>
                </a:solidFill>
              </a:defRPr>
            </a:lvl3pPr>
            <a:lvl4pPr indent="-228600" lvl="3" marL="1828800" algn="l">
              <a:lnSpc>
                <a:spcPct val="90000"/>
              </a:lnSpc>
              <a:spcBef>
                <a:spcPts val="300"/>
              </a:spcBef>
              <a:spcAft>
                <a:spcPts val="0"/>
              </a:spcAft>
              <a:buSzPts val="1100"/>
              <a:buNone/>
              <a:defRPr sz="1100">
                <a:solidFill>
                  <a:schemeClr val="lt1"/>
                </a:solidFill>
              </a:defRPr>
            </a:lvl4pPr>
            <a:lvl5pPr indent="-228600" lvl="4" marL="2286000" algn="l">
              <a:lnSpc>
                <a:spcPct val="90000"/>
              </a:lnSpc>
              <a:spcBef>
                <a:spcPts val="300"/>
              </a:spcBef>
              <a:spcAft>
                <a:spcPts val="0"/>
              </a:spcAft>
              <a:buSzPts val="1100"/>
              <a:buNone/>
              <a:defRPr sz="1100">
                <a:solidFill>
                  <a:schemeClr val="lt1"/>
                </a:solidFill>
              </a:defRPr>
            </a:lvl5pPr>
            <a:lvl6pPr indent="-228600" lvl="5" marL="2743200" algn="l">
              <a:lnSpc>
                <a:spcPct val="90000"/>
              </a:lnSpc>
              <a:spcBef>
                <a:spcPts val="300"/>
              </a:spcBef>
              <a:spcAft>
                <a:spcPts val="0"/>
              </a:spcAft>
              <a:buSzPts val="1100"/>
              <a:buNone/>
              <a:defRPr sz="1100">
                <a:solidFill>
                  <a:schemeClr val="lt1"/>
                </a:solidFill>
              </a:defRPr>
            </a:lvl6pPr>
            <a:lvl7pPr indent="-228600" lvl="6" marL="3200400" algn="l">
              <a:lnSpc>
                <a:spcPct val="90000"/>
              </a:lnSpc>
              <a:spcBef>
                <a:spcPts val="300"/>
              </a:spcBef>
              <a:spcAft>
                <a:spcPts val="0"/>
              </a:spcAft>
              <a:buSzPts val="1100"/>
              <a:buNone/>
              <a:defRPr sz="1100">
                <a:solidFill>
                  <a:schemeClr val="lt1"/>
                </a:solidFill>
              </a:defRPr>
            </a:lvl7pPr>
            <a:lvl8pPr indent="-228600" lvl="7" marL="3657600" algn="l">
              <a:lnSpc>
                <a:spcPct val="90000"/>
              </a:lnSpc>
              <a:spcBef>
                <a:spcPts val="300"/>
              </a:spcBef>
              <a:spcAft>
                <a:spcPts val="0"/>
              </a:spcAft>
              <a:buSzPts val="1100"/>
              <a:buNone/>
              <a:defRPr sz="1100">
                <a:solidFill>
                  <a:schemeClr val="lt1"/>
                </a:solidFill>
              </a:defRPr>
            </a:lvl8pPr>
            <a:lvl9pPr indent="-228600" lvl="8" marL="4114800" algn="l">
              <a:lnSpc>
                <a:spcPct val="90000"/>
              </a:lnSpc>
              <a:spcBef>
                <a:spcPts val="300"/>
              </a:spcBef>
              <a:spcAft>
                <a:spcPts val="300"/>
              </a:spcAft>
              <a:buSzPts val="1100"/>
              <a:buNone/>
              <a:defRPr sz="1100">
                <a:solidFill>
                  <a:schemeClr val="lt1"/>
                </a:solidFill>
              </a:defRPr>
            </a:lvl9pPr>
          </a:lstStyle>
          <a:p/>
        </p:txBody>
      </p:sp>
      <p:sp>
        <p:nvSpPr>
          <p:cNvPr id="118" name="Google Shape;118;p16"/>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16"/>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6"/>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cxnSp>
        <p:nvCxnSpPr>
          <p:cNvPr id="121" name="Google Shape;121;p16"/>
          <p:cNvCxnSpPr/>
          <p:nvPr/>
        </p:nvCxnSpPr>
        <p:spPr>
          <a:xfrm>
            <a:off x="905743" y="3257550"/>
            <a:ext cx="7406640" cy="0"/>
          </a:xfrm>
          <a:prstGeom prst="straightConnector1">
            <a:avLst/>
          </a:prstGeom>
          <a:noFill/>
          <a:ln cap="flat" cmpd="sng" w="9525">
            <a:solidFill>
              <a:srgbClr val="FEFEFE"/>
            </a:solidFill>
            <a:prstDash val="solid"/>
            <a:round/>
            <a:headEnd len="sm" w="sm" type="none"/>
            <a:tailEnd len="sm" w="sm" type="none"/>
          </a:ln>
        </p:spPr>
      </p:cxnSp>
      <p:pic>
        <p:nvPicPr>
          <p:cNvPr id="122" name="Google Shape;122;p16"/>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3600"/>
              <a:buFont typeface="Century Schoolbook"/>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13"/>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26" name="Google Shape;26;p1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1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13"/>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pic>
        <p:nvPicPr>
          <p:cNvPr id="29" name="Google Shape;29;p13"/>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0" name="Shape 30"/>
        <p:cNvGrpSpPr/>
        <p:nvPr/>
      </p:nvGrpSpPr>
      <p:grpSpPr>
        <a:xfrm>
          <a:off x="0" y="0"/>
          <a:ext cx="0" cy="0"/>
          <a:chOff x="0" y="0"/>
          <a:chExt cx="0" cy="0"/>
        </a:xfrm>
      </p:grpSpPr>
      <p:sp>
        <p:nvSpPr>
          <p:cNvPr id="31" name="Google Shape;31;p14"/>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1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14"/>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pic>
        <p:nvPicPr>
          <p:cNvPr id="36" name="Google Shape;36;p14"/>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7" name="Shape 37"/>
        <p:cNvGrpSpPr/>
        <p:nvPr/>
      </p:nvGrpSpPr>
      <p:grpSpPr>
        <a:xfrm>
          <a:off x="0" y="0"/>
          <a:ext cx="0" cy="0"/>
          <a:chOff x="0" y="0"/>
          <a:chExt cx="0" cy="0"/>
        </a:xfrm>
      </p:grpSpPr>
      <p:sp>
        <p:nvSpPr>
          <p:cNvPr id="38" name="Google Shape;38;p17"/>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7"/>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7"/>
          <p:cNvSpPr txBox="1"/>
          <p:nvPr>
            <p:ph type="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entury Schoolbook"/>
              <a:buNone/>
              <a:defRPr b="0" sz="6000">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17"/>
          <p:cNvSpPr txBox="1"/>
          <p:nvPr>
            <p:ph idx="1" type="body"/>
          </p:nvPr>
        </p:nvSpPr>
        <p:spPr>
          <a:xfrm>
            <a:off x="822960" y="3339846"/>
            <a:ext cx="7543800" cy="8572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800"/>
              <a:buNone/>
              <a:defRPr sz="1800" cap="none">
                <a:solidFill>
                  <a:schemeClr val="dk2"/>
                </a:solidFill>
                <a:latin typeface="Century Schoolbook"/>
                <a:ea typeface="Century Schoolbook"/>
                <a:cs typeface="Century Schoolbook"/>
                <a:sym typeface="Century Schoolbook"/>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42" name="Google Shape;42;p17"/>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17"/>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17"/>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cxnSp>
        <p:nvCxnSpPr>
          <p:cNvPr id="45" name="Google Shape;45;p17"/>
          <p:cNvCxnSpPr/>
          <p:nvPr/>
        </p:nvCxnSpPr>
        <p:spPr>
          <a:xfrm>
            <a:off x="905743" y="3257550"/>
            <a:ext cx="7406640" cy="0"/>
          </a:xfrm>
          <a:prstGeom prst="straightConnector1">
            <a:avLst/>
          </a:prstGeom>
          <a:noFill/>
          <a:ln cap="flat" cmpd="sng" w="9525">
            <a:solidFill>
              <a:srgbClr val="7F7F7F"/>
            </a:solidFill>
            <a:prstDash val="solid"/>
            <a:round/>
            <a:headEnd len="sm" w="sm" type="none"/>
            <a:tailEnd len="sm" w="sm" type="none"/>
          </a:ln>
        </p:spPr>
      </p:cxnSp>
      <p:pic>
        <p:nvPicPr>
          <p:cNvPr id="46" name="Google Shape;46;p17"/>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8"/>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18"/>
          <p:cNvSpPr txBox="1"/>
          <p:nvPr>
            <p:ph idx="1" type="body"/>
          </p:nvPr>
        </p:nvSpPr>
        <p:spPr>
          <a:xfrm>
            <a:off x="822959" y="1384301"/>
            <a:ext cx="370332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50" name="Google Shape;50;p18"/>
          <p:cNvSpPr txBox="1"/>
          <p:nvPr>
            <p:ph idx="2" type="body"/>
          </p:nvPr>
        </p:nvSpPr>
        <p:spPr>
          <a:xfrm>
            <a:off x="4663440" y="1384301"/>
            <a:ext cx="370332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51" name="Google Shape;51;p18"/>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18"/>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18"/>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pic>
        <p:nvPicPr>
          <p:cNvPr id="54" name="Google Shape;54;p18"/>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9"/>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19"/>
          <p:cNvSpPr txBox="1"/>
          <p:nvPr>
            <p:ph idx="1" type="body"/>
          </p:nvPr>
        </p:nvSpPr>
        <p:spPr>
          <a:xfrm>
            <a:off x="822960" y="1384539"/>
            <a:ext cx="3703320"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58" name="Google Shape;58;p19"/>
          <p:cNvSpPr txBox="1"/>
          <p:nvPr>
            <p:ph idx="2" type="body"/>
          </p:nvPr>
        </p:nvSpPr>
        <p:spPr>
          <a:xfrm>
            <a:off x="822960" y="1936751"/>
            <a:ext cx="3703320" cy="25336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59" name="Google Shape;59;p19"/>
          <p:cNvSpPr txBox="1"/>
          <p:nvPr>
            <p:ph idx="3" type="body"/>
          </p:nvPr>
        </p:nvSpPr>
        <p:spPr>
          <a:xfrm>
            <a:off x="4663440" y="1384539"/>
            <a:ext cx="3703320"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60" name="Google Shape;60;p19"/>
          <p:cNvSpPr txBox="1"/>
          <p:nvPr>
            <p:ph idx="4" type="body"/>
          </p:nvPr>
        </p:nvSpPr>
        <p:spPr>
          <a:xfrm>
            <a:off x="4663440" y="1936751"/>
            <a:ext cx="3703320" cy="25336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61" name="Google Shape;61;p19"/>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19"/>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9"/>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pic>
        <p:nvPicPr>
          <p:cNvPr id="64" name="Google Shape;64;p19"/>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20"/>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20"/>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20"/>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20"/>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pic>
        <p:nvPicPr>
          <p:cNvPr id="70" name="Google Shape;70;p20"/>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21"/>
          <p:cNvSpPr/>
          <p:nvPr/>
        </p:nvSpPr>
        <p:spPr>
          <a:xfrm>
            <a:off x="12" y="0"/>
            <a:ext cx="3038093"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1"/>
          <p:cNvSpPr/>
          <p:nvPr/>
        </p:nvSpPr>
        <p:spPr>
          <a:xfrm>
            <a:off x="3030053" y="0"/>
            <a:ext cx="48006"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1"/>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FFFFFF"/>
              </a:buClr>
              <a:buSzPts val="2700"/>
              <a:buFont typeface="Century Schoolbook"/>
              <a:buNone/>
              <a:defRPr b="0" sz="270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21"/>
          <p:cNvSpPr txBox="1"/>
          <p:nvPr>
            <p:ph idx="1" type="body"/>
          </p:nvPr>
        </p:nvSpPr>
        <p:spPr>
          <a:xfrm>
            <a:off x="3600450" y="548640"/>
            <a:ext cx="4869180" cy="39433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76" name="Google Shape;76;p21"/>
          <p:cNvSpPr txBox="1"/>
          <p:nvPr>
            <p:ph idx="2" type="body"/>
          </p:nvPr>
        </p:nvSpPr>
        <p:spPr>
          <a:xfrm>
            <a:off x="342900" y="2194560"/>
            <a:ext cx="2400300" cy="253434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100"/>
              <a:buNone/>
              <a:defRPr sz="1100">
                <a:solidFill>
                  <a:srgbClr val="FFFFFF"/>
                </a:solidFill>
              </a:defRPr>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77" name="Google Shape;77;p21"/>
          <p:cNvSpPr txBox="1"/>
          <p:nvPr>
            <p:ph idx="10" type="dt"/>
          </p:nvPr>
        </p:nvSpPr>
        <p:spPr>
          <a:xfrm>
            <a:off x="349134" y="4844839"/>
            <a:ext cx="1963882"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21"/>
          <p:cNvSpPr txBox="1"/>
          <p:nvPr>
            <p:ph idx="11" type="ftr"/>
          </p:nvPr>
        </p:nvSpPr>
        <p:spPr>
          <a:xfrm>
            <a:off x="3600450" y="4844839"/>
            <a:ext cx="348615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21"/>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pic>
        <p:nvPicPr>
          <p:cNvPr id="80" name="Google Shape;80;p21"/>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1" name="Shape 81"/>
        <p:cNvGrpSpPr/>
        <p:nvPr/>
      </p:nvGrpSpPr>
      <p:grpSpPr>
        <a:xfrm>
          <a:off x="0" y="0"/>
          <a:ext cx="0" cy="0"/>
          <a:chOff x="0" y="0"/>
          <a:chExt cx="0" cy="0"/>
        </a:xfrm>
      </p:grpSpPr>
      <p:sp>
        <p:nvSpPr>
          <p:cNvPr id="82" name="Google Shape;82;p22"/>
          <p:cNvSpPr/>
          <p:nvPr/>
        </p:nvSpPr>
        <p:spPr>
          <a:xfrm>
            <a:off x="0" y="3714750"/>
            <a:ext cx="9141619" cy="142875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2"/>
          <p:cNvSpPr/>
          <p:nvPr/>
        </p:nvSpPr>
        <p:spPr>
          <a:xfrm>
            <a:off x="11" y="368630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txBox="1"/>
          <p:nvPr>
            <p:ph type="title"/>
          </p:nvPr>
        </p:nvSpPr>
        <p:spPr>
          <a:xfrm>
            <a:off x="822960" y="3806190"/>
            <a:ext cx="7584948" cy="617220"/>
          </a:xfrm>
          <a:prstGeom prst="rect">
            <a:avLst/>
          </a:prstGeom>
          <a:noFill/>
          <a:ln>
            <a:noFill/>
          </a:ln>
        </p:spPr>
        <p:txBody>
          <a:bodyPr anchorCtr="0" anchor="b" bIns="0" lIns="68575" spcFirstLastPara="1" rIns="68575" wrap="square" tIns="0">
            <a:noAutofit/>
          </a:bodyPr>
          <a:lstStyle>
            <a:lvl1pPr lvl="0" algn="l">
              <a:lnSpc>
                <a:spcPct val="85000"/>
              </a:lnSpc>
              <a:spcBef>
                <a:spcPts val="0"/>
              </a:spcBef>
              <a:spcAft>
                <a:spcPts val="0"/>
              </a:spcAft>
              <a:buClr>
                <a:srgbClr val="FFFFFF"/>
              </a:buClr>
              <a:buSzPts val="2700"/>
              <a:buFont typeface="Century Schoolbook"/>
              <a:buNone/>
              <a:defRPr b="0" sz="270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22"/>
          <p:cNvSpPr/>
          <p:nvPr>
            <p:ph idx="2" type="pic"/>
          </p:nvPr>
        </p:nvSpPr>
        <p:spPr>
          <a:xfrm>
            <a:off x="11" y="0"/>
            <a:ext cx="9143989" cy="3686307"/>
          </a:xfrm>
          <a:prstGeom prst="rect">
            <a:avLst/>
          </a:prstGeom>
          <a:noFill/>
          <a:ln>
            <a:noFill/>
          </a:ln>
        </p:spPr>
      </p:sp>
      <p:sp>
        <p:nvSpPr>
          <p:cNvPr id="86" name="Google Shape;86;p22"/>
          <p:cNvSpPr txBox="1"/>
          <p:nvPr>
            <p:ph idx="1" type="body"/>
          </p:nvPr>
        </p:nvSpPr>
        <p:spPr>
          <a:xfrm>
            <a:off x="822960" y="4430267"/>
            <a:ext cx="7584948" cy="445770"/>
          </a:xfrm>
          <a:prstGeom prst="rect">
            <a:avLst/>
          </a:prstGeom>
          <a:noFill/>
          <a:ln>
            <a:noFill/>
          </a:ln>
        </p:spPr>
        <p:txBody>
          <a:bodyPr anchorCtr="0" anchor="t" bIns="0" lIns="68575" spcFirstLastPara="1" rIns="68575" wrap="square" tIns="0">
            <a:normAutofit/>
          </a:bodyPr>
          <a:lstStyle>
            <a:lvl1pPr indent="-228600" lvl="0" marL="457200" algn="l">
              <a:lnSpc>
                <a:spcPct val="90000"/>
              </a:lnSpc>
              <a:spcBef>
                <a:spcPts val="0"/>
              </a:spcBef>
              <a:spcAft>
                <a:spcPts val="0"/>
              </a:spcAft>
              <a:buSzPts val="1100"/>
              <a:buNone/>
              <a:defRPr sz="1100">
                <a:solidFill>
                  <a:srgbClr val="FFFFFF"/>
                </a:solidFill>
              </a:defRPr>
            </a:lvl1pPr>
            <a:lvl2pPr indent="-228600" lvl="1" marL="914400" algn="l">
              <a:lnSpc>
                <a:spcPct val="90000"/>
              </a:lnSpc>
              <a:spcBef>
                <a:spcPts val="5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87" name="Google Shape;87;p22"/>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22"/>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22"/>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1"/>
          <p:cNvSpPr/>
          <p:nvPr/>
        </p:nvSpPr>
        <p:spPr>
          <a:xfrm>
            <a:off x="0" y="4750737"/>
            <a:ext cx="9144001" cy="49499"/>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1"/>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marR="0" rtl="0" algn="l">
              <a:lnSpc>
                <a:spcPct val="85000"/>
              </a:lnSpc>
              <a:spcBef>
                <a:spcPts val="0"/>
              </a:spcBef>
              <a:spcAft>
                <a:spcPts val="0"/>
              </a:spcAft>
              <a:buClr>
                <a:srgbClr val="3F3F3F"/>
              </a:buClr>
              <a:buSzPts val="3600"/>
              <a:buFont typeface="Century Schoolbook"/>
              <a:buNone/>
              <a:defRPr b="0" i="0" sz="3600" u="none" cap="none" strike="noStrike">
                <a:solidFill>
                  <a:srgbClr val="3F3F3F"/>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11"/>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entury Schoolbook"/>
                <a:ea typeface="Century Schoolbook"/>
                <a:cs typeface="Century Schoolbook"/>
                <a:sym typeface="Century Schoolbook"/>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entury Schoolbook"/>
                <a:ea typeface="Century Schoolbook"/>
                <a:cs typeface="Century Schoolbook"/>
                <a:sym typeface="Century Schoolbook"/>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entury Schoolbook"/>
                <a:ea typeface="Century Schoolbook"/>
                <a:cs typeface="Century Schoolbook"/>
                <a:sym typeface="Century Schoolbook"/>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entury Schoolbook"/>
                <a:ea typeface="Century Schoolbook"/>
                <a:cs typeface="Century Schoolbook"/>
                <a:sym typeface="Century Schoolbook"/>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entury Schoolbook"/>
                <a:ea typeface="Century Schoolbook"/>
                <a:cs typeface="Century Schoolbook"/>
                <a:sym typeface="Century Schoolbook"/>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entury Schoolbook"/>
                <a:ea typeface="Century Schoolbook"/>
                <a:cs typeface="Century Schoolbook"/>
                <a:sym typeface="Century Schoolbook"/>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entury Schoolbook"/>
                <a:ea typeface="Century Schoolbook"/>
                <a:cs typeface="Century Schoolbook"/>
                <a:sym typeface="Century Schoolbook"/>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entury Schoolbook"/>
                <a:ea typeface="Century Schoolbook"/>
                <a:cs typeface="Century Schoolbook"/>
                <a:sym typeface="Century Schoolbook"/>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entury Schoolbook"/>
                <a:ea typeface="Century Schoolbook"/>
                <a:cs typeface="Century Schoolbook"/>
                <a:sym typeface="Century Schoolbook"/>
              </a:defRPr>
            </a:lvl9pPr>
          </a:lstStyle>
          <a:p/>
        </p:txBody>
      </p:sp>
      <p:sp>
        <p:nvSpPr>
          <p:cNvPr id="10" name="Google Shape;10;p11"/>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FFFFFF"/>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9pPr>
          </a:lstStyle>
          <a:p/>
        </p:txBody>
      </p:sp>
      <p:sp>
        <p:nvSpPr>
          <p:cNvPr id="11" name="Google Shape;11;p11"/>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700" u="none" cap="none" strike="noStrike">
                <a:solidFill>
                  <a:srgbClr val="FFFFFF"/>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Schoolbook"/>
                <a:ea typeface="Century Schoolbook"/>
                <a:cs typeface="Century Schoolbook"/>
                <a:sym typeface="Century Schoolbook"/>
              </a:defRPr>
            </a:lvl9pPr>
          </a:lstStyle>
          <a:p/>
        </p:txBody>
      </p:sp>
      <p:sp>
        <p:nvSpPr>
          <p:cNvPr id="12" name="Google Shape;12;p11"/>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cxnSp>
        <p:nvCxnSpPr>
          <p:cNvPr id="13" name="Google Shape;13;p11"/>
          <p:cNvCxnSpPr/>
          <p:nvPr/>
        </p:nvCxnSpPr>
        <p:spPr>
          <a:xfrm>
            <a:off x="895149" y="1303384"/>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15"/>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5"/>
          <p:cNvSpPr/>
          <p:nvPr/>
        </p:nvSpPr>
        <p:spPr>
          <a:xfrm>
            <a:off x="0" y="4750737"/>
            <a:ext cx="9144001" cy="49499"/>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5"/>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marR="0" rtl="0" algn="l">
              <a:lnSpc>
                <a:spcPct val="85000"/>
              </a:lnSpc>
              <a:spcBef>
                <a:spcPts val="0"/>
              </a:spcBef>
              <a:spcAft>
                <a:spcPts val="0"/>
              </a:spcAft>
              <a:buClr>
                <a:srgbClr val="FEFEFE"/>
              </a:buClr>
              <a:buSzPts val="3600"/>
              <a:buFont typeface="Century Schoolbook"/>
              <a:buNone/>
              <a:defRPr b="0" i="0" sz="3600" u="none" cap="none" strike="noStrike">
                <a:solidFill>
                  <a:srgbClr val="FEFEFE"/>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8" name="Google Shape;108;p15"/>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FEFEFE"/>
                </a:solidFill>
                <a:latin typeface="Century Schoolbook"/>
                <a:ea typeface="Century Schoolbook"/>
                <a:cs typeface="Century Schoolbook"/>
                <a:sym typeface="Century Schoolbook"/>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FEFEFE"/>
                </a:solidFill>
                <a:latin typeface="Century Schoolbook"/>
                <a:ea typeface="Century Schoolbook"/>
                <a:cs typeface="Century Schoolbook"/>
                <a:sym typeface="Century Schoolbook"/>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FEFEFE"/>
                </a:solidFill>
                <a:latin typeface="Century Schoolbook"/>
                <a:ea typeface="Century Schoolbook"/>
                <a:cs typeface="Century Schoolbook"/>
                <a:sym typeface="Century Schoolbook"/>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FEFEFE"/>
                </a:solidFill>
                <a:latin typeface="Century Schoolbook"/>
                <a:ea typeface="Century Schoolbook"/>
                <a:cs typeface="Century Schoolbook"/>
                <a:sym typeface="Century Schoolbook"/>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FEFEFE"/>
                </a:solidFill>
                <a:latin typeface="Century Schoolbook"/>
                <a:ea typeface="Century Schoolbook"/>
                <a:cs typeface="Century Schoolbook"/>
                <a:sym typeface="Century Schoolbook"/>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FEFEFE"/>
                </a:solidFill>
                <a:latin typeface="Century Schoolbook"/>
                <a:ea typeface="Century Schoolbook"/>
                <a:cs typeface="Century Schoolbook"/>
                <a:sym typeface="Century Schoolbook"/>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FEFEFE"/>
                </a:solidFill>
                <a:latin typeface="Century Schoolbook"/>
                <a:ea typeface="Century Schoolbook"/>
                <a:cs typeface="Century Schoolbook"/>
                <a:sym typeface="Century Schoolbook"/>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FEFEFE"/>
                </a:solidFill>
                <a:latin typeface="Century Schoolbook"/>
                <a:ea typeface="Century Schoolbook"/>
                <a:cs typeface="Century Schoolbook"/>
                <a:sym typeface="Century Schoolbook"/>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FEFEFE"/>
                </a:solidFill>
                <a:latin typeface="Century Schoolbook"/>
                <a:ea typeface="Century Schoolbook"/>
                <a:cs typeface="Century Schoolbook"/>
                <a:sym typeface="Century Schoolbook"/>
              </a:defRPr>
            </a:lvl9pPr>
          </a:lstStyle>
          <a:p/>
        </p:txBody>
      </p:sp>
      <p:sp>
        <p:nvSpPr>
          <p:cNvPr id="109" name="Google Shape;109;p15"/>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FFFFFF"/>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9pPr>
          </a:lstStyle>
          <a:p/>
        </p:txBody>
      </p:sp>
      <p:sp>
        <p:nvSpPr>
          <p:cNvPr id="110" name="Google Shape;110;p15"/>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700" u="none" cap="none" strike="noStrike">
                <a:solidFill>
                  <a:srgbClr val="FFFFFF"/>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Schoolbook"/>
                <a:ea typeface="Century Schoolbook"/>
                <a:cs typeface="Century Schoolbook"/>
                <a:sym typeface="Century Schoolbook"/>
              </a:defRPr>
            </a:lvl9pPr>
          </a:lstStyle>
          <a:p/>
        </p:txBody>
      </p:sp>
      <p:sp>
        <p:nvSpPr>
          <p:cNvPr id="111" name="Google Shape;111;p15"/>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cxnSp>
        <p:nvCxnSpPr>
          <p:cNvPr id="112" name="Google Shape;112;p15"/>
          <p:cNvCxnSpPr/>
          <p:nvPr/>
        </p:nvCxnSpPr>
        <p:spPr>
          <a:xfrm>
            <a:off x="895149" y="1303384"/>
            <a:ext cx="7475220" cy="0"/>
          </a:xfrm>
          <a:prstGeom prst="straightConnector1">
            <a:avLst/>
          </a:prstGeom>
          <a:noFill/>
          <a:ln cap="flat" cmpd="sng" w="9525">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oi.org/10.1609/aaai.v32i1.11330" TargetMode="External"/><Relationship Id="rId4" Type="http://schemas.openxmlformats.org/officeDocument/2006/relationships/hyperlink" Target="https://aclanthology.org/D19-5502.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aclanthology.org/P19-1194.pdf" TargetMode="External"/><Relationship Id="rId4" Type="http://schemas.openxmlformats.org/officeDocument/2006/relationships/hyperlink" Target="https://arxiv.org/abs/2203.1362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arxiv.org/pdf/1707.01161.pdf" TargetMode="External"/><Relationship Id="rId4" Type="http://schemas.openxmlformats.org/officeDocument/2006/relationships/hyperlink" Target="https://arxiv.org/pdf/1711.04731v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arxiv.org/pdf/1909.11493.pdf" TargetMode="External"/><Relationship Id="rId4" Type="http://schemas.openxmlformats.org/officeDocument/2006/relationships/hyperlink" Target="https://arxiv.org/pdf/1904.02295.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
          <p:cNvSpPr txBox="1"/>
          <p:nvPr>
            <p:ph type="ctrTitle"/>
          </p:nvPr>
        </p:nvSpPr>
        <p:spPr>
          <a:xfrm>
            <a:off x="2932850" y="411800"/>
            <a:ext cx="5476500" cy="2753100"/>
          </a:xfrm>
          <a:prstGeom prst="rect">
            <a:avLst/>
          </a:prstGeom>
          <a:noFill/>
          <a:ln>
            <a:noFill/>
          </a:ln>
        </p:spPr>
        <p:txBody>
          <a:bodyPr anchorCtr="0" anchor="ctr" bIns="34275" lIns="68575" spcFirstLastPara="1" rIns="68575" wrap="square" tIns="34275">
            <a:noAutofit/>
          </a:bodyPr>
          <a:lstStyle/>
          <a:p>
            <a:pPr indent="0" lvl="0" marL="0" rtl="0" algn="ctr">
              <a:lnSpc>
                <a:spcPct val="85000"/>
              </a:lnSpc>
              <a:spcBef>
                <a:spcPts val="0"/>
              </a:spcBef>
              <a:spcAft>
                <a:spcPts val="0"/>
              </a:spcAft>
              <a:buClr>
                <a:srgbClr val="262626"/>
              </a:buClr>
              <a:buSzPts val="2700"/>
              <a:buFont typeface="Century Schoolbook"/>
              <a:buNone/>
            </a:pPr>
            <a:r>
              <a:rPr lang="en-GB" sz="2700"/>
              <a:t>UE20CS334 Natural Language Processing Project</a:t>
            </a:r>
            <a:br>
              <a:rPr lang="en-GB" sz="2700"/>
            </a:br>
            <a:br>
              <a:rPr lang="en-GB" sz="2700"/>
            </a:br>
            <a:br>
              <a:rPr lang="en-GB" sz="2700"/>
            </a:br>
            <a:r>
              <a:rPr lang="en-GB" sz="4200"/>
              <a:t>Style Transfer In Text</a:t>
            </a:r>
            <a:endParaRPr sz="4200"/>
          </a:p>
        </p:txBody>
      </p:sp>
      <p:sp>
        <p:nvSpPr>
          <p:cNvPr id="128" name="Google Shape;128;p1"/>
          <p:cNvSpPr txBox="1"/>
          <p:nvPr>
            <p:ph idx="1" type="subTitle"/>
          </p:nvPr>
        </p:nvSpPr>
        <p:spPr>
          <a:xfrm>
            <a:off x="817075" y="3341725"/>
            <a:ext cx="2372400" cy="1356300"/>
          </a:xfrm>
          <a:prstGeom prst="rect">
            <a:avLst/>
          </a:prstGeom>
          <a:noFill/>
          <a:ln>
            <a:noFill/>
          </a:ln>
        </p:spPr>
        <p:txBody>
          <a:bodyPr anchorCtr="0" anchor="t" bIns="34275" lIns="68575" spcFirstLastPara="1" rIns="68575" wrap="square" tIns="34275">
            <a:normAutofit fontScale="62500" lnSpcReduction="20000"/>
          </a:bodyPr>
          <a:lstStyle/>
          <a:p>
            <a:pPr indent="0" lvl="0" marL="0" rtl="0" algn="l">
              <a:lnSpc>
                <a:spcPct val="90000"/>
              </a:lnSpc>
              <a:spcBef>
                <a:spcPts val="0"/>
              </a:spcBef>
              <a:spcAft>
                <a:spcPts val="0"/>
              </a:spcAft>
              <a:buSzPct val="100000"/>
              <a:buNone/>
            </a:pPr>
            <a:r>
              <a:rPr b="1" lang="en-GB">
                <a:solidFill>
                  <a:schemeClr val="dk1"/>
                </a:solidFill>
              </a:rPr>
              <a:t>PRESENTED BY</a:t>
            </a:r>
            <a:r>
              <a:rPr lang="en-GB">
                <a:solidFill>
                  <a:schemeClr val="dk1"/>
                </a:solidFill>
              </a:rPr>
              <a:t>      </a:t>
            </a:r>
            <a:endParaRPr>
              <a:solidFill>
                <a:schemeClr val="dk1"/>
              </a:solidFill>
            </a:endParaRPr>
          </a:p>
          <a:p>
            <a:pPr indent="0" lvl="0" marL="0" rtl="0" algn="l">
              <a:lnSpc>
                <a:spcPct val="90000"/>
              </a:lnSpc>
              <a:spcBef>
                <a:spcPts val="0"/>
              </a:spcBef>
              <a:spcAft>
                <a:spcPts val="0"/>
              </a:spcAft>
              <a:buSzPct val="100000"/>
              <a:buNone/>
            </a:pPr>
            <a:r>
              <a:rPr lang="en-GB">
                <a:solidFill>
                  <a:schemeClr val="dk1"/>
                </a:solidFill>
              </a:rPr>
              <a:t>        </a:t>
            </a:r>
            <a:endParaRPr/>
          </a:p>
          <a:p>
            <a:pPr indent="0" lvl="0" marL="0" rtl="0" algn="l">
              <a:lnSpc>
                <a:spcPct val="90000"/>
              </a:lnSpc>
              <a:spcBef>
                <a:spcPts val="1100"/>
              </a:spcBef>
              <a:spcAft>
                <a:spcPts val="0"/>
              </a:spcAft>
              <a:buSzPct val="100000"/>
              <a:buNone/>
            </a:pPr>
            <a:r>
              <a:rPr lang="en-GB">
                <a:solidFill>
                  <a:schemeClr val="dk1"/>
                </a:solidFill>
              </a:rPr>
              <a:t>TILAK MATAGUNDE</a:t>
            </a:r>
            <a:endParaRPr>
              <a:solidFill>
                <a:schemeClr val="dk1"/>
              </a:solidFill>
            </a:endParaRPr>
          </a:p>
          <a:p>
            <a:pPr indent="0" lvl="0" marL="0" rtl="0" algn="l">
              <a:lnSpc>
                <a:spcPct val="90000"/>
              </a:lnSpc>
              <a:spcBef>
                <a:spcPts val="1100"/>
              </a:spcBef>
              <a:spcAft>
                <a:spcPts val="0"/>
              </a:spcAft>
              <a:buSzPct val="100000"/>
              <a:buNone/>
            </a:pPr>
            <a:r>
              <a:rPr lang="en-GB">
                <a:solidFill>
                  <a:schemeClr val="dk1"/>
                </a:solidFill>
              </a:rPr>
              <a:t>PUSHPARAJ SHETTY</a:t>
            </a:r>
            <a:endParaRPr>
              <a:solidFill>
                <a:schemeClr val="dk1"/>
              </a:solidFill>
            </a:endParaRPr>
          </a:p>
          <a:p>
            <a:pPr indent="0" lvl="0" marL="0" rtl="0" algn="l">
              <a:lnSpc>
                <a:spcPct val="90000"/>
              </a:lnSpc>
              <a:spcBef>
                <a:spcPts val="1100"/>
              </a:spcBef>
              <a:spcAft>
                <a:spcPts val="0"/>
              </a:spcAft>
              <a:buSzPct val="100000"/>
              <a:buNone/>
            </a:pPr>
            <a:r>
              <a:rPr lang="en-GB">
                <a:solidFill>
                  <a:schemeClr val="dk1"/>
                </a:solidFill>
              </a:rPr>
              <a:t>PRANEETH Cheepurupalli</a:t>
            </a:r>
            <a:endParaRPr>
              <a:solidFill>
                <a:schemeClr val="dk1"/>
              </a:solidFill>
            </a:endParaRPr>
          </a:p>
          <a:p>
            <a:pPr indent="0" lvl="0" marL="0" rtl="0" algn="l">
              <a:lnSpc>
                <a:spcPct val="90000"/>
              </a:lnSpc>
              <a:spcBef>
                <a:spcPts val="1100"/>
              </a:spcBef>
              <a:spcAft>
                <a:spcPts val="0"/>
              </a:spcAft>
              <a:buSzPct val="100000"/>
              <a:buNone/>
            </a:pPr>
            <a:r>
              <a:t/>
            </a:r>
            <a:endParaRPr>
              <a:solidFill>
                <a:schemeClr val="dk1"/>
              </a:solidFill>
            </a:endParaRPr>
          </a:p>
        </p:txBody>
      </p:sp>
      <p:sp>
        <p:nvSpPr>
          <p:cNvPr id="129" name="Google Shape;129;p1"/>
          <p:cNvSpPr txBox="1"/>
          <p:nvPr/>
        </p:nvSpPr>
        <p:spPr>
          <a:xfrm>
            <a:off x="5760604" y="3341714"/>
            <a:ext cx="2502046" cy="1128389"/>
          </a:xfrm>
          <a:prstGeom prst="rect">
            <a:avLst/>
          </a:prstGeom>
          <a:noFill/>
          <a:ln>
            <a:noFill/>
          </a:ln>
        </p:spPr>
        <p:txBody>
          <a:bodyPr anchorCtr="0" anchor="t" bIns="34275" lIns="68575" spcFirstLastPara="1" rIns="68575" wrap="square" tIns="34275">
            <a:noAutofit/>
          </a:bodyPr>
          <a:lstStyle/>
          <a:p>
            <a:pPr indent="0" lvl="0" marL="0" marR="0" rtl="0" algn="l">
              <a:lnSpc>
                <a:spcPct val="70000"/>
              </a:lnSpc>
              <a:spcBef>
                <a:spcPts val="0"/>
              </a:spcBef>
              <a:spcAft>
                <a:spcPts val="0"/>
              </a:spcAft>
              <a:buClr>
                <a:schemeClr val="accent1"/>
              </a:buClr>
              <a:buSzPts val="1000"/>
              <a:buFont typeface="Calibri"/>
              <a:buNone/>
            </a:pPr>
            <a:r>
              <a:rPr b="1" i="0" lang="en-GB" sz="1000" u="none" cap="none" strike="noStrike">
                <a:solidFill>
                  <a:schemeClr val="dk1"/>
                </a:solidFill>
                <a:latin typeface="Century Schoolbook"/>
                <a:ea typeface="Century Schoolbook"/>
                <a:cs typeface="Century Schoolbook"/>
                <a:sym typeface="Century Schoolbook"/>
              </a:rPr>
              <a:t>UNDER THE GUIDANCE OF</a:t>
            </a:r>
            <a:endParaRPr b="0" i="0" sz="1100" u="none" cap="none" strike="noStrike">
              <a:solidFill>
                <a:srgbClr val="000000"/>
              </a:solidFill>
              <a:latin typeface="Arial"/>
              <a:ea typeface="Arial"/>
              <a:cs typeface="Arial"/>
              <a:sym typeface="Arial"/>
            </a:endParaRPr>
          </a:p>
          <a:p>
            <a:pPr indent="0" lvl="0" marL="0" marR="0" rtl="0" algn="l">
              <a:lnSpc>
                <a:spcPct val="70000"/>
              </a:lnSpc>
              <a:spcBef>
                <a:spcPts val="1100"/>
              </a:spcBef>
              <a:spcAft>
                <a:spcPts val="0"/>
              </a:spcAft>
              <a:buClr>
                <a:schemeClr val="accent1"/>
              </a:buClr>
              <a:buSzPts val="1000"/>
              <a:buFont typeface="Calibri"/>
              <a:buNone/>
            </a:pPr>
            <a:r>
              <a:rPr b="0" i="0" lang="en-GB" sz="1000" u="none" cap="none" strike="noStrike">
                <a:solidFill>
                  <a:schemeClr val="dk1"/>
                </a:solidFill>
                <a:latin typeface="Century Schoolbook"/>
                <a:ea typeface="Century Schoolbook"/>
                <a:cs typeface="Century Schoolbook"/>
                <a:sym typeface="Century Schoolbook"/>
              </a:rPr>
              <a:t>PREETHI P</a:t>
            </a:r>
            <a:endParaRPr b="0" i="0" sz="1000" u="none" cap="none" strike="noStrike">
              <a:solidFill>
                <a:schemeClr val="dk1"/>
              </a:solidFill>
              <a:latin typeface="Century Schoolbook"/>
              <a:ea typeface="Century Schoolbook"/>
              <a:cs typeface="Century Schoolbook"/>
              <a:sym typeface="Century Schoolbook"/>
            </a:endParaRPr>
          </a:p>
          <a:p>
            <a:pPr indent="0" lvl="0" marL="0" marR="0" rtl="0" algn="l">
              <a:lnSpc>
                <a:spcPct val="70000"/>
              </a:lnSpc>
              <a:spcBef>
                <a:spcPts val="1100"/>
              </a:spcBef>
              <a:spcAft>
                <a:spcPts val="0"/>
              </a:spcAft>
              <a:buClr>
                <a:schemeClr val="accent1"/>
              </a:buClr>
              <a:buSzPts val="1000"/>
              <a:buFont typeface="Calibri"/>
              <a:buNone/>
            </a:pPr>
            <a:r>
              <a:rPr b="0" i="0" lang="en-GB" sz="1000" u="none" cap="none" strike="noStrike">
                <a:solidFill>
                  <a:schemeClr val="dk1"/>
                </a:solidFill>
                <a:latin typeface="Century Schoolbook"/>
                <a:ea typeface="Century Schoolbook"/>
                <a:cs typeface="Century Schoolbook"/>
                <a:sym typeface="Century Schoolbook"/>
              </a:rPr>
              <a:t>PROFESSOR</a:t>
            </a:r>
            <a:endParaRPr b="0" i="0" sz="1100" u="none" cap="none" strike="noStrike">
              <a:solidFill>
                <a:srgbClr val="000000"/>
              </a:solidFill>
              <a:latin typeface="Arial"/>
              <a:ea typeface="Arial"/>
              <a:cs typeface="Arial"/>
              <a:sym typeface="Arial"/>
            </a:endParaRPr>
          </a:p>
          <a:p>
            <a:pPr indent="0" lvl="0" marL="0" marR="0" rtl="0" algn="l">
              <a:lnSpc>
                <a:spcPct val="70000"/>
              </a:lnSpc>
              <a:spcBef>
                <a:spcPts val="1100"/>
              </a:spcBef>
              <a:spcAft>
                <a:spcPts val="0"/>
              </a:spcAft>
              <a:buClr>
                <a:schemeClr val="accent1"/>
              </a:buClr>
              <a:buSzPts val="1000"/>
              <a:buFont typeface="Calibri"/>
              <a:buNone/>
            </a:pPr>
            <a:r>
              <a:rPr b="0" i="0" lang="en-GB" sz="1000" u="none" cap="none" strike="noStrike">
                <a:solidFill>
                  <a:schemeClr val="dk1"/>
                </a:solidFill>
                <a:latin typeface="Century Schoolbook"/>
                <a:ea typeface="Century Schoolbook"/>
                <a:cs typeface="Century Schoolbook"/>
                <a:sym typeface="Century Schoolbook"/>
              </a:rPr>
              <a:t>DEPARTMENT OF CSE</a:t>
            </a:r>
            <a:endParaRPr b="0" i="0" sz="1000" u="none" cap="none" strike="noStrike">
              <a:solidFill>
                <a:schemeClr val="dk1"/>
              </a:solidFill>
              <a:latin typeface="Century Schoolbook"/>
              <a:ea typeface="Century Schoolbook"/>
              <a:cs typeface="Century Schoolbook"/>
              <a:sym typeface="Century Schoolbook"/>
            </a:endParaRPr>
          </a:p>
          <a:p>
            <a:pPr indent="0" lvl="0" marL="0" marR="0" rtl="0" algn="l">
              <a:lnSpc>
                <a:spcPct val="70000"/>
              </a:lnSpc>
              <a:spcBef>
                <a:spcPts val="1100"/>
              </a:spcBef>
              <a:spcAft>
                <a:spcPts val="0"/>
              </a:spcAft>
              <a:buClr>
                <a:schemeClr val="accent1"/>
              </a:buClr>
              <a:buSzPts val="1000"/>
              <a:buFont typeface="Calibri"/>
              <a:buNone/>
            </a:pPr>
            <a:r>
              <a:rPr b="0" i="0" lang="en-GB" sz="1000" u="none" cap="none" strike="noStrike">
                <a:solidFill>
                  <a:schemeClr val="dk1"/>
                </a:solidFill>
                <a:latin typeface="Century Schoolbook"/>
                <a:ea typeface="Century Schoolbook"/>
                <a:cs typeface="Century Schoolbook"/>
                <a:sym typeface="Century Schoolbook"/>
              </a:rPr>
              <a:t>PES UNIVERSITY</a:t>
            </a:r>
            <a:endParaRPr b="0" i="0" sz="1000" u="none" cap="none" strike="noStrike">
              <a:solidFill>
                <a:schemeClr val="dk1"/>
              </a:solidFill>
              <a:latin typeface="Century Schoolbook"/>
              <a:ea typeface="Century Schoolbook"/>
              <a:cs typeface="Century Schoolbook"/>
              <a:sym typeface="Century Schoolbook"/>
            </a:endParaRPr>
          </a:p>
        </p:txBody>
      </p:sp>
      <p:sp>
        <p:nvSpPr>
          <p:cNvPr id="130" name="Google Shape;130;p1"/>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pic>
        <p:nvPicPr>
          <p:cNvPr id="131" name="Google Shape;131;p1"/>
          <p:cNvPicPr preferRelativeResize="0"/>
          <p:nvPr/>
        </p:nvPicPr>
        <p:blipFill rotWithShape="1">
          <a:blip r:embed="rId3">
            <a:alphaModFix/>
          </a:blip>
          <a:srcRect b="0" l="0" r="0" t="0"/>
          <a:stretch/>
        </p:blipFill>
        <p:spPr>
          <a:xfrm>
            <a:off x="869134" y="474781"/>
            <a:ext cx="1609747" cy="26271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6b03ef39c1_2_10"/>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graphicFrame>
        <p:nvGraphicFramePr>
          <p:cNvPr id="188" name="Google Shape;188;g26b03ef39c1_2_10"/>
          <p:cNvGraphicFramePr/>
          <p:nvPr/>
        </p:nvGraphicFramePr>
        <p:xfrm>
          <a:off x="265900" y="137350"/>
          <a:ext cx="3000000" cy="3000000"/>
        </p:xfrm>
        <a:graphic>
          <a:graphicData uri="http://schemas.openxmlformats.org/drawingml/2006/table">
            <a:tbl>
              <a:tblPr>
                <a:noFill/>
                <a:tableStyleId>{6C1BD811-9812-4B31-A8CD-796F813718C9}</a:tableStyleId>
              </a:tblPr>
              <a:tblGrid>
                <a:gridCol w="1065275"/>
                <a:gridCol w="1244925"/>
                <a:gridCol w="1400425"/>
                <a:gridCol w="909775"/>
                <a:gridCol w="1155100"/>
                <a:gridCol w="1155100"/>
                <a:gridCol w="1155100"/>
              </a:tblGrid>
              <a:tr h="979200">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Abstract</a:t>
                      </a:r>
                      <a:endParaRPr/>
                    </a:p>
                  </a:txBody>
                  <a:tcPr marT="91425" marB="91425" marR="91425" marL="91425"/>
                </a:tc>
                <a:tc>
                  <a:txBody>
                    <a:bodyPr/>
                    <a:lstStyle/>
                    <a:p>
                      <a:pPr indent="0" lvl="0" marL="0" rtl="0" algn="l">
                        <a:spcBef>
                          <a:spcPts val="0"/>
                        </a:spcBef>
                        <a:spcAft>
                          <a:spcPts val="0"/>
                        </a:spcAft>
                        <a:buNone/>
                      </a:pPr>
                      <a:r>
                        <a:rPr lang="en-GB"/>
                        <a:t>Dataset/</a:t>
                      </a:r>
                      <a:endParaRPr/>
                    </a:p>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Qualitative </a:t>
                      </a:r>
                      <a:endParaRPr/>
                    </a:p>
                    <a:p>
                      <a:pPr indent="0" lvl="0" marL="0" rtl="0" algn="l">
                        <a:spcBef>
                          <a:spcPts val="0"/>
                        </a:spcBef>
                        <a:spcAft>
                          <a:spcPts val="0"/>
                        </a:spcAft>
                        <a:buNone/>
                      </a:pPr>
                      <a:r>
                        <a:rPr lang="en-GB"/>
                        <a:t>Analysis</a:t>
                      </a:r>
                      <a:endParaRPr/>
                    </a:p>
                  </a:txBody>
                  <a:tcPr marT="91425" marB="91425" marR="91425" marL="91425"/>
                </a:tc>
                <a:tc>
                  <a:txBody>
                    <a:bodyPr/>
                    <a:lstStyle/>
                    <a:p>
                      <a:pPr indent="0" lvl="0" marL="0" rtl="0" algn="l">
                        <a:spcBef>
                          <a:spcPts val="0"/>
                        </a:spcBef>
                        <a:spcAft>
                          <a:spcPts val="0"/>
                        </a:spcAft>
                        <a:buNone/>
                      </a:pPr>
                      <a:r>
                        <a:rPr lang="en-GB"/>
                        <a:t>Critics</a:t>
                      </a:r>
                      <a:br>
                        <a:rPr lang="en-GB"/>
                      </a:br>
                      <a:r>
                        <a:rPr lang="en-GB"/>
                        <a:t>(if any)</a:t>
                      </a:r>
                      <a:endParaRPr/>
                    </a:p>
                  </a:txBody>
                  <a:tcPr marT="91425" marB="91425" marR="91425" marL="91425"/>
                </a:tc>
                <a:tc>
                  <a:txBody>
                    <a:bodyPr/>
                    <a:lstStyle/>
                    <a:p>
                      <a:pPr indent="0" lvl="0" marL="0" rtl="0" algn="l">
                        <a:spcBef>
                          <a:spcPts val="0"/>
                        </a:spcBef>
                        <a:spcAft>
                          <a:spcPts val="0"/>
                        </a:spcAft>
                        <a:buNone/>
                      </a:pPr>
                      <a:r>
                        <a:rPr lang="en-GB"/>
                        <a:t>Conclusion</a:t>
                      </a:r>
                      <a:endParaRPr/>
                    </a:p>
                  </a:txBody>
                  <a:tcPr marT="91425" marB="91425" marR="91425" marL="91425"/>
                </a:tc>
              </a:tr>
              <a:tr h="3575725">
                <a:tc>
                  <a:txBody>
                    <a:bodyPr/>
                    <a:lstStyle/>
                    <a:p>
                      <a:pPr indent="0" lvl="0" marL="0" rtl="0" algn="l">
                        <a:spcBef>
                          <a:spcPts val="0"/>
                        </a:spcBef>
                        <a:spcAft>
                          <a:spcPts val="0"/>
                        </a:spcAft>
                        <a:buNone/>
                      </a:pPr>
                      <a:r>
                        <a:rPr lang="en-GB"/>
                        <a:t>Zero-Shot Style Transfer in Text Using Recurrent Neural Networks </a:t>
                      </a:r>
                      <a:endParaRPr/>
                    </a:p>
                  </a:txBody>
                  <a:tcPr marT="91425" marB="91425" marR="91425" marL="91425"/>
                </a:tc>
                <a:tc>
                  <a:txBody>
                    <a:bodyPr/>
                    <a:lstStyle/>
                    <a:p>
                      <a:pPr indent="0" lvl="0" marL="0" rtl="0" algn="l">
                        <a:spcBef>
                          <a:spcPts val="0"/>
                        </a:spcBef>
                        <a:spcAft>
                          <a:spcPts val="0"/>
                        </a:spcAft>
                        <a:buNone/>
                      </a:pPr>
                      <a:r>
                        <a:rPr lang="en-GB"/>
                        <a:t>Keith Carlson , Allen Riddell , and Daniel Rockmore</a:t>
                      </a:r>
                      <a:endParaRPr/>
                    </a:p>
                  </a:txBody>
                  <a:tcPr marT="91425" marB="91425" marR="91425" marL="91425"/>
                </a:tc>
                <a:tc>
                  <a:txBody>
                    <a:bodyPr/>
                    <a:lstStyle/>
                    <a:p>
                      <a:pPr indent="0" lvl="0" marL="0" rtl="0" algn="l">
                        <a:spcBef>
                          <a:spcPts val="0"/>
                        </a:spcBef>
                        <a:spcAft>
                          <a:spcPts val="0"/>
                        </a:spcAft>
                        <a:buNone/>
                      </a:pPr>
                      <a:r>
                        <a:rPr lang="en-GB"/>
                        <a:t>ftranslating between a language pair where no aligned data for the pair is provided.</a:t>
                      </a:r>
                      <a:endParaRPr/>
                    </a:p>
                    <a:p>
                      <a:pPr indent="0" lvl="0" marL="0" rtl="0" algn="l">
                        <a:spcBef>
                          <a:spcPts val="0"/>
                        </a:spcBef>
                        <a:spcAft>
                          <a:spcPts val="0"/>
                        </a:spcAft>
                        <a:buNone/>
                      </a:pPr>
                      <a:r>
                        <a:rPr lang="en-GB"/>
                        <a:t>A model that</a:t>
                      </a:r>
                      <a:endParaRPr/>
                    </a:p>
                    <a:p>
                      <a:pPr indent="0" lvl="0" marL="0" rtl="0" algn="l">
                        <a:spcBef>
                          <a:spcPts val="0"/>
                        </a:spcBef>
                        <a:spcAft>
                          <a:spcPts val="0"/>
                        </a:spcAft>
                        <a:buNone/>
                      </a:pPr>
                      <a:r>
                        <a:rPr lang="en-GB"/>
                        <a:t>paraphrases which are written in the style of another existing text.</a:t>
                      </a:r>
                      <a:endParaRPr/>
                    </a:p>
                  </a:txBody>
                  <a:tcPr marT="91425" marB="91425" marR="91425" marL="91425"/>
                </a:tc>
                <a:tc>
                  <a:txBody>
                    <a:bodyPr/>
                    <a:lstStyle/>
                    <a:p>
                      <a:pPr indent="0" lvl="0" marL="0" rtl="0" algn="l">
                        <a:spcBef>
                          <a:spcPts val="0"/>
                        </a:spcBef>
                        <a:spcAft>
                          <a:spcPts val="0"/>
                        </a:spcAft>
                        <a:buNone/>
                      </a:pPr>
                      <a:r>
                        <a:rPr lang="en-GB"/>
                        <a:t>32 English translations of the Bible from BibleGateway.com(if it is pre trained)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Rnn for both encoder and decoder</a:t>
                      </a:r>
                      <a:endParaRPr/>
                    </a:p>
                  </a:txBody>
                  <a:tcPr marT="91425" marB="91425" marR="91425" marL="91425"/>
                </a:tc>
                <a:tc>
                  <a:txBody>
                    <a:bodyPr/>
                    <a:lstStyle/>
                    <a:p>
                      <a:pPr indent="0" lvl="0" marL="0" rtl="0" algn="l">
                        <a:spcBef>
                          <a:spcPts val="0"/>
                        </a:spcBef>
                        <a:spcAft>
                          <a:spcPts val="0"/>
                        </a:spcAft>
                        <a:buNone/>
                      </a:pPr>
                      <a:r>
                        <a:rPr lang="en-GB"/>
                        <a:t>Seq2Seq outperforms Moses on the test set on both metrics</a:t>
                      </a:r>
                      <a:endParaRPr/>
                    </a:p>
                    <a:p>
                      <a:pPr indent="0" lvl="0" marL="0" rtl="0" algn="l">
                        <a:spcBef>
                          <a:spcPts val="0"/>
                        </a:spcBef>
                        <a:spcAft>
                          <a:spcPts val="0"/>
                        </a:spcAft>
                        <a:buNone/>
                      </a:pPr>
                      <a:r>
                        <a:rPr lang="en-GB"/>
                        <a:t>BLEU and</a:t>
                      </a:r>
                      <a:endParaRPr/>
                    </a:p>
                    <a:p>
                      <a:pPr indent="0" lvl="0" marL="0" rtl="0" algn="l">
                        <a:spcBef>
                          <a:spcPts val="0"/>
                        </a:spcBef>
                        <a:spcAft>
                          <a:spcPts val="0"/>
                        </a:spcAft>
                        <a:buNone/>
                      </a:pPr>
                      <a:r>
                        <a:rPr lang="en-GB"/>
                        <a:t>PINC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BLEU of 21</a:t>
                      </a:r>
                      <a:endParaRPr/>
                    </a:p>
                  </a:txBody>
                  <a:tcPr marT="91425" marB="91425" marR="91425" marL="91425"/>
                </a:tc>
                <a:tc>
                  <a:txBody>
                    <a:bodyPr/>
                    <a:lstStyle/>
                    <a:p>
                      <a:pPr indent="0" lvl="0" marL="0" rtl="0" algn="l">
                        <a:spcBef>
                          <a:spcPts val="0"/>
                        </a:spcBef>
                        <a:spcAft>
                          <a:spcPts val="0"/>
                        </a:spcAft>
                        <a:buNone/>
                      </a:pPr>
                      <a:r>
                        <a:rPr lang="en-GB"/>
                        <a:t>Used moses and unmodified erv</a:t>
                      </a:r>
                      <a:endParaRPr/>
                    </a:p>
                    <a:p>
                      <a:pPr indent="0" lvl="0" marL="0" rtl="0" algn="l">
                        <a:spcBef>
                          <a:spcPts val="0"/>
                        </a:spcBef>
                        <a:spcAft>
                          <a:spcPts val="0"/>
                        </a:spcAft>
                        <a:buNone/>
                      </a:pPr>
                      <a:r>
                        <a:rPr lang="en-GB"/>
                        <a:t>model for comparing results</a:t>
                      </a:r>
                      <a:endParaRPr/>
                    </a:p>
                  </a:txBody>
                  <a:tcPr marT="91425" marB="91425" marR="91425" marL="91425"/>
                </a:tc>
                <a:tc>
                  <a:txBody>
                    <a:bodyPr/>
                    <a:lstStyle/>
                    <a:p>
                      <a:pPr indent="0" lvl="0" marL="0" rtl="0" algn="l">
                        <a:spcBef>
                          <a:spcPts val="0"/>
                        </a:spcBef>
                        <a:spcAft>
                          <a:spcPts val="0"/>
                        </a:spcAft>
                        <a:buNone/>
                      </a:pPr>
                      <a:r>
                        <a:rPr lang="en-GB"/>
                        <a:t>sequence-to-sequence recurrent neural network to do this zero-shot translation and also train the statistical machine translation software Moses as a baseline for comparison.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6b03ef39c1_2_28"/>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graphicFrame>
        <p:nvGraphicFramePr>
          <p:cNvPr id="194" name="Google Shape;194;g26b03ef39c1_2_28"/>
          <p:cNvGraphicFramePr/>
          <p:nvPr/>
        </p:nvGraphicFramePr>
        <p:xfrm>
          <a:off x="78300" y="0"/>
          <a:ext cx="3000000" cy="3000000"/>
        </p:xfrm>
        <a:graphic>
          <a:graphicData uri="http://schemas.openxmlformats.org/drawingml/2006/table">
            <a:tbl>
              <a:tblPr>
                <a:noFill/>
                <a:tableStyleId>{6C1BD811-9812-4B31-A8CD-796F813718C9}</a:tableStyleId>
              </a:tblPr>
              <a:tblGrid>
                <a:gridCol w="1065275"/>
                <a:gridCol w="1244925"/>
                <a:gridCol w="1400425"/>
                <a:gridCol w="909775"/>
                <a:gridCol w="1155100"/>
                <a:gridCol w="1155100"/>
                <a:gridCol w="1155100"/>
              </a:tblGrid>
              <a:tr h="1036925">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Abstract</a:t>
                      </a:r>
                      <a:endParaRPr/>
                    </a:p>
                  </a:txBody>
                  <a:tcPr marT="91425" marB="91425" marR="91425" marL="91425"/>
                </a:tc>
                <a:tc>
                  <a:txBody>
                    <a:bodyPr/>
                    <a:lstStyle/>
                    <a:p>
                      <a:pPr indent="0" lvl="0" marL="0" rtl="0" algn="l">
                        <a:spcBef>
                          <a:spcPts val="0"/>
                        </a:spcBef>
                        <a:spcAft>
                          <a:spcPts val="0"/>
                        </a:spcAft>
                        <a:buNone/>
                      </a:pPr>
                      <a:r>
                        <a:rPr lang="en-GB"/>
                        <a:t>Dataset/</a:t>
                      </a:r>
                      <a:endParaRPr/>
                    </a:p>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Qualitative </a:t>
                      </a:r>
                      <a:endParaRPr/>
                    </a:p>
                    <a:p>
                      <a:pPr indent="0" lvl="0" marL="0" rtl="0" algn="l">
                        <a:spcBef>
                          <a:spcPts val="0"/>
                        </a:spcBef>
                        <a:spcAft>
                          <a:spcPts val="0"/>
                        </a:spcAft>
                        <a:buNone/>
                      </a:pPr>
                      <a:r>
                        <a:rPr lang="en-GB"/>
                        <a:t>Analysis</a:t>
                      </a:r>
                      <a:endParaRPr/>
                    </a:p>
                  </a:txBody>
                  <a:tcPr marT="91425" marB="91425" marR="91425" marL="91425"/>
                </a:tc>
                <a:tc>
                  <a:txBody>
                    <a:bodyPr/>
                    <a:lstStyle/>
                    <a:p>
                      <a:pPr indent="0" lvl="0" marL="0" rtl="0" algn="l">
                        <a:spcBef>
                          <a:spcPts val="0"/>
                        </a:spcBef>
                        <a:spcAft>
                          <a:spcPts val="0"/>
                        </a:spcAft>
                        <a:buNone/>
                      </a:pPr>
                      <a:r>
                        <a:rPr lang="en-GB"/>
                        <a:t>Critics</a:t>
                      </a:r>
                      <a:br>
                        <a:rPr lang="en-GB"/>
                      </a:br>
                      <a:r>
                        <a:rPr lang="en-GB"/>
                        <a:t>(if any)</a:t>
                      </a:r>
                      <a:endParaRPr/>
                    </a:p>
                  </a:txBody>
                  <a:tcPr marT="91425" marB="91425" marR="91425" marL="91425"/>
                </a:tc>
                <a:tc>
                  <a:txBody>
                    <a:bodyPr/>
                    <a:lstStyle/>
                    <a:p>
                      <a:pPr indent="0" lvl="0" marL="0" rtl="0" algn="l">
                        <a:spcBef>
                          <a:spcPts val="0"/>
                        </a:spcBef>
                        <a:spcAft>
                          <a:spcPts val="0"/>
                        </a:spcAft>
                        <a:buNone/>
                      </a:pPr>
                      <a:r>
                        <a:rPr lang="en-GB"/>
                        <a:t>Conclusion</a:t>
                      </a:r>
                      <a:endParaRPr/>
                    </a:p>
                  </a:txBody>
                  <a:tcPr marT="91425" marB="91425" marR="91425" marL="91425"/>
                </a:tc>
              </a:tr>
              <a:tr h="3378475">
                <a:tc>
                  <a:txBody>
                    <a:bodyPr/>
                    <a:lstStyle/>
                    <a:p>
                      <a:pPr indent="0" lvl="0" marL="0" rtl="0" algn="l">
                        <a:spcBef>
                          <a:spcPts val="0"/>
                        </a:spcBef>
                        <a:spcAft>
                          <a:spcPts val="0"/>
                        </a:spcAft>
                        <a:buNone/>
                      </a:pPr>
                      <a:r>
                        <a:rPr lang="en-GB"/>
                        <a:t>Semi-supervised Text Style Transfer: Cross Projection in Latent Space </a:t>
                      </a:r>
                      <a:r>
                        <a:rPr lang="en-GB"/>
                        <a:t> </a:t>
                      </a:r>
                      <a:endParaRPr/>
                    </a:p>
                  </a:txBody>
                  <a:tcPr marT="91425" marB="91425" marR="91425" marL="91425"/>
                </a:tc>
                <a:tc>
                  <a:txBody>
                    <a:bodyPr/>
                    <a:lstStyle/>
                    <a:p>
                      <a:pPr indent="0" lvl="0" marL="0" rtl="0" algn="l">
                        <a:spcBef>
                          <a:spcPts val="0"/>
                        </a:spcBef>
                        <a:spcAft>
                          <a:spcPts val="0"/>
                        </a:spcAft>
                        <a:buNone/>
                      </a:pPr>
                      <a:r>
                        <a:rPr lang="en-GB"/>
                        <a:t>Mingyue Shang, Piji Li , Zhenxin Fu , Lidong Bing, Dongyan Zhao, Shuming Shi, Rui Yan</a:t>
                      </a:r>
                      <a:endParaRPr/>
                    </a:p>
                  </a:txBody>
                  <a:tcPr marT="91425" marB="91425" marR="91425" marL="91425"/>
                </a:tc>
                <a:tc>
                  <a:txBody>
                    <a:bodyPr/>
                    <a:lstStyle/>
                    <a:p>
                      <a:pPr indent="0" lvl="0" marL="0" rtl="0" algn="l">
                        <a:spcBef>
                          <a:spcPts val="0"/>
                        </a:spcBef>
                        <a:spcAft>
                          <a:spcPts val="0"/>
                        </a:spcAft>
                        <a:buNone/>
                      </a:pPr>
                      <a:r>
                        <a:rPr lang="en-GB"/>
                        <a:t>a semi-supervised text style transfer model that combines the small-scale parallel data with the large-scale nonparallel data</a:t>
                      </a:r>
                      <a:endParaRPr/>
                    </a:p>
                  </a:txBody>
                  <a:tcPr marT="91425" marB="91425" marR="91425" marL="91425"/>
                </a:tc>
                <a:tc>
                  <a:txBody>
                    <a:bodyPr/>
                    <a:lstStyle/>
                    <a:p>
                      <a:pPr indent="0" lvl="0" marL="0" rtl="0" algn="l">
                        <a:spcBef>
                          <a:spcPts val="0"/>
                        </a:spcBef>
                        <a:spcAft>
                          <a:spcPts val="0"/>
                        </a:spcAft>
                        <a:buNone/>
                      </a:pPr>
                      <a:r>
                        <a:rPr lang="en-GB"/>
                        <a:t>small-scale parallel dataset that contains ancient Chinese poem style and modern Chinese style sentences</a:t>
                      </a:r>
                      <a:endParaRPr/>
                    </a:p>
                  </a:txBody>
                  <a:tcPr marT="91425" marB="91425" marR="91425" marL="91425"/>
                </a:tc>
                <a:tc>
                  <a:txBody>
                    <a:bodyPr/>
                    <a:lstStyle/>
                    <a:p>
                      <a:pPr indent="0" lvl="0" marL="0" rtl="0" algn="l">
                        <a:spcBef>
                          <a:spcPts val="0"/>
                        </a:spcBef>
                        <a:spcAft>
                          <a:spcPts val="0"/>
                        </a:spcAft>
                        <a:buNone/>
                      </a:pPr>
                      <a:r>
                        <a:rPr lang="en-GB"/>
                        <a:t>Seq2Seq with bilstm</a:t>
                      </a:r>
                      <a:endParaRPr/>
                    </a:p>
                    <a:p>
                      <a:pPr indent="0" lvl="0" marL="0" rtl="0" algn="l">
                        <a:spcBef>
                          <a:spcPts val="0"/>
                        </a:spcBef>
                        <a:spcAft>
                          <a:spcPts val="0"/>
                        </a:spcAft>
                        <a:buNone/>
                      </a:pPr>
                      <a:r>
                        <a:rPr lang="en-GB"/>
                        <a:t>And one layered rnn decoder</a:t>
                      </a:r>
                      <a:endParaRPr/>
                    </a:p>
                    <a:p>
                      <a:pPr indent="0" lvl="0" marL="0" rtl="0" algn="l">
                        <a:spcBef>
                          <a:spcPts val="0"/>
                        </a:spcBef>
                        <a:spcAft>
                          <a:spcPts val="0"/>
                        </a:spcAft>
                        <a:buNone/>
                      </a:pPr>
                      <a:r>
                        <a:rPr lang="en-GB"/>
                        <a:t>Model gave the highest accuracy of 87.2%</a:t>
                      </a:r>
                      <a:endParaRPr/>
                    </a:p>
                  </a:txBody>
                  <a:tcPr marT="91425" marB="91425" marR="91425" marL="91425"/>
                </a:tc>
                <a:tc>
                  <a:txBody>
                    <a:bodyPr/>
                    <a:lstStyle/>
                    <a:p>
                      <a:pPr indent="0" lvl="0" marL="0" rtl="0" algn="l">
                        <a:spcBef>
                          <a:spcPts val="0"/>
                        </a:spcBef>
                        <a:spcAft>
                          <a:spcPts val="0"/>
                        </a:spcAft>
                        <a:buNone/>
                      </a:pPr>
                      <a:r>
                        <a:rPr lang="en-GB"/>
                        <a:t>semi-supervised style transfer method named cross projection in latent space (CPLS) to leverage the large volumes of nonparallel data as well as the limited parallel dat</a:t>
                      </a:r>
                      <a:endParaRPr/>
                    </a:p>
                  </a:txBody>
                  <a:tcPr marT="91425" marB="91425" marR="91425" marL="91425"/>
                </a:tc>
                <a:tc>
                  <a:txBody>
                    <a:bodyPr/>
                    <a:lstStyle/>
                    <a:p>
                      <a:pPr indent="0" lvl="0" marL="0" rtl="0" algn="l">
                        <a:spcBef>
                          <a:spcPts val="0"/>
                        </a:spcBef>
                        <a:spcAft>
                          <a:spcPts val="0"/>
                        </a:spcAft>
                        <a:buNone/>
                      </a:pPr>
                      <a:r>
                        <a:rPr lang="en-GB"/>
                        <a:t>we design a differentiable semisupervised model that introduces a projection function between the latent spaces of different styles</a:t>
                      </a:r>
                      <a:r>
                        <a:rPr lang="en-GB"/>
                        <a:t> </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6b03ef39c1_2_39"/>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graphicFrame>
        <p:nvGraphicFramePr>
          <p:cNvPr id="200" name="Google Shape;200;g26b03ef39c1_2_39"/>
          <p:cNvGraphicFramePr/>
          <p:nvPr/>
        </p:nvGraphicFramePr>
        <p:xfrm>
          <a:off x="78300" y="0"/>
          <a:ext cx="3000000" cy="3000000"/>
        </p:xfrm>
        <a:graphic>
          <a:graphicData uri="http://schemas.openxmlformats.org/drawingml/2006/table">
            <a:tbl>
              <a:tblPr>
                <a:noFill/>
                <a:tableStyleId>{6C1BD811-9812-4B31-A8CD-796F813718C9}</a:tableStyleId>
              </a:tblPr>
              <a:tblGrid>
                <a:gridCol w="935400"/>
                <a:gridCol w="1057300"/>
                <a:gridCol w="1111800"/>
                <a:gridCol w="924200"/>
                <a:gridCol w="1143025"/>
                <a:gridCol w="979550"/>
                <a:gridCol w="1934425"/>
              </a:tblGrid>
              <a:tr h="1013775">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Abstract</a:t>
                      </a:r>
                      <a:endParaRPr/>
                    </a:p>
                  </a:txBody>
                  <a:tcPr marT="91425" marB="91425" marR="91425" marL="91425"/>
                </a:tc>
                <a:tc>
                  <a:txBody>
                    <a:bodyPr/>
                    <a:lstStyle/>
                    <a:p>
                      <a:pPr indent="0" lvl="0" marL="0" rtl="0" algn="l">
                        <a:spcBef>
                          <a:spcPts val="0"/>
                        </a:spcBef>
                        <a:spcAft>
                          <a:spcPts val="0"/>
                        </a:spcAft>
                        <a:buNone/>
                      </a:pPr>
                      <a:r>
                        <a:rPr lang="en-GB"/>
                        <a:t>Dataset/</a:t>
                      </a:r>
                      <a:endParaRPr/>
                    </a:p>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Qualitative </a:t>
                      </a:r>
                      <a:endParaRPr/>
                    </a:p>
                    <a:p>
                      <a:pPr indent="0" lvl="0" marL="0" rtl="0" algn="l">
                        <a:spcBef>
                          <a:spcPts val="0"/>
                        </a:spcBef>
                        <a:spcAft>
                          <a:spcPts val="0"/>
                        </a:spcAft>
                        <a:buNone/>
                      </a:pPr>
                      <a:r>
                        <a:rPr lang="en-GB"/>
                        <a:t>Analysis</a:t>
                      </a:r>
                      <a:endParaRPr/>
                    </a:p>
                  </a:txBody>
                  <a:tcPr marT="91425" marB="91425" marR="91425" marL="91425"/>
                </a:tc>
                <a:tc>
                  <a:txBody>
                    <a:bodyPr/>
                    <a:lstStyle/>
                    <a:p>
                      <a:pPr indent="0" lvl="0" marL="0" rtl="0" algn="l">
                        <a:spcBef>
                          <a:spcPts val="0"/>
                        </a:spcBef>
                        <a:spcAft>
                          <a:spcPts val="0"/>
                        </a:spcAft>
                        <a:buNone/>
                      </a:pPr>
                      <a:r>
                        <a:rPr lang="en-GB"/>
                        <a:t>Critics</a:t>
                      </a:r>
                      <a:br>
                        <a:rPr lang="en-GB"/>
                      </a:br>
                      <a:r>
                        <a:rPr lang="en-GB"/>
                        <a:t>(if any)</a:t>
                      </a:r>
                      <a:endParaRPr/>
                    </a:p>
                  </a:txBody>
                  <a:tcPr marT="91425" marB="91425" marR="91425" marL="91425"/>
                </a:tc>
                <a:tc>
                  <a:txBody>
                    <a:bodyPr/>
                    <a:lstStyle/>
                    <a:p>
                      <a:pPr indent="0" lvl="0" marL="0" rtl="0" algn="l">
                        <a:spcBef>
                          <a:spcPts val="0"/>
                        </a:spcBef>
                        <a:spcAft>
                          <a:spcPts val="0"/>
                        </a:spcAft>
                        <a:buNone/>
                      </a:pPr>
                      <a:r>
                        <a:rPr lang="en-GB"/>
                        <a:t>Conclusion</a:t>
                      </a:r>
                      <a:endParaRPr/>
                    </a:p>
                  </a:txBody>
                  <a:tcPr marT="91425" marB="91425" marR="91425" marL="91425"/>
                </a:tc>
              </a:tr>
              <a:tr h="3724850">
                <a:tc>
                  <a:txBody>
                    <a:bodyPr/>
                    <a:lstStyle/>
                    <a:p>
                      <a:pPr indent="0" lvl="0" marL="0" rtl="0" algn="l">
                        <a:spcBef>
                          <a:spcPts val="0"/>
                        </a:spcBef>
                        <a:spcAft>
                          <a:spcPts val="0"/>
                        </a:spcAft>
                        <a:buNone/>
                      </a:pPr>
                      <a:r>
                        <a:rPr lang="en-GB"/>
                        <a:t>Evaluating Style Transfer for Text </a:t>
                      </a:r>
                      <a:endParaRPr/>
                    </a:p>
                  </a:txBody>
                  <a:tcPr marT="91425" marB="91425" marR="91425" marL="91425"/>
                </a:tc>
                <a:tc>
                  <a:txBody>
                    <a:bodyPr/>
                    <a:lstStyle/>
                    <a:p>
                      <a:pPr indent="0" lvl="0" marL="0" rtl="0" algn="l">
                        <a:spcBef>
                          <a:spcPts val="0"/>
                        </a:spcBef>
                        <a:spcAft>
                          <a:spcPts val="0"/>
                        </a:spcAft>
                        <a:buNone/>
                      </a:pPr>
                      <a:r>
                        <a:rPr lang="en-GB"/>
                        <a:t>Remi Mir , Bjarke Felbo, Nick Obradovich , Iyad Rahwan </a:t>
                      </a:r>
                      <a:endParaRPr/>
                    </a:p>
                  </a:txBody>
                  <a:tcPr marT="91425" marB="91425" marR="91425" marL="91425"/>
                </a:tc>
                <a:tc>
                  <a:txBody>
                    <a:bodyPr/>
                    <a:lstStyle/>
                    <a:p>
                      <a:pPr indent="0" lvl="0" marL="0" rtl="0" algn="l">
                        <a:spcBef>
                          <a:spcPts val="0"/>
                        </a:spcBef>
                        <a:spcAft>
                          <a:spcPts val="0"/>
                        </a:spcAft>
                        <a:buNone/>
                      </a:pPr>
                      <a:r>
                        <a:rPr lang="en-GB"/>
                        <a:t>Different ways of </a:t>
                      </a:r>
                      <a:r>
                        <a:rPr lang="en-GB"/>
                        <a:t>evaluating</a:t>
                      </a:r>
                      <a:r>
                        <a:rPr lang="en-GB"/>
                        <a:t> the natural language text generation</a:t>
                      </a:r>
                      <a:endParaRPr/>
                    </a:p>
                  </a:txBody>
                  <a:tcPr marT="91425" marB="91425" marR="91425" marL="91425"/>
                </a:tc>
                <a:tc>
                  <a:txBody>
                    <a:bodyPr/>
                    <a:lstStyle/>
                    <a:p>
                      <a:pPr indent="0" lvl="0" marL="0" rtl="0" algn="l">
                        <a:spcBef>
                          <a:spcPts val="0"/>
                        </a:spcBef>
                        <a:spcAft>
                          <a:spcPts val="0"/>
                        </a:spcAft>
                        <a:buNone/>
                      </a:pPr>
                      <a:r>
                        <a:rPr lang="en-GB"/>
                        <a:t>binary</a:t>
                      </a:r>
                      <a:endParaRPr/>
                    </a:p>
                    <a:p>
                      <a:pPr indent="0" lvl="0" marL="0" rtl="0" algn="l">
                        <a:spcBef>
                          <a:spcPts val="0"/>
                        </a:spcBef>
                        <a:spcAft>
                          <a:spcPts val="0"/>
                        </a:spcAft>
                        <a:buNone/>
                      </a:pPr>
                      <a:r>
                        <a:rPr lang="en-GB"/>
                        <a:t>Yelp dataset</a:t>
                      </a:r>
                      <a:endParaRPr/>
                    </a:p>
                  </a:txBody>
                  <a:tcPr marT="91425" marB="91425" marR="91425" marL="91425"/>
                </a:tc>
                <a:tc>
                  <a:txBody>
                    <a:bodyPr/>
                    <a:lstStyle/>
                    <a:p>
                      <a:pPr indent="0" lvl="0" marL="0" rtl="0" algn="l">
                        <a:spcBef>
                          <a:spcPts val="0"/>
                        </a:spcBef>
                        <a:spcAft>
                          <a:spcPts val="0"/>
                        </a:spcAft>
                        <a:buNone/>
                      </a:pPr>
                      <a:r>
                        <a:rPr lang="en-GB"/>
                        <a:t> CAAE, ARAE,  DAR, and</a:t>
                      </a:r>
                      <a:endParaRPr/>
                    </a:p>
                    <a:p>
                      <a:pPr indent="0" lvl="0" marL="0" rtl="0" algn="l">
                        <a:spcBef>
                          <a:spcPts val="0"/>
                        </a:spcBef>
                        <a:spcAft>
                          <a:spcPts val="0"/>
                        </a:spcAft>
                        <a:buNone/>
                      </a:pPr>
                      <a:r>
                        <a:rPr lang="en-GB"/>
                        <a:t>METEOR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(based on the content preservation,style intensity,naturalness)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CAAE is the baseline</a:t>
                      </a:r>
                      <a:endParaRPr/>
                    </a:p>
                  </a:txBody>
                  <a:tcPr marT="91425" marB="91425" marR="91425" marL="91425"/>
                </a:tc>
                <a:tc>
                  <a:txBody>
                    <a:bodyPr/>
                    <a:lstStyle/>
                    <a:p>
                      <a:pPr indent="0" lvl="0" marL="0" rtl="0" algn="l">
                        <a:spcBef>
                          <a:spcPts val="0"/>
                        </a:spcBef>
                        <a:spcAft>
                          <a:spcPts val="0"/>
                        </a:spcAft>
                        <a:buNone/>
                      </a:pPr>
                      <a:r>
                        <a:rPr lang="en-GB"/>
                        <a:t>METEOR, </a:t>
                      </a:r>
                      <a:endParaRPr/>
                    </a:p>
                    <a:p>
                      <a:pPr indent="0" lvl="0" marL="0" rtl="0" algn="l">
                        <a:spcBef>
                          <a:spcPts val="0"/>
                        </a:spcBef>
                        <a:spcAft>
                          <a:spcPts val="0"/>
                        </a:spcAft>
                        <a:buNone/>
                      </a:pPr>
                      <a:r>
                        <a:rPr lang="en-GB"/>
                        <a:t>(Based on the </a:t>
                      </a:r>
                      <a:r>
                        <a:rPr lang="en-GB"/>
                        <a:t>previous</a:t>
                      </a:r>
                      <a:r>
                        <a:rPr lang="en-GB"/>
                        <a:t> works) shown to have higher correlation with human judgments</a:t>
                      </a:r>
                      <a:endParaRPr/>
                    </a:p>
                  </a:txBody>
                  <a:tcPr marT="91425" marB="91425" marR="91425" marL="91425"/>
                </a:tc>
                <a:tc>
                  <a:txBody>
                    <a:bodyPr/>
                    <a:lstStyle/>
                    <a:p>
                      <a:pPr indent="0" lvl="0" marL="0" rtl="0" algn="l">
                        <a:spcBef>
                          <a:spcPts val="0"/>
                        </a:spcBef>
                        <a:spcAft>
                          <a:spcPts val="0"/>
                        </a:spcAft>
                        <a:buNone/>
                      </a:pPr>
                      <a:r>
                        <a:rPr lang="en-GB"/>
                        <a:t> automated metrics (direction-corrected EMD, WMD on style-masked texts, and adversarial classification) exhibited stronger correlations with human scores than existing automated metrics on a binary sentiment dataset</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aphicFrame>
        <p:nvGraphicFramePr>
          <p:cNvPr id="205" name="Google Shape;205;g26b03ef39c1_3_0"/>
          <p:cNvGraphicFramePr/>
          <p:nvPr/>
        </p:nvGraphicFramePr>
        <p:xfrm>
          <a:off x="0" y="0"/>
          <a:ext cx="3000000" cy="3000000"/>
        </p:xfrm>
        <a:graphic>
          <a:graphicData uri="http://schemas.openxmlformats.org/drawingml/2006/table">
            <a:tbl>
              <a:tblPr>
                <a:noFill/>
                <a:tableStyleId>{6C1BD811-9812-4B31-A8CD-796F813718C9}</a:tableStyleId>
              </a:tblPr>
              <a:tblGrid>
                <a:gridCol w="1188125"/>
                <a:gridCol w="1188125"/>
                <a:gridCol w="1188125"/>
                <a:gridCol w="1188125"/>
                <a:gridCol w="1188125"/>
                <a:gridCol w="1188125"/>
                <a:gridCol w="1188125"/>
              </a:tblGrid>
              <a:tr h="1076825">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Abstract</a:t>
                      </a:r>
                      <a:endParaRPr/>
                    </a:p>
                  </a:txBody>
                  <a:tcPr marT="91425" marB="91425" marR="91425" marL="91425"/>
                </a:tc>
                <a:tc>
                  <a:txBody>
                    <a:bodyPr/>
                    <a:lstStyle/>
                    <a:p>
                      <a:pPr indent="0" lvl="0" marL="0" rtl="0" algn="l">
                        <a:spcBef>
                          <a:spcPts val="0"/>
                        </a:spcBef>
                        <a:spcAft>
                          <a:spcPts val="0"/>
                        </a:spcAft>
                        <a:buNone/>
                      </a:pPr>
                      <a:r>
                        <a:rPr lang="en-GB"/>
                        <a:t>Dataset/</a:t>
                      </a:r>
                      <a:endParaRPr/>
                    </a:p>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Quantitative </a:t>
                      </a:r>
                      <a:endParaRPr/>
                    </a:p>
                    <a:p>
                      <a:pPr indent="0" lvl="0" marL="0" rtl="0" algn="l">
                        <a:spcBef>
                          <a:spcPts val="0"/>
                        </a:spcBef>
                        <a:spcAft>
                          <a:spcPts val="0"/>
                        </a:spcAft>
                        <a:buNone/>
                      </a:pPr>
                      <a:r>
                        <a:rPr lang="en-GB"/>
                        <a:t>Analysis</a:t>
                      </a:r>
                      <a:endParaRPr/>
                    </a:p>
                  </a:txBody>
                  <a:tcPr marT="91425" marB="91425" marR="91425" marL="91425"/>
                </a:tc>
                <a:tc>
                  <a:txBody>
                    <a:bodyPr/>
                    <a:lstStyle/>
                    <a:p>
                      <a:pPr indent="0" lvl="0" marL="0" rtl="0" algn="l">
                        <a:spcBef>
                          <a:spcPts val="0"/>
                        </a:spcBef>
                        <a:spcAft>
                          <a:spcPts val="0"/>
                        </a:spcAft>
                        <a:buNone/>
                      </a:pPr>
                      <a:r>
                        <a:rPr lang="en-GB"/>
                        <a:t>Critics</a:t>
                      </a:r>
                      <a:br>
                        <a:rPr lang="en-GB"/>
                      </a:br>
                      <a:r>
                        <a:rPr lang="en-GB"/>
                        <a:t>(if any)</a:t>
                      </a:r>
                      <a:endParaRPr/>
                    </a:p>
                  </a:txBody>
                  <a:tcPr marT="91425" marB="91425" marR="91425" marL="91425"/>
                </a:tc>
                <a:tc>
                  <a:txBody>
                    <a:bodyPr/>
                    <a:lstStyle/>
                    <a:p>
                      <a:pPr indent="0" lvl="0" marL="0" rtl="0" algn="l">
                        <a:spcBef>
                          <a:spcPts val="0"/>
                        </a:spcBef>
                        <a:spcAft>
                          <a:spcPts val="0"/>
                        </a:spcAft>
                        <a:buNone/>
                      </a:pPr>
                      <a:r>
                        <a:rPr lang="en-GB"/>
                        <a:t>Conclusion</a:t>
                      </a:r>
                      <a:endParaRPr/>
                    </a:p>
                  </a:txBody>
                  <a:tcPr marT="91425" marB="91425" marR="91425" marL="91425"/>
                </a:tc>
              </a:tr>
              <a:tr h="318850">
                <a:tc>
                  <a:txBody>
                    <a:bodyPr/>
                    <a:lstStyle/>
                    <a:p>
                      <a:pPr indent="0" lvl="0" marL="0" rtl="0" algn="l">
                        <a:spcBef>
                          <a:spcPts val="0"/>
                        </a:spcBef>
                        <a:spcAft>
                          <a:spcPts val="0"/>
                        </a:spcAft>
                        <a:buNone/>
                      </a:pPr>
                      <a:r>
                        <a:rPr lang="en-GB"/>
                        <a:t>Formality Style Transfer with Shared Latent Space</a:t>
                      </a:r>
                      <a:endParaRPr/>
                    </a:p>
                  </a:txBody>
                  <a:tcPr marT="91425" marB="91425" marR="91425" marL="91425"/>
                </a:tc>
                <a:tc>
                  <a:txBody>
                    <a:bodyPr/>
                    <a:lstStyle/>
                    <a:p>
                      <a:pPr indent="0" lvl="0" marL="0" rtl="0" algn="l">
                        <a:spcBef>
                          <a:spcPts val="0"/>
                        </a:spcBef>
                        <a:spcAft>
                          <a:spcPts val="0"/>
                        </a:spcAft>
                        <a:buNone/>
                      </a:pPr>
                      <a:r>
                        <a:rPr lang="en-GB"/>
                        <a:t>Yunli Wang</a:t>
                      </a:r>
                      <a:r>
                        <a:rPr lang="en-GB"/>
                        <a:t> , </a:t>
                      </a:r>
                      <a:r>
                        <a:rPr lang="en-GB"/>
                        <a:t>Yu Wu , </a:t>
                      </a:r>
                      <a:endParaRPr/>
                    </a:p>
                    <a:p>
                      <a:pPr indent="0" lvl="0" marL="0" rtl="0" algn="l">
                        <a:spcBef>
                          <a:spcPts val="0"/>
                        </a:spcBef>
                        <a:spcAft>
                          <a:spcPts val="0"/>
                        </a:spcAft>
                        <a:buNone/>
                      </a:pPr>
                      <a:r>
                        <a:rPr lang="en-GB"/>
                        <a:t>Lili Mou , Zhoujun Li , Wenhan Chao</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Roboto"/>
                          <a:ea typeface="Roboto"/>
                          <a:cs typeface="Roboto"/>
                          <a:sym typeface="Roboto"/>
                        </a:rPr>
                        <a:t>This paper presents S2S-SLS(with shared latent space), a novel approach for formality style transfer, outperforming conventional methods by leveraging shared latent space and auxiliary losses.The method excels with either RNN or Transformer architectures, demonstrating consistent superiority over baselines.</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GB"/>
                        <a:t>Model:</a:t>
                      </a:r>
                      <a:endParaRPr/>
                    </a:p>
                    <a:p>
                      <a:pPr indent="0" lvl="0" marL="0" rtl="0" algn="l">
                        <a:spcBef>
                          <a:spcPts val="0"/>
                        </a:spcBef>
                        <a:spcAft>
                          <a:spcPts val="0"/>
                        </a:spcAft>
                        <a:buNone/>
                      </a:pPr>
                      <a:r>
                        <a:rPr lang="en-GB"/>
                        <a:t>RNN-Based S2S-SLS.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Dataset:</a:t>
                      </a:r>
                      <a:endParaRPr/>
                    </a:p>
                    <a:p>
                      <a:pPr indent="0" lvl="0" marL="0" rtl="0" algn="l">
                        <a:spcBef>
                          <a:spcPts val="0"/>
                        </a:spcBef>
                        <a:spcAft>
                          <a:spcPts val="0"/>
                        </a:spcAft>
                        <a:buNone/>
                      </a:pPr>
                      <a:r>
                        <a:rPr lang="en-GB"/>
                        <a:t>GYAFC</a:t>
                      </a:r>
                      <a:endParaRPr/>
                    </a:p>
                  </a:txBody>
                  <a:tcPr marT="91425" marB="91425" marR="91425" marL="91425"/>
                </a:tc>
                <a:tc>
                  <a:txBody>
                    <a:bodyPr/>
                    <a:lstStyle/>
                    <a:p>
                      <a:pPr indent="0" lvl="0" marL="0" rtl="0" algn="l">
                        <a:spcBef>
                          <a:spcPts val="0"/>
                        </a:spcBef>
                        <a:spcAft>
                          <a:spcPts val="0"/>
                        </a:spcAft>
                        <a:buNone/>
                      </a:pPr>
                      <a:r>
                        <a:rPr lang="en-GB"/>
                        <a:t>92% accuracy</a:t>
                      </a:r>
                      <a:endParaRPr/>
                    </a:p>
                    <a:p>
                      <a:pPr indent="0" lvl="0" marL="0" rtl="0" algn="l">
                        <a:spcBef>
                          <a:spcPts val="0"/>
                        </a:spcBef>
                        <a:spcAft>
                          <a:spcPts val="0"/>
                        </a:spcAft>
                        <a:buNone/>
                      </a:pPr>
                      <a:r>
                        <a:rPr lang="en-GB"/>
                        <a:t>(GRU based classifier)</a:t>
                      </a:r>
                      <a:endParaRPr/>
                    </a:p>
                  </a:txBody>
                  <a:tcPr marT="91425" marB="91425" marR="91425" marL="91425"/>
                </a:tc>
                <a:tc>
                  <a:txBody>
                    <a:bodyPr/>
                    <a:lstStyle/>
                    <a:p>
                      <a:pPr indent="0" lvl="0" marL="0" rtl="0" algn="l">
                        <a:spcBef>
                          <a:spcPts val="0"/>
                        </a:spcBef>
                        <a:spcAft>
                          <a:spcPts val="0"/>
                        </a:spcAft>
                        <a:buNone/>
                      </a:pPr>
                      <a:r>
                        <a:rPr lang="en-GB"/>
                        <a:t>The method used in this paper is very efficient for data limited senarios.</a:t>
                      </a:r>
                      <a:endParaRPr/>
                    </a:p>
                  </a:txBody>
                  <a:tcPr marT="91425" marB="91425" marR="91425" marL="91425"/>
                </a:tc>
                <a:tc>
                  <a:txBody>
                    <a:bodyPr/>
                    <a:lstStyle/>
                    <a:p>
                      <a:pPr indent="0" lvl="0" marL="0" rtl="0" algn="l">
                        <a:spcBef>
                          <a:spcPts val="0"/>
                        </a:spcBef>
                        <a:spcAft>
                          <a:spcPts val="0"/>
                        </a:spcAft>
                        <a:buNone/>
                      </a:pPr>
                      <a:r>
                        <a:rPr lang="en-GB"/>
                        <a:t>This paper proposes a method to convert the informal sentence to a formal sentence ,using a Sequence to Sequence model with shared latent space.</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g2c13959c4f6_0_2"/>
          <p:cNvSpPr txBox="1"/>
          <p:nvPr>
            <p:ph idx="12" type="sldNum"/>
          </p:nvPr>
        </p:nvSpPr>
        <p:spPr>
          <a:xfrm>
            <a:off x="7189769" y="4688452"/>
            <a:ext cx="984000" cy="2739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graphicFrame>
        <p:nvGraphicFramePr>
          <p:cNvPr id="211" name="Google Shape;211;g2c13959c4f6_0_2"/>
          <p:cNvGraphicFramePr/>
          <p:nvPr/>
        </p:nvGraphicFramePr>
        <p:xfrm>
          <a:off x="117825" y="573763"/>
          <a:ext cx="3000000" cy="3000000"/>
        </p:xfrm>
        <a:graphic>
          <a:graphicData uri="http://schemas.openxmlformats.org/drawingml/2006/table">
            <a:tbl>
              <a:tblPr>
                <a:noFill/>
                <a:tableStyleId>{6C1BD811-9812-4B31-A8CD-796F813718C9}</a:tableStyleId>
              </a:tblPr>
              <a:tblGrid>
                <a:gridCol w="991100"/>
                <a:gridCol w="892275"/>
                <a:gridCol w="1634275"/>
                <a:gridCol w="1252150"/>
                <a:gridCol w="1252175"/>
                <a:gridCol w="1204400"/>
                <a:gridCol w="1204400"/>
              </a:tblGrid>
              <a:tr h="1060225">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Abstract</a:t>
                      </a:r>
                      <a:endParaRPr/>
                    </a:p>
                  </a:txBody>
                  <a:tcPr marT="91425" marB="91425" marR="91425" marL="91425"/>
                </a:tc>
                <a:tc>
                  <a:txBody>
                    <a:bodyPr/>
                    <a:lstStyle/>
                    <a:p>
                      <a:pPr indent="0" lvl="0" marL="0" rtl="0" algn="l">
                        <a:spcBef>
                          <a:spcPts val="0"/>
                        </a:spcBef>
                        <a:spcAft>
                          <a:spcPts val="0"/>
                        </a:spcAft>
                        <a:buNone/>
                      </a:pPr>
                      <a:r>
                        <a:rPr lang="en-GB"/>
                        <a:t>Dataset/</a:t>
                      </a:r>
                      <a:endParaRPr/>
                    </a:p>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Quantitative </a:t>
                      </a:r>
                      <a:endParaRPr/>
                    </a:p>
                    <a:p>
                      <a:pPr indent="0" lvl="0" marL="0" rtl="0" algn="l">
                        <a:spcBef>
                          <a:spcPts val="0"/>
                        </a:spcBef>
                        <a:spcAft>
                          <a:spcPts val="0"/>
                        </a:spcAft>
                        <a:buNone/>
                      </a:pPr>
                      <a:r>
                        <a:rPr lang="en-GB"/>
                        <a:t>Analysis</a:t>
                      </a:r>
                      <a:endParaRPr/>
                    </a:p>
                  </a:txBody>
                  <a:tcPr marT="91425" marB="91425" marR="91425" marL="91425"/>
                </a:tc>
                <a:tc>
                  <a:txBody>
                    <a:bodyPr/>
                    <a:lstStyle/>
                    <a:p>
                      <a:pPr indent="0" lvl="0" marL="0" rtl="0" algn="l">
                        <a:spcBef>
                          <a:spcPts val="0"/>
                        </a:spcBef>
                        <a:spcAft>
                          <a:spcPts val="0"/>
                        </a:spcAft>
                        <a:buNone/>
                      </a:pPr>
                      <a:r>
                        <a:rPr lang="en-GB"/>
                        <a:t>Critics</a:t>
                      </a:r>
                      <a:br>
                        <a:rPr lang="en-GB"/>
                      </a:br>
                      <a:r>
                        <a:rPr lang="en-GB"/>
                        <a:t>(if any)</a:t>
                      </a:r>
                      <a:endParaRPr/>
                    </a:p>
                  </a:txBody>
                  <a:tcPr marT="91425" marB="91425" marR="91425" marL="91425"/>
                </a:tc>
                <a:tc>
                  <a:txBody>
                    <a:bodyPr/>
                    <a:lstStyle/>
                    <a:p>
                      <a:pPr indent="0" lvl="0" marL="0" rtl="0" algn="l">
                        <a:spcBef>
                          <a:spcPts val="0"/>
                        </a:spcBef>
                        <a:spcAft>
                          <a:spcPts val="0"/>
                        </a:spcAft>
                        <a:buNone/>
                      </a:pPr>
                      <a:r>
                        <a:rPr lang="en-GB"/>
                        <a:t>Conclusion</a:t>
                      </a:r>
                      <a:endParaRPr/>
                    </a:p>
                  </a:txBody>
                  <a:tcPr marT="91425" marB="91425" marR="91425" marL="91425"/>
                </a:tc>
              </a:tr>
              <a:tr h="2737700">
                <a:tc>
                  <a:txBody>
                    <a:bodyPr/>
                    <a:lstStyle/>
                    <a:p>
                      <a:pPr indent="0" lvl="0" marL="0" rtl="0" algn="l">
                        <a:spcBef>
                          <a:spcPts val="0"/>
                        </a:spcBef>
                        <a:spcAft>
                          <a:spcPts val="0"/>
                        </a:spcAft>
                        <a:buNone/>
                      </a:pPr>
                      <a:r>
                        <a:rPr lang="en-GB"/>
                        <a:t>Delete, Retrieve, Generate:A Simple Approach to Sentiment and Style Transfer</a:t>
                      </a:r>
                      <a:endParaRPr/>
                    </a:p>
                  </a:txBody>
                  <a:tcPr marT="91425" marB="91425" marR="91425" marL="91425"/>
                </a:tc>
                <a:tc>
                  <a:txBody>
                    <a:bodyPr/>
                    <a:lstStyle/>
                    <a:p>
                      <a:pPr indent="0" lvl="0" marL="0" rtl="0" algn="l">
                        <a:spcBef>
                          <a:spcPts val="0"/>
                        </a:spcBef>
                        <a:spcAft>
                          <a:spcPts val="0"/>
                        </a:spcAft>
                        <a:buNone/>
                      </a:pPr>
                      <a:r>
                        <a:rPr lang="en-GB" sz="1200"/>
                        <a:t>Juncen Li∗1,</a:t>
                      </a:r>
                      <a:endParaRPr sz="1200"/>
                    </a:p>
                    <a:p>
                      <a:pPr indent="0" lvl="0" marL="0" rtl="0" algn="l">
                        <a:spcBef>
                          <a:spcPts val="0"/>
                        </a:spcBef>
                        <a:spcAft>
                          <a:spcPts val="0"/>
                        </a:spcAft>
                        <a:buNone/>
                      </a:pPr>
                      <a:r>
                        <a:rPr lang="en-GB" sz="1200"/>
                        <a:t>Robin Jia2</a:t>
                      </a:r>
                      <a:endParaRPr sz="1200"/>
                    </a:p>
                  </a:txBody>
                  <a:tcPr marT="91425" marB="91425" marR="91425" marL="91425"/>
                </a:tc>
                <a:tc>
                  <a:txBody>
                    <a:bodyPr/>
                    <a:lstStyle/>
                    <a:p>
                      <a:pPr indent="0" lvl="0" marL="0" rtl="0" algn="l">
                        <a:spcBef>
                          <a:spcPts val="0"/>
                        </a:spcBef>
                        <a:spcAft>
                          <a:spcPts val="0"/>
                        </a:spcAft>
                        <a:buNone/>
                      </a:pPr>
                      <a:r>
                        <a:rPr lang="en-GB" sz="1200">
                          <a:solidFill>
                            <a:schemeClr val="dk1"/>
                          </a:solidFill>
                          <a:highlight>
                            <a:srgbClr val="F9F9FE"/>
                          </a:highlight>
                          <a:latin typeface="Roboto"/>
                          <a:ea typeface="Roboto"/>
                          <a:cs typeface="Roboto"/>
                          <a:sym typeface="Roboto"/>
                        </a:rPr>
                        <a:t>The paper introduces a novel method for sentiment and style transfer in text, emphasizing the identification and manipulation of attribute markers to alter attributes while preserving content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200">
                          <a:solidFill>
                            <a:schemeClr val="dk1"/>
                          </a:solidFill>
                        </a:rPr>
                        <a:t>Dataset:</a:t>
                      </a:r>
                      <a:endParaRPr sz="1200"/>
                    </a:p>
                    <a:p>
                      <a:pPr indent="0" lvl="0" marL="0" rtl="0" algn="l">
                        <a:spcBef>
                          <a:spcPts val="0"/>
                        </a:spcBef>
                        <a:spcAft>
                          <a:spcPts val="0"/>
                        </a:spcAft>
                        <a:buNone/>
                      </a:pPr>
                      <a:r>
                        <a:rPr lang="en-GB" sz="1200"/>
                        <a:t>YELP,</a:t>
                      </a:r>
                      <a:endParaRPr sz="1200"/>
                    </a:p>
                    <a:p>
                      <a:pPr indent="0" lvl="0" marL="0" rtl="0" algn="l">
                        <a:spcBef>
                          <a:spcPts val="0"/>
                        </a:spcBef>
                        <a:spcAft>
                          <a:spcPts val="0"/>
                        </a:spcAft>
                        <a:buNone/>
                      </a:pPr>
                      <a:r>
                        <a:rPr lang="en-GB" sz="1200"/>
                        <a:t>Amazon reviews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Auto encoder,</a:t>
                      </a:r>
                      <a:endParaRPr sz="1200"/>
                    </a:p>
                    <a:p>
                      <a:pPr indent="0" lvl="0" marL="0" rtl="0" algn="l">
                        <a:spcBef>
                          <a:spcPts val="0"/>
                        </a:spcBef>
                        <a:spcAft>
                          <a:spcPts val="0"/>
                        </a:spcAft>
                        <a:buNone/>
                      </a:pPr>
                      <a:r>
                        <a:rPr lang="en-GB" sz="1200"/>
                        <a:t>RNN decoder</a:t>
                      </a:r>
                      <a:endParaRPr sz="1200"/>
                    </a:p>
                  </a:txBody>
                  <a:tcPr marT="91425" marB="91425" marR="91425" marL="91425"/>
                </a:tc>
                <a:tc>
                  <a:txBody>
                    <a:bodyPr/>
                    <a:lstStyle/>
                    <a:p>
                      <a:pPr indent="0" lvl="0" marL="0" rtl="0" algn="l">
                        <a:spcBef>
                          <a:spcPts val="0"/>
                        </a:spcBef>
                        <a:spcAft>
                          <a:spcPts val="0"/>
                        </a:spcAft>
                        <a:buNone/>
                      </a:pPr>
                      <a:r>
                        <a:rPr lang="en-GB" sz="1200">
                          <a:solidFill>
                            <a:schemeClr val="dk1"/>
                          </a:solidFill>
                          <a:highlight>
                            <a:srgbClr val="FFFFFF"/>
                          </a:highlight>
                        </a:rPr>
                        <a:t>BLEU,</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Human evalutaion</a:t>
                      </a:r>
                      <a:endParaRPr sz="12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300">
                          <a:solidFill>
                            <a:schemeClr val="dk1"/>
                          </a:solidFill>
                        </a:rPr>
                        <a:t>The method used in this paper is efficient but it has a limited scope, and the datasets used are all labled which will not be feasible in the real world.</a:t>
                      </a:r>
                      <a:endParaRPr sz="11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txBody>
                  <a:tcPr marT="91425" marB="91425" marR="91425" marL="91425"/>
                </a:tc>
                <a:tc>
                  <a:txBody>
                    <a:bodyPr/>
                    <a:lstStyle/>
                    <a:p>
                      <a:pPr indent="0" lvl="0" marL="0" rtl="0" algn="l">
                        <a:spcBef>
                          <a:spcPts val="0"/>
                        </a:spcBef>
                        <a:spcAft>
                          <a:spcPts val="0"/>
                        </a:spcAft>
                        <a:buNone/>
                      </a:pPr>
                      <a:r>
                        <a:rPr lang="en-GB" sz="1100"/>
                        <a:t>The paper presents a simple yet effective approach for text attribute transfer, focusing on altering specific attributes like sentiment or style while preserving the content.</a:t>
                      </a:r>
                      <a:endParaRPr sz="11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g26b6734bac8_0_19"/>
          <p:cNvSpPr txBox="1"/>
          <p:nvPr>
            <p:ph idx="12" type="sldNum"/>
          </p:nvPr>
        </p:nvSpPr>
        <p:spPr>
          <a:xfrm>
            <a:off x="7189769" y="4688452"/>
            <a:ext cx="984000" cy="2739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graphicFrame>
        <p:nvGraphicFramePr>
          <p:cNvPr id="217" name="Google Shape;217;g26b6734bac8_0_19"/>
          <p:cNvGraphicFramePr/>
          <p:nvPr/>
        </p:nvGraphicFramePr>
        <p:xfrm>
          <a:off x="117825" y="573763"/>
          <a:ext cx="3000000" cy="3000000"/>
        </p:xfrm>
        <a:graphic>
          <a:graphicData uri="http://schemas.openxmlformats.org/drawingml/2006/table">
            <a:tbl>
              <a:tblPr>
                <a:noFill/>
                <a:tableStyleId>{6C1BD811-9812-4B31-A8CD-796F813718C9}</a:tableStyleId>
              </a:tblPr>
              <a:tblGrid>
                <a:gridCol w="991100"/>
                <a:gridCol w="892275"/>
                <a:gridCol w="1634275"/>
                <a:gridCol w="1252150"/>
                <a:gridCol w="1252175"/>
                <a:gridCol w="1049975"/>
                <a:gridCol w="1358825"/>
              </a:tblGrid>
              <a:tr h="1060225">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Abstract</a:t>
                      </a:r>
                      <a:endParaRPr/>
                    </a:p>
                  </a:txBody>
                  <a:tcPr marT="91425" marB="91425" marR="91425" marL="91425"/>
                </a:tc>
                <a:tc>
                  <a:txBody>
                    <a:bodyPr/>
                    <a:lstStyle/>
                    <a:p>
                      <a:pPr indent="0" lvl="0" marL="0" rtl="0" algn="l">
                        <a:spcBef>
                          <a:spcPts val="0"/>
                        </a:spcBef>
                        <a:spcAft>
                          <a:spcPts val="0"/>
                        </a:spcAft>
                        <a:buNone/>
                      </a:pPr>
                      <a:r>
                        <a:rPr lang="en-GB"/>
                        <a:t>Dataset/</a:t>
                      </a:r>
                      <a:endParaRPr/>
                    </a:p>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Quantitative </a:t>
                      </a:r>
                      <a:endParaRPr/>
                    </a:p>
                    <a:p>
                      <a:pPr indent="0" lvl="0" marL="0" rtl="0" algn="l">
                        <a:spcBef>
                          <a:spcPts val="0"/>
                        </a:spcBef>
                        <a:spcAft>
                          <a:spcPts val="0"/>
                        </a:spcAft>
                        <a:buNone/>
                      </a:pPr>
                      <a:r>
                        <a:rPr lang="en-GB"/>
                        <a:t>Analysis</a:t>
                      </a:r>
                      <a:endParaRPr/>
                    </a:p>
                  </a:txBody>
                  <a:tcPr marT="91425" marB="91425" marR="91425" marL="91425"/>
                </a:tc>
                <a:tc>
                  <a:txBody>
                    <a:bodyPr/>
                    <a:lstStyle/>
                    <a:p>
                      <a:pPr indent="0" lvl="0" marL="0" rtl="0" algn="l">
                        <a:spcBef>
                          <a:spcPts val="0"/>
                        </a:spcBef>
                        <a:spcAft>
                          <a:spcPts val="0"/>
                        </a:spcAft>
                        <a:buNone/>
                      </a:pPr>
                      <a:r>
                        <a:rPr lang="en-GB"/>
                        <a:t>Critics</a:t>
                      </a:r>
                      <a:br>
                        <a:rPr lang="en-GB"/>
                      </a:br>
                      <a:r>
                        <a:rPr lang="en-GB"/>
                        <a:t>(if any)</a:t>
                      </a:r>
                      <a:endParaRPr/>
                    </a:p>
                  </a:txBody>
                  <a:tcPr marT="91425" marB="91425" marR="91425" marL="91425"/>
                </a:tc>
                <a:tc>
                  <a:txBody>
                    <a:bodyPr/>
                    <a:lstStyle/>
                    <a:p>
                      <a:pPr indent="0" lvl="0" marL="0" rtl="0" algn="l">
                        <a:spcBef>
                          <a:spcPts val="0"/>
                        </a:spcBef>
                        <a:spcAft>
                          <a:spcPts val="0"/>
                        </a:spcAft>
                        <a:buNone/>
                      </a:pPr>
                      <a:r>
                        <a:rPr lang="en-GB"/>
                        <a:t>Conclusion</a:t>
                      </a:r>
                      <a:endParaRPr/>
                    </a:p>
                  </a:txBody>
                  <a:tcPr marT="91425" marB="91425" marR="91425" marL="91425"/>
                </a:tc>
              </a:tr>
              <a:tr h="2737700">
                <a:tc>
                  <a:txBody>
                    <a:bodyPr/>
                    <a:lstStyle/>
                    <a:p>
                      <a:pPr indent="0" lvl="0" marL="0" rtl="0" algn="l">
                        <a:spcBef>
                          <a:spcPts val="0"/>
                        </a:spcBef>
                        <a:spcAft>
                          <a:spcPts val="0"/>
                        </a:spcAft>
                        <a:buNone/>
                      </a:pPr>
                      <a:r>
                        <a:rPr lang="en-GB"/>
                        <a:t>Sentiment Transfer using Seq2Seq Adversarial Autoencoders</a:t>
                      </a:r>
                      <a:endParaRPr/>
                    </a:p>
                  </a:txBody>
                  <a:tcPr marT="91425" marB="91425" marR="91425" marL="91425"/>
                </a:tc>
                <a:tc>
                  <a:txBody>
                    <a:bodyPr/>
                    <a:lstStyle/>
                    <a:p>
                      <a:pPr indent="0" lvl="0" marL="0" rtl="0" algn="l">
                        <a:spcBef>
                          <a:spcPts val="0"/>
                        </a:spcBef>
                        <a:spcAft>
                          <a:spcPts val="0"/>
                        </a:spcAft>
                        <a:buNone/>
                      </a:pPr>
                      <a:r>
                        <a:rPr lang="en-GB" sz="1200"/>
                        <a:t>Ayush Singh, Ritu Palod</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paper discusses a method for transferring the style of text using seq2seq adversarial autoencoders, focusing on sentiment transfer without parallel data.</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GB" sz="1200"/>
                        <a:t>YELP </a:t>
                      </a:r>
                      <a:endParaRPr sz="1200"/>
                    </a:p>
                    <a:p>
                      <a:pPr indent="0" lvl="0" marL="0" rtl="0" algn="l">
                        <a:spcBef>
                          <a:spcPts val="0"/>
                        </a:spcBef>
                        <a:spcAft>
                          <a:spcPts val="0"/>
                        </a:spcAft>
                        <a:buNone/>
                      </a:pPr>
                      <a:r>
                        <a:rPr lang="en-GB" sz="1200"/>
                        <a:t>Dataset,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seq2seq adversarial autoencoders</a:t>
                      </a:r>
                      <a:endParaRPr sz="1200"/>
                    </a:p>
                  </a:txBody>
                  <a:tcPr marT="91425" marB="91425" marR="91425" marL="91425"/>
                </a:tc>
                <a:tc>
                  <a:txBody>
                    <a:bodyPr/>
                    <a:lstStyle/>
                    <a:p>
                      <a:pPr indent="0" lvl="0" marL="0" rtl="0" algn="l">
                        <a:spcBef>
                          <a:spcPts val="0"/>
                        </a:spcBef>
                        <a:spcAft>
                          <a:spcPts val="0"/>
                        </a:spcAft>
                        <a:buNone/>
                      </a:pPr>
                      <a:r>
                        <a:rPr lang="en-GB" sz="1200">
                          <a:solidFill>
                            <a:schemeClr val="dk1"/>
                          </a:solidFill>
                          <a:highlight>
                            <a:srgbClr val="FFFFFF"/>
                          </a:highlight>
                        </a:rPr>
                        <a:t>BLEU,</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ROUGE</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Sentiment classifier using LSTM</a:t>
                      </a:r>
                      <a:endParaRPr sz="12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200"/>
                        <a:t>The lack of parallel corpora for training models in style transfer tasks is a significant challenge.</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txBody>
                  <a:tcPr marT="91425" marB="91425" marR="91425" marL="91425"/>
                </a:tc>
                <a:tc>
                  <a:txBody>
                    <a:bodyPr/>
                    <a:lstStyle/>
                    <a:p>
                      <a:pPr indent="0" lvl="0" marL="0" rtl="0" algn="l">
                        <a:spcBef>
                          <a:spcPts val="0"/>
                        </a:spcBef>
                        <a:spcAft>
                          <a:spcPts val="0"/>
                        </a:spcAft>
                        <a:buNone/>
                      </a:pPr>
                      <a:r>
                        <a:rPr lang="en-GB" sz="1100"/>
                        <a:t>The paper discusses the challenges and advancements in language style transfer, particularly in the absence of parallel data. combines sequence-to-sequence learning, autoencoders, and adversarial networks to separate content from style in text.</a:t>
                      </a:r>
                      <a:endParaRPr sz="1100"/>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aphicFrame>
        <p:nvGraphicFramePr>
          <p:cNvPr id="222" name="Google Shape;222;g26b6734bac8_1_9"/>
          <p:cNvGraphicFramePr/>
          <p:nvPr/>
        </p:nvGraphicFramePr>
        <p:xfrm>
          <a:off x="117825" y="573763"/>
          <a:ext cx="3000000" cy="3000000"/>
        </p:xfrm>
        <a:graphic>
          <a:graphicData uri="http://schemas.openxmlformats.org/drawingml/2006/table">
            <a:tbl>
              <a:tblPr>
                <a:noFill/>
                <a:tableStyleId>{6C1BD811-9812-4B31-A8CD-796F813718C9}</a:tableStyleId>
              </a:tblPr>
              <a:tblGrid>
                <a:gridCol w="991100"/>
                <a:gridCol w="939250"/>
                <a:gridCol w="1587300"/>
                <a:gridCol w="1252150"/>
                <a:gridCol w="1252175"/>
                <a:gridCol w="1204400"/>
                <a:gridCol w="1204400"/>
              </a:tblGrid>
              <a:tr h="1060225">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Abstract</a:t>
                      </a:r>
                      <a:endParaRPr/>
                    </a:p>
                  </a:txBody>
                  <a:tcPr marT="91425" marB="91425" marR="91425" marL="91425"/>
                </a:tc>
                <a:tc>
                  <a:txBody>
                    <a:bodyPr/>
                    <a:lstStyle/>
                    <a:p>
                      <a:pPr indent="0" lvl="0" marL="0" rtl="0" algn="l">
                        <a:spcBef>
                          <a:spcPts val="0"/>
                        </a:spcBef>
                        <a:spcAft>
                          <a:spcPts val="0"/>
                        </a:spcAft>
                        <a:buNone/>
                      </a:pPr>
                      <a:r>
                        <a:rPr lang="en-GB"/>
                        <a:t>Dataset/</a:t>
                      </a:r>
                      <a:endParaRPr/>
                    </a:p>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Quantitative </a:t>
                      </a:r>
                      <a:endParaRPr/>
                    </a:p>
                    <a:p>
                      <a:pPr indent="0" lvl="0" marL="0" rtl="0" algn="l">
                        <a:spcBef>
                          <a:spcPts val="0"/>
                        </a:spcBef>
                        <a:spcAft>
                          <a:spcPts val="0"/>
                        </a:spcAft>
                        <a:buNone/>
                      </a:pPr>
                      <a:r>
                        <a:rPr lang="en-GB"/>
                        <a:t>Analysis</a:t>
                      </a:r>
                      <a:endParaRPr/>
                    </a:p>
                  </a:txBody>
                  <a:tcPr marT="91425" marB="91425" marR="91425" marL="91425"/>
                </a:tc>
                <a:tc>
                  <a:txBody>
                    <a:bodyPr/>
                    <a:lstStyle/>
                    <a:p>
                      <a:pPr indent="0" lvl="0" marL="0" rtl="0" algn="l">
                        <a:spcBef>
                          <a:spcPts val="0"/>
                        </a:spcBef>
                        <a:spcAft>
                          <a:spcPts val="0"/>
                        </a:spcAft>
                        <a:buNone/>
                      </a:pPr>
                      <a:r>
                        <a:rPr lang="en-GB"/>
                        <a:t>Critics</a:t>
                      </a:r>
                      <a:br>
                        <a:rPr lang="en-GB"/>
                      </a:br>
                      <a:r>
                        <a:rPr lang="en-GB"/>
                        <a:t>(if any)</a:t>
                      </a:r>
                      <a:endParaRPr/>
                    </a:p>
                  </a:txBody>
                  <a:tcPr marT="91425" marB="91425" marR="91425" marL="91425"/>
                </a:tc>
                <a:tc>
                  <a:txBody>
                    <a:bodyPr/>
                    <a:lstStyle/>
                    <a:p>
                      <a:pPr indent="0" lvl="0" marL="0" rtl="0" algn="l">
                        <a:spcBef>
                          <a:spcPts val="0"/>
                        </a:spcBef>
                        <a:spcAft>
                          <a:spcPts val="0"/>
                        </a:spcAft>
                        <a:buNone/>
                      </a:pPr>
                      <a:r>
                        <a:rPr lang="en-GB"/>
                        <a:t>Conclusion</a:t>
                      </a:r>
                      <a:endParaRPr/>
                    </a:p>
                  </a:txBody>
                  <a:tcPr marT="91425" marB="91425" marR="91425" marL="91425"/>
                </a:tc>
              </a:tr>
              <a:tr h="2737700">
                <a:tc>
                  <a:txBody>
                    <a:bodyPr/>
                    <a:lstStyle/>
                    <a:p>
                      <a:pPr indent="0" lvl="0" marL="0" rtl="0" algn="l">
                        <a:spcBef>
                          <a:spcPts val="0"/>
                        </a:spcBef>
                        <a:spcAft>
                          <a:spcPts val="0"/>
                        </a:spcAft>
                        <a:buNone/>
                      </a:pPr>
                      <a:r>
                        <a:rPr lang="en-GB"/>
                        <a:t>Efficient Reinforcement Learning for Unsupervised Controlled Text Generation</a:t>
                      </a:r>
                      <a:endParaRPr/>
                    </a:p>
                  </a:txBody>
                  <a:tcPr marT="91425" marB="91425" marR="91425" marL="91425"/>
                </a:tc>
                <a:tc>
                  <a:txBody>
                    <a:bodyPr/>
                    <a:lstStyle/>
                    <a:p>
                      <a:pPr indent="0" lvl="0" marL="0" rtl="0" algn="l">
                        <a:spcBef>
                          <a:spcPts val="0"/>
                        </a:spcBef>
                        <a:spcAft>
                          <a:spcPts val="0"/>
                        </a:spcAft>
                        <a:buNone/>
                      </a:pPr>
                      <a:r>
                        <a:rPr lang="en-GB" sz="1200"/>
                        <a:t>Bhargav Upadhyay,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Akhilesh Sudhakar,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Arjun Maheswar</a:t>
                      </a:r>
                      <a:r>
                        <a:rPr lang="en-GB" sz="1200"/>
                        <a:t>a</a:t>
                      </a:r>
                      <a:r>
                        <a:rPr lang="en-GB" sz="1200"/>
                        <a:t>n</a:t>
                      </a:r>
                      <a:endParaRPr sz="1200"/>
                    </a:p>
                  </a:txBody>
                  <a:tcPr marT="91425" marB="91425" marR="91425" marL="91425"/>
                </a:tc>
                <a:tc>
                  <a:txBody>
                    <a:bodyPr/>
                    <a:lstStyle/>
                    <a:p>
                      <a:pPr indent="0" lvl="0" marL="0" rtl="0" algn="l">
                        <a:spcBef>
                          <a:spcPts val="0"/>
                        </a:spcBef>
                        <a:spcAft>
                          <a:spcPts val="0"/>
                        </a:spcAft>
                        <a:buNone/>
                      </a:pPr>
                      <a:r>
                        <a:rPr lang="en-GB" sz="1100">
                          <a:solidFill>
                            <a:schemeClr val="dk1"/>
                          </a:solidFill>
                          <a:highlight>
                            <a:srgbClr val="FFFFFF"/>
                          </a:highlight>
                        </a:rPr>
                        <a:t>The Paper proposes a novel approach for text attribute transfer using dense rewards, outperforming previous strategies in style transfer tasks. The method demonstrates improvements in sample efficiency, convergence speed, and overall quality of style transfer outputs.</a:t>
                      </a:r>
                      <a:endParaRPr sz="11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GB" sz="1200"/>
                        <a:t>Datasets:</a:t>
                      </a:r>
                      <a:endParaRPr sz="1200"/>
                    </a:p>
                    <a:p>
                      <a:pPr indent="0" lvl="0" marL="0" rtl="0" algn="l">
                        <a:spcBef>
                          <a:spcPts val="0"/>
                        </a:spcBef>
                        <a:spcAft>
                          <a:spcPts val="0"/>
                        </a:spcAft>
                        <a:buNone/>
                      </a:pPr>
                      <a:r>
                        <a:rPr lang="en-GB" sz="1200"/>
                        <a:t>YELP </a:t>
                      </a:r>
                      <a:endParaRPr sz="1200"/>
                    </a:p>
                    <a:p>
                      <a:pPr indent="0" lvl="0" marL="0" rtl="0" algn="l">
                        <a:spcBef>
                          <a:spcPts val="0"/>
                        </a:spcBef>
                        <a:spcAft>
                          <a:spcPts val="0"/>
                        </a:spcAft>
                        <a:buNone/>
                      </a:pPr>
                      <a:r>
                        <a:rPr lang="en-GB" sz="1200"/>
                        <a:t>GYAFC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Model:</a:t>
                      </a:r>
                      <a:endParaRPr sz="1200"/>
                    </a:p>
                    <a:p>
                      <a:pPr indent="0" lvl="0" marL="0" rtl="0" algn="l">
                        <a:spcBef>
                          <a:spcPts val="0"/>
                        </a:spcBef>
                        <a:spcAft>
                          <a:spcPts val="0"/>
                        </a:spcAft>
                        <a:buNone/>
                      </a:pPr>
                      <a:r>
                        <a:rPr lang="en-GB" sz="1200"/>
                        <a:t>DRL(Decoder only Transformer)</a:t>
                      </a:r>
                      <a:endParaRPr sz="1200"/>
                    </a:p>
                  </a:txBody>
                  <a:tcPr marT="91425" marB="91425" marR="91425" marL="91425"/>
                </a:tc>
                <a:tc>
                  <a:txBody>
                    <a:bodyPr/>
                    <a:lstStyle/>
                    <a:p>
                      <a:pPr indent="0" lvl="0" marL="0" rtl="0" algn="l">
                        <a:spcBef>
                          <a:spcPts val="0"/>
                        </a:spcBef>
                        <a:spcAft>
                          <a:spcPts val="0"/>
                        </a:spcAft>
                        <a:buNone/>
                      </a:pPr>
                      <a:r>
                        <a:rPr lang="en-GB" sz="1200">
                          <a:solidFill>
                            <a:schemeClr val="dk1"/>
                          </a:solidFill>
                          <a:highlight>
                            <a:srgbClr val="FFFFFF"/>
                          </a:highlight>
                        </a:rPr>
                        <a:t>Human evalutaion,</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Automatic evaluation:</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Using YELP:</a:t>
                      </a:r>
                      <a:r>
                        <a:rPr lang="en-GB" sz="1200">
                          <a:solidFill>
                            <a:schemeClr val="dk1"/>
                          </a:solidFill>
                          <a:highlight>
                            <a:srgbClr val="FFFFFF"/>
                          </a:highlight>
                        </a:rPr>
                        <a:t>96.5% </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GYAFC:89.5%</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100"/>
                        <a:t>The method </a:t>
                      </a:r>
                      <a:r>
                        <a:rPr lang="en-GB" sz="1100"/>
                        <a:t>mentioned</a:t>
                      </a:r>
                      <a:r>
                        <a:rPr lang="en-GB" sz="1100"/>
                        <a:t> in the paper is novel and the there is a </a:t>
                      </a:r>
                      <a:r>
                        <a:rPr lang="en-GB" sz="1100"/>
                        <a:t>significant improvement in the model derived from the baseline models.</a:t>
                      </a:r>
                      <a:endParaRPr sz="1200"/>
                    </a:p>
                  </a:txBody>
                  <a:tcPr marT="91425" marB="91425" marR="91425" marL="91425"/>
                </a:tc>
                <a:tc>
                  <a:txBody>
                    <a:bodyPr/>
                    <a:lstStyle/>
                    <a:p>
                      <a:pPr indent="0" lvl="0" marL="0" rtl="0" algn="l">
                        <a:spcBef>
                          <a:spcPts val="0"/>
                        </a:spcBef>
                        <a:spcAft>
                          <a:spcPts val="0"/>
                        </a:spcAft>
                        <a:buNone/>
                      </a:pPr>
                      <a:r>
                        <a:rPr lang="en-GB" sz="1100"/>
                        <a:t>This paper present a novel method to provide dense rewards for unsupervised text generation and compare it with the currently used roll-out strategy using ablation studies. </a:t>
                      </a:r>
                      <a:endParaRPr sz="11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6b6734bac8_0_0"/>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entury Schoolbook"/>
              <a:buNone/>
            </a:pPr>
            <a:r>
              <a:rPr lang="en-GB"/>
              <a:t>Reference</a:t>
            </a:r>
            <a:endParaRPr/>
          </a:p>
        </p:txBody>
      </p:sp>
      <p:sp>
        <p:nvSpPr>
          <p:cNvPr id="228" name="Google Shape;228;g26b6734bac8_0_0"/>
          <p:cNvSpPr txBox="1"/>
          <p:nvPr>
            <p:ph idx="1" type="body"/>
          </p:nvPr>
        </p:nvSpPr>
        <p:spPr>
          <a:xfrm>
            <a:off x="865560" y="1303051"/>
            <a:ext cx="7543800" cy="32967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SzPts val="1400"/>
              <a:buNone/>
            </a:pPr>
            <a:r>
              <a:rPr lang="en-GB" sz="1600"/>
              <a:t>[</a:t>
            </a:r>
            <a:r>
              <a:rPr b="1" lang="en-GB" sz="1600"/>
              <a:t>1</a:t>
            </a:r>
            <a:r>
              <a:rPr b="1" lang="en-GB" sz="1600"/>
              <a:t>] </a:t>
            </a:r>
            <a:r>
              <a:rPr b="1" lang="en-GB" sz="1800">
                <a:solidFill>
                  <a:schemeClr val="dk1"/>
                </a:solidFill>
                <a:highlight>
                  <a:srgbClr val="FFFFFF"/>
                </a:highlight>
                <a:latin typeface="Roboto"/>
                <a:ea typeface="Roboto"/>
                <a:cs typeface="Roboto"/>
                <a:sym typeface="Roboto"/>
              </a:rPr>
              <a:t>Style Transfer in Text: Exploration and Evaluation:</a:t>
            </a:r>
            <a:r>
              <a:rPr lang="en-GB" sz="2600">
                <a:solidFill>
                  <a:schemeClr val="dk1"/>
                </a:solidFill>
                <a:highlight>
                  <a:srgbClr val="FFFFFF"/>
                </a:highlight>
                <a:latin typeface="Roboto"/>
                <a:ea typeface="Roboto"/>
                <a:cs typeface="Roboto"/>
                <a:sym typeface="Roboto"/>
              </a:rPr>
              <a:t> </a:t>
            </a:r>
            <a:r>
              <a:rPr lang="en-GB" sz="1700">
                <a:solidFill>
                  <a:schemeClr val="dk1"/>
                </a:solidFill>
                <a:highlight>
                  <a:srgbClr val="FFFFFF"/>
                </a:highlight>
                <a:latin typeface="Roboto"/>
                <a:ea typeface="Roboto"/>
                <a:cs typeface="Roboto"/>
                <a:sym typeface="Roboto"/>
              </a:rPr>
              <a:t>Fu, Z., Tan, X., Peng, N., Zhao, D., &amp; Yan, R. (2018). Style Transfer in Text: Exploration and Evaluation. </a:t>
            </a:r>
            <a:r>
              <a:rPr i="1" lang="en-GB" sz="1700">
                <a:solidFill>
                  <a:schemeClr val="dk1"/>
                </a:solidFill>
                <a:highlight>
                  <a:srgbClr val="FFFFFF"/>
                </a:highlight>
                <a:latin typeface="Roboto"/>
                <a:ea typeface="Roboto"/>
                <a:cs typeface="Roboto"/>
                <a:sym typeface="Roboto"/>
              </a:rPr>
              <a:t>Proceedings of the AAAI Conference on Artificial Intelligence</a:t>
            </a:r>
            <a:r>
              <a:rPr lang="en-GB" sz="1700">
                <a:solidFill>
                  <a:schemeClr val="dk1"/>
                </a:solidFill>
                <a:highlight>
                  <a:srgbClr val="FFFFFF"/>
                </a:highlight>
                <a:latin typeface="Roboto"/>
                <a:ea typeface="Roboto"/>
                <a:cs typeface="Roboto"/>
                <a:sym typeface="Roboto"/>
              </a:rPr>
              <a:t>, </a:t>
            </a:r>
            <a:r>
              <a:rPr i="1" lang="en-GB" sz="1700">
                <a:solidFill>
                  <a:schemeClr val="dk1"/>
                </a:solidFill>
                <a:highlight>
                  <a:srgbClr val="FFFFFF"/>
                </a:highlight>
                <a:latin typeface="Roboto"/>
                <a:ea typeface="Roboto"/>
                <a:cs typeface="Roboto"/>
                <a:sym typeface="Roboto"/>
              </a:rPr>
              <a:t>32</a:t>
            </a:r>
            <a:r>
              <a:rPr lang="en-GB" sz="1700">
                <a:solidFill>
                  <a:schemeClr val="dk1"/>
                </a:solidFill>
                <a:highlight>
                  <a:srgbClr val="FFFFFF"/>
                </a:highlight>
                <a:latin typeface="Roboto"/>
                <a:ea typeface="Roboto"/>
                <a:cs typeface="Roboto"/>
                <a:sym typeface="Roboto"/>
              </a:rPr>
              <a:t>(1). </a:t>
            </a:r>
            <a:r>
              <a:rPr lang="en-GB" sz="1700" u="sng">
                <a:solidFill>
                  <a:schemeClr val="hlink"/>
                </a:solidFill>
                <a:highlight>
                  <a:srgbClr val="FFFFFF"/>
                </a:highlight>
                <a:latin typeface="Roboto"/>
                <a:ea typeface="Roboto"/>
                <a:cs typeface="Roboto"/>
                <a:sym typeface="Roboto"/>
                <a:hlinkClick r:id="rId3"/>
              </a:rPr>
              <a:t>https://doi.org/10.1609/aaai.v32i1.11330</a:t>
            </a:r>
            <a:endParaRPr sz="1700">
              <a:solidFill>
                <a:schemeClr val="dk1"/>
              </a:solidFill>
              <a:highlight>
                <a:srgbClr val="FFFFFF"/>
              </a:highlight>
              <a:latin typeface="Roboto"/>
              <a:ea typeface="Roboto"/>
              <a:cs typeface="Roboto"/>
              <a:sym typeface="Roboto"/>
            </a:endParaRPr>
          </a:p>
          <a:p>
            <a:pPr indent="0" lvl="0" marL="0" rtl="0" algn="l">
              <a:lnSpc>
                <a:spcPct val="90000"/>
              </a:lnSpc>
              <a:spcBef>
                <a:spcPts val="0"/>
              </a:spcBef>
              <a:spcAft>
                <a:spcPts val="0"/>
              </a:spcAft>
              <a:buSzPts val="1400"/>
              <a:buNone/>
            </a:pPr>
            <a:r>
              <a:t/>
            </a:r>
            <a:endParaRPr sz="1700">
              <a:solidFill>
                <a:schemeClr val="dk1"/>
              </a:solidFill>
              <a:highlight>
                <a:srgbClr val="FFFFFF"/>
              </a:highlight>
              <a:latin typeface="Roboto"/>
              <a:ea typeface="Roboto"/>
              <a:cs typeface="Roboto"/>
              <a:sym typeface="Roboto"/>
            </a:endParaRPr>
          </a:p>
          <a:p>
            <a:pPr indent="0" lvl="0" marL="0" rtl="0" algn="l">
              <a:lnSpc>
                <a:spcPct val="90000"/>
              </a:lnSpc>
              <a:spcBef>
                <a:spcPts val="0"/>
              </a:spcBef>
              <a:spcAft>
                <a:spcPts val="0"/>
              </a:spcAft>
              <a:buSzPts val="1400"/>
              <a:buNone/>
            </a:pPr>
            <a:r>
              <a:t/>
            </a:r>
            <a:endParaRPr sz="1700">
              <a:solidFill>
                <a:schemeClr val="dk1"/>
              </a:solidFill>
              <a:highlight>
                <a:srgbClr val="FFFFFF"/>
              </a:highlight>
              <a:latin typeface="Roboto"/>
              <a:ea typeface="Roboto"/>
              <a:cs typeface="Roboto"/>
              <a:sym typeface="Roboto"/>
            </a:endParaRPr>
          </a:p>
          <a:p>
            <a:pPr indent="0" lvl="0" marL="0" rtl="0" algn="l">
              <a:spcBef>
                <a:spcPts val="900"/>
              </a:spcBef>
              <a:spcAft>
                <a:spcPts val="0"/>
              </a:spcAft>
              <a:buClr>
                <a:schemeClr val="dk1"/>
              </a:buClr>
              <a:buSzPts val="1400"/>
              <a:buFont typeface="Arial"/>
              <a:buNone/>
            </a:pPr>
            <a:r>
              <a:rPr lang="en-GB" sz="1600">
                <a:solidFill>
                  <a:schemeClr val="dk1"/>
                </a:solidFill>
              </a:rPr>
              <a:t>[2]</a:t>
            </a:r>
            <a:r>
              <a:rPr b="1" lang="en-GB" sz="1600">
                <a:solidFill>
                  <a:schemeClr val="dk1"/>
                </a:solidFill>
              </a:rPr>
              <a:t>Formality Style Transfer for Noisy Text: Leveraging Out-of-Domain Parallel Data for In-Domain Training via POS Masking:</a:t>
            </a:r>
            <a:r>
              <a:rPr lang="en-GB" sz="1600">
                <a:solidFill>
                  <a:schemeClr val="dk1"/>
                </a:solidFill>
              </a:rPr>
              <a:t>Isak Czeresnia Etinger Alan W. Black Language Technologies Institute Carnegie Mellon University {ice,awb}@cs.cmu.edu </a:t>
            </a:r>
            <a:endParaRPr sz="1600">
              <a:solidFill>
                <a:schemeClr val="dk1"/>
              </a:solidFill>
            </a:endParaRPr>
          </a:p>
          <a:p>
            <a:pPr indent="0" lvl="0" marL="0" rtl="0" algn="l">
              <a:spcBef>
                <a:spcPts val="900"/>
              </a:spcBef>
              <a:spcAft>
                <a:spcPts val="0"/>
              </a:spcAft>
              <a:buClr>
                <a:schemeClr val="dk1"/>
              </a:buClr>
              <a:buSzPts val="1400"/>
              <a:buFont typeface="Arial"/>
              <a:buNone/>
            </a:pPr>
            <a:r>
              <a:rPr lang="en-GB" sz="1600" u="sng">
                <a:solidFill>
                  <a:schemeClr val="hlink"/>
                </a:solidFill>
                <a:hlinkClick r:id="rId4"/>
              </a:rPr>
              <a:t>https://aclanthology.org/D19-5502.pdf</a:t>
            </a:r>
            <a:endParaRPr sz="1600"/>
          </a:p>
          <a:p>
            <a:pPr indent="0" lvl="0" marL="0" rtl="0" algn="l">
              <a:lnSpc>
                <a:spcPct val="90000"/>
              </a:lnSpc>
              <a:spcBef>
                <a:spcPts val="200"/>
              </a:spcBef>
              <a:spcAft>
                <a:spcPts val="0"/>
              </a:spcAft>
              <a:buSzPts val="1400"/>
              <a:buNone/>
            </a:pPr>
            <a:r>
              <a:t/>
            </a:r>
            <a:endParaRPr sz="1700">
              <a:solidFill>
                <a:schemeClr val="dk1"/>
              </a:solidFill>
              <a:highlight>
                <a:srgbClr val="FFFFFF"/>
              </a:highlight>
              <a:latin typeface="Roboto"/>
              <a:ea typeface="Roboto"/>
              <a:cs typeface="Roboto"/>
              <a:sym typeface="Roboto"/>
            </a:endParaRPr>
          </a:p>
          <a:p>
            <a:pPr indent="0" lvl="0" marL="0" rtl="0" algn="l">
              <a:lnSpc>
                <a:spcPct val="90000"/>
              </a:lnSpc>
              <a:spcBef>
                <a:spcPts val="0"/>
              </a:spcBef>
              <a:spcAft>
                <a:spcPts val="0"/>
              </a:spcAft>
              <a:buSzPts val="1400"/>
              <a:buNone/>
            </a:pPr>
            <a:r>
              <a:t/>
            </a:r>
            <a:endParaRPr sz="1700">
              <a:solidFill>
                <a:schemeClr val="dk1"/>
              </a:solidFill>
              <a:highlight>
                <a:srgbClr val="FFFFFF"/>
              </a:highlight>
              <a:latin typeface="Roboto"/>
              <a:ea typeface="Roboto"/>
              <a:cs typeface="Roboto"/>
              <a:sym typeface="Roboto"/>
            </a:endParaRPr>
          </a:p>
          <a:p>
            <a:pPr indent="0" lvl="0" marL="0" rtl="0" algn="l">
              <a:lnSpc>
                <a:spcPct val="90000"/>
              </a:lnSpc>
              <a:spcBef>
                <a:spcPts val="0"/>
              </a:spcBef>
              <a:spcAft>
                <a:spcPts val="0"/>
              </a:spcAft>
              <a:buSzPts val="1400"/>
              <a:buNone/>
            </a:pPr>
            <a:r>
              <a:t/>
            </a:r>
            <a:endParaRPr sz="1700">
              <a:solidFill>
                <a:schemeClr val="dk1"/>
              </a:solidFill>
              <a:highlight>
                <a:srgbClr val="FFFFFF"/>
              </a:highlight>
              <a:latin typeface="Roboto"/>
              <a:ea typeface="Roboto"/>
              <a:cs typeface="Roboto"/>
              <a:sym typeface="Roboto"/>
            </a:endParaRPr>
          </a:p>
          <a:p>
            <a:pPr indent="0" lvl="0" marL="0" rtl="0" algn="l">
              <a:lnSpc>
                <a:spcPct val="90000"/>
              </a:lnSpc>
              <a:spcBef>
                <a:spcPts val="0"/>
              </a:spcBef>
              <a:spcAft>
                <a:spcPts val="0"/>
              </a:spcAft>
              <a:buSzPts val="1400"/>
              <a:buNone/>
            </a:pPr>
            <a:r>
              <a:t/>
            </a:r>
            <a:endParaRPr sz="1700">
              <a:solidFill>
                <a:schemeClr val="dk1"/>
              </a:solidFill>
              <a:highlight>
                <a:srgbClr val="FFFFFF"/>
              </a:highlight>
              <a:latin typeface="Roboto"/>
              <a:ea typeface="Roboto"/>
              <a:cs typeface="Roboto"/>
              <a:sym typeface="Roboto"/>
            </a:endParaRPr>
          </a:p>
          <a:p>
            <a:pPr indent="0" lvl="0" marL="0" rtl="0" algn="l">
              <a:lnSpc>
                <a:spcPct val="90000"/>
              </a:lnSpc>
              <a:spcBef>
                <a:spcPts val="0"/>
              </a:spcBef>
              <a:spcAft>
                <a:spcPts val="0"/>
              </a:spcAft>
              <a:buSzPts val="1400"/>
              <a:buNone/>
            </a:pPr>
            <a:r>
              <a:rPr lang="en-GB" sz="800"/>
              <a:t>			</a:t>
            </a:r>
            <a:endParaRPr/>
          </a:p>
        </p:txBody>
      </p:sp>
      <p:sp>
        <p:nvSpPr>
          <p:cNvPr id="229" name="Google Shape;229;g26b6734bac8_0_0"/>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6b6734bac8_0_7"/>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entury Schoolbook"/>
              <a:buNone/>
            </a:pPr>
            <a:r>
              <a:rPr lang="en-GB"/>
              <a:t>Reference</a:t>
            </a:r>
            <a:endParaRPr/>
          </a:p>
        </p:txBody>
      </p:sp>
      <p:sp>
        <p:nvSpPr>
          <p:cNvPr id="235" name="Google Shape;235;g26b6734bac8_0_7"/>
          <p:cNvSpPr txBox="1"/>
          <p:nvPr>
            <p:ph idx="1" type="body"/>
          </p:nvPr>
        </p:nvSpPr>
        <p:spPr>
          <a:xfrm>
            <a:off x="865560" y="1303051"/>
            <a:ext cx="7543800" cy="32967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SzPts val="1400"/>
              <a:buNone/>
            </a:pPr>
            <a:r>
              <a:rPr lang="en-GB" sz="1800">
                <a:solidFill>
                  <a:schemeClr val="dk1"/>
                </a:solidFill>
              </a:rPr>
              <a:t>[3]</a:t>
            </a:r>
            <a:r>
              <a:rPr b="1" lang="en-GB" sz="1800">
                <a:solidFill>
                  <a:schemeClr val="dk1"/>
                </a:solidFill>
              </a:rPr>
              <a:t>Towards Fine-grained Text Sentiment Transfer</a:t>
            </a:r>
            <a:r>
              <a:rPr lang="en-GB" sz="1800">
                <a:solidFill>
                  <a:schemeClr val="dk1"/>
                </a:solidFill>
              </a:rPr>
              <a:t> Fuli Luo1 , Peng Li2 , Pengcheng Yang1 , Jie Zhou2 , Yutong Tan3 , Baobao Chang1,4, Zhifang Sui1,4, Xu Sun1</a:t>
            </a:r>
            <a:endParaRPr sz="1800">
              <a:solidFill>
                <a:schemeClr val="dk1"/>
              </a:solidFill>
            </a:endParaRPr>
          </a:p>
          <a:p>
            <a:pPr indent="0" lvl="0" marL="0" rtl="0" algn="l">
              <a:lnSpc>
                <a:spcPct val="90000"/>
              </a:lnSpc>
              <a:spcBef>
                <a:spcPts val="0"/>
              </a:spcBef>
              <a:spcAft>
                <a:spcPts val="0"/>
              </a:spcAft>
              <a:buSzPts val="1400"/>
              <a:buNone/>
            </a:pPr>
            <a:r>
              <a:rPr lang="en-GB" sz="1800" u="sng">
                <a:solidFill>
                  <a:schemeClr val="hlink"/>
                </a:solidFill>
                <a:hlinkClick r:id="rId3"/>
              </a:rPr>
              <a:t>https://aclanthology.org/P19-1194.pdf</a:t>
            </a:r>
            <a:endParaRPr sz="1800"/>
          </a:p>
          <a:p>
            <a:pPr indent="0" lvl="0" marL="0" rtl="0" algn="l">
              <a:lnSpc>
                <a:spcPct val="90000"/>
              </a:lnSpc>
              <a:spcBef>
                <a:spcPts val="0"/>
              </a:spcBef>
              <a:spcAft>
                <a:spcPts val="0"/>
              </a:spcAft>
              <a:buSzPts val="1400"/>
              <a:buNone/>
            </a:pPr>
            <a:r>
              <a:t/>
            </a:r>
            <a:endParaRPr sz="1800"/>
          </a:p>
          <a:p>
            <a:pPr indent="0" lvl="0" marL="0" rtl="0" algn="l">
              <a:lnSpc>
                <a:spcPct val="90000"/>
              </a:lnSpc>
              <a:spcBef>
                <a:spcPts val="0"/>
              </a:spcBef>
              <a:spcAft>
                <a:spcPts val="0"/>
              </a:spcAft>
              <a:buSzPts val="1400"/>
              <a:buNone/>
            </a:pPr>
            <a:r>
              <a:rPr lang="en-GB" sz="1800">
                <a:solidFill>
                  <a:schemeClr val="dk1"/>
                </a:solidFill>
              </a:rPr>
              <a:t>[4] </a:t>
            </a:r>
            <a:r>
              <a:rPr b="1" lang="en-GB" sz="1800">
                <a:solidFill>
                  <a:schemeClr val="dk1"/>
                </a:solidFill>
              </a:rPr>
              <a:t>Semi-Supervised Formality Style Transfer with Consistency Training</a:t>
            </a:r>
            <a:r>
              <a:rPr lang="en-GB" sz="1800">
                <a:solidFill>
                  <a:schemeClr val="dk1"/>
                </a:solidFill>
              </a:rPr>
              <a:t> Ao Liu, An Wang, Naoaki Okazaki</a:t>
            </a:r>
            <a:endParaRPr sz="1800">
              <a:solidFill>
                <a:schemeClr val="dk1"/>
              </a:solidFill>
            </a:endParaRPr>
          </a:p>
          <a:p>
            <a:pPr indent="0" lvl="0" marL="0" rtl="0" algn="l">
              <a:lnSpc>
                <a:spcPct val="90000"/>
              </a:lnSpc>
              <a:spcBef>
                <a:spcPts val="0"/>
              </a:spcBef>
              <a:spcAft>
                <a:spcPts val="0"/>
              </a:spcAft>
              <a:buSzPts val="1400"/>
              <a:buNone/>
            </a:pPr>
            <a:r>
              <a:rPr lang="en-GB" sz="1800" u="sng">
                <a:solidFill>
                  <a:schemeClr val="hlink"/>
                </a:solidFill>
                <a:hlinkClick r:id="rId4"/>
              </a:rPr>
              <a:t>https://arxiv.org/abs/2203.13620</a:t>
            </a:r>
            <a:endParaRPr sz="1800"/>
          </a:p>
          <a:p>
            <a:pPr indent="0" lvl="0" marL="0" rtl="0" algn="l">
              <a:lnSpc>
                <a:spcPct val="90000"/>
              </a:lnSpc>
              <a:spcBef>
                <a:spcPts val="0"/>
              </a:spcBef>
              <a:spcAft>
                <a:spcPts val="0"/>
              </a:spcAft>
              <a:buSzPts val="1400"/>
              <a:buNone/>
            </a:pPr>
            <a:r>
              <a:t/>
            </a:r>
            <a:endParaRPr sz="1800"/>
          </a:p>
          <a:p>
            <a:pPr indent="0" lvl="0" marL="0" rtl="0" algn="l">
              <a:lnSpc>
                <a:spcPct val="90000"/>
              </a:lnSpc>
              <a:spcBef>
                <a:spcPts val="0"/>
              </a:spcBef>
              <a:spcAft>
                <a:spcPts val="0"/>
              </a:spcAft>
              <a:buSzPts val="1400"/>
              <a:buNone/>
            </a:pPr>
            <a:r>
              <a:t/>
            </a:r>
            <a:endParaRPr sz="1800"/>
          </a:p>
          <a:p>
            <a:pPr indent="0" lvl="0" marL="0" rtl="0" algn="l">
              <a:lnSpc>
                <a:spcPct val="90000"/>
              </a:lnSpc>
              <a:spcBef>
                <a:spcPts val="0"/>
              </a:spcBef>
              <a:spcAft>
                <a:spcPts val="0"/>
              </a:spcAft>
              <a:buSzPts val="1400"/>
              <a:buNone/>
            </a:pPr>
            <a:r>
              <a:t/>
            </a:r>
            <a:endParaRPr sz="1800"/>
          </a:p>
          <a:p>
            <a:pPr indent="0" lvl="0" marL="0" rtl="0" algn="l">
              <a:lnSpc>
                <a:spcPct val="90000"/>
              </a:lnSpc>
              <a:spcBef>
                <a:spcPts val="0"/>
              </a:spcBef>
              <a:spcAft>
                <a:spcPts val="0"/>
              </a:spcAft>
              <a:buSzPts val="1400"/>
              <a:buNone/>
            </a:pPr>
            <a:r>
              <a:t/>
            </a:r>
            <a:endParaRPr sz="1800"/>
          </a:p>
        </p:txBody>
      </p:sp>
      <p:sp>
        <p:nvSpPr>
          <p:cNvPr id="236" name="Google Shape;236;g26b6734bac8_0_7"/>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6b6734bac8_2_0"/>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Reference</a:t>
            </a:r>
            <a:endParaRPr/>
          </a:p>
        </p:txBody>
      </p:sp>
      <p:sp>
        <p:nvSpPr>
          <p:cNvPr id="242" name="Google Shape;242;g26b6734bac8_2_0"/>
          <p:cNvSpPr txBox="1"/>
          <p:nvPr>
            <p:ph idx="1" type="body"/>
          </p:nvPr>
        </p:nvSpPr>
        <p:spPr>
          <a:xfrm>
            <a:off x="822960" y="1384301"/>
            <a:ext cx="7543800" cy="3017400"/>
          </a:xfrm>
          <a:prstGeom prst="rect">
            <a:avLst/>
          </a:prstGeom>
        </p:spPr>
        <p:txBody>
          <a:bodyPr anchorCtr="0" anchor="t" bIns="34275" lIns="0" spcFirstLastPara="1" rIns="0" wrap="square" tIns="34275">
            <a:normAutofit/>
          </a:bodyPr>
          <a:lstStyle/>
          <a:p>
            <a:pPr indent="0" lvl="0" marL="0" rtl="0" algn="l">
              <a:spcBef>
                <a:spcPts val="900"/>
              </a:spcBef>
              <a:spcAft>
                <a:spcPts val="0"/>
              </a:spcAft>
              <a:buNone/>
            </a:pPr>
            <a:r>
              <a:rPr b="1" lang="en-GB" sz="2100"/>
              <a:t>[1]Shakespearizing Modern Language Using Copy-Enriched Sequence-to-Sequence Models :</a:t>
            </a:r>
            <a:r>
              <a:rPr lang="en-GB" sz="1700"/>
              <a:t>Harsh Jhamtani ∗ , Varun Gangal ∗ , Eduard Hovy, Eric Nyberg </a:t>
            </a:r>
            <a:endParaRPr sz="1700"/>
          </a:p>
          <a:p>
            <a:pPr indent="0" lvl="0" marL="0" rtl="0" algn="l">
              <a:spcBef>
                <a:spcPts val="900"/>
              </a:spcBef>
              <a:spcAft>
                <a:spcPts val="0"/>
              </a:spcAft>
              <a:buNone/>
            </a:pPr>
            <a:r>
              <a:rPr lang="en-GB" sz="1700" u="sng">
                <a:solidFill>
                  <a:schemeClr val="hlink"/>
                </a:solidFill>
                <a:hlinkClick r:id="rId3"/>
              </a:rPr>
              <a:t>https://arxiv.org/pdf/1707.01161.pdf</a:t>
            </a:r>
            <a:endParaRPr sz="1700"/>
          </a:p>
          <a:p>
            <a:pPr indent="0" lvl="0" marL="0" rtl="0" algn="l">
              <a:spcBef>
                <a:spcPts val="900"/>
              </a:spcBef>
              <a:spcAft>
                <a:spcPts val="0"/>
              </a:spcAft>
              <a:buNone/>
            </a:pPr>
            <a:r>
              <a:t/>
            </a:r>
            <a:endParaRPr sz="1700"/>
          </a:p>
          <a:p>
            <a:pPr indent="0" lvl="0" marL="0" rtl="0" algn="l">
              <a:spcBef>
                <a:spcPts val="900"/>
              </a:spcBef>
              <a:spcAft>
                <a:spcPts val="0"/>
              </a:spcAft>
              <a:buNone/>
            </a:pPr>
            <a:r>
              <a:rPr b="1" lang="en-GB" sz="2100"/>
              <a:t>[2]Zero-Shot Style Transfer in Text Using Recurrent Neural Networks:</a:t>
            </a:r>
            <a:r>
              <a:rPr lang="en-GB" sz="1700"/>
              <a:t>Keith Carlson 1 , Allen Riddell 2 , and Daniel Rockmore 3</a:t>
            </a:r>
            <a:endParaRPr sz="1700"/>
          </a:p>
          <a:p>
            <a:pPr indent="0" lvl="0" marL="0" rtl="0" algn="l">
              <a:spcBef>
                <a:spcPts val="900"/>
              </a:spcBef>
              <a:spcAft>
                <a:spcPts val="0"/>
              </a:spcAft>
              <a:buNone/>
            </a:pPr>
            <a:r>
              <a:rPr lang="en-GB" sz="1700" u="sng">
                <a:solidFill>
                  <a:schemeClr val="hlink"/>
                </a:solidFill>
                <a:hlinkClick r:id="rId4"/>
              </a:rPr>
              <a:t>https://arxiv.org/pdf/1711.04731v1.pdf</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entury Schoolbook"/>
              <a:buNone/>
            </a:pPr>
            <a:r>
              <a:rPr lang="en-GB">
                <a:solidFill>
                  <a:srgbClr val="0000FF"/>
                </a:solidFill>
              </a:rPr>
              <a:t>Agenda</a:t>
            </a:r>
            <a:endParaRPr>
              <a:solidFill>
                <a:srgbClr val="0000FF"/>
              </a:solidFill>
            </a:endParaRPr>
          </a:p>
        </p:txBody>
      </p:sp>
      <p:sp>
        <p:nvSpPr>
          <p:cNvPr id="137" name="Google Shape;137;p2"/>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p>
            <a:pPr indent="-95250" lvl="0" marL="203200" rtl="0" algn="just">
              <a:lnSpc>
                <a:spcPct val="120000"/>
              </a:lnSpc>
              <a:spcBef>
                <a:spcPts val="0"/>
              </a:spcBef>
              <a:spcAft>
                <a:spcPts val="0"/>
              </a:spcAft>
              <a:buSzPts val="1500"/>
              <a:buFont typeface="Arial"/>
              <a:buChar char="•"/>
            </a:pPr>
            <a:r>
              <a:rPr lang="en-GB"/>
              <a:t>Introduction</a:t>
            </a:r>
            <a:endParaRPr/>
          </a:p>
          <a:p>
            <a:pPr indent="-95250" lvl="0" marL="203200" rtl="0" algn="just">
              <a:lnSpc>
                <a:spcPct val="120000"/>
              </a:lnSpc>
              <a:spcBef>
                <a:spcPts val="0"/>
              </a:spcBef>
              <a:spcAft>
                <a:spcPts val="0"/>
              </a:spcAft>
              <a:buSzPts val="1500"/>
              <a:buFont typeface="Arial"/>
              <a:buChar char="•"/>
            </a:pPr>
            <a:r>
              <a:rPr lang="en-GB"/>
              <a:t>Problem Statement</a:t>
            </a:r>
            <a:endParaRPr/>
          </a:p>
          <a:p>
            <a:pPr indent="-95250" lvl="0" marL="203200" rtl="0" algn="just">
              <a:lnSpc>
                <a:spcPct val="120000"/>
              </a:lnSpc>
              <a:spcBef>
                <a:spcPts val="0"/>
              </a:spcBef>
              <a:spcAft>
                <a:spcPts val="0"/>
              </a:spcAft>
              <a:buSzPts val="1500"/>
              <a:buFont typeface="Arial"/>
              <a:buChar char="•"/>
            </a:pPr>
            <a:r>
              <a:rPr lang="en-GB"/>
              <a:t>Literature Survey</a:t>
            </a:r>
            <a:endParaRPr/>
          </a:p>
          <a:p>
            <a:pPr indent="-95250" lvl="0" marL="203200" rtl="0" algn="just">
              <a:lnSpc>
                <a:spcPct val="120000"/>
              </a:lnSpc>
              <a:spcBef>
                <a:spcPts val="0"/>
              </a:spcBef>
              <a:spcAft>
                <a:spcPts val="0"/>
              </a:spcAft>
              <a:buSzPts val="1500"/>
              <a:buFont typeface="Arial"/>
              <a:buChar char="•"/>
            </a:pPr>
            <a:r>
              <a:rPr lang="en-GB"/>
              <a:t>Challenges</a:t>
            </a:r>
            <a:endParaRPr/>
          </a:p>
          <a:p>
            <a:pPr indent="-88900" lvl="0" marL="203200" rtl="0" algn="just">
              <a:lnSpc>
                <a:spcPct val="120000"/>
              </a:lnSpc>
              <a:spcBef>
                <a:spcPts val="0"/>
              </a:spcBef>
              <a:spcAft>
                <a:spcPts val="0"/>
              </a:spcAft>
              <a:buSzPts val="1400"/>
              <a:buChar char="•"/>
            </a:pPr>
            <a:r>
              <a:rPr lang="en-GB"/>
              <a:t>Use Cases</a:t>
            </a:r>
            <a:endParaRPr/>
          </a:p>
          <a:p>
            <a:pPr indent="0" lvl="0" marL="63500" rtl="0" algn="just">
              <a:lnSpc>
                <a:spcPct val="120000"/>
              </a:lnSpc>
              <a:spcBef>
                <a:spcPts val="0"/>
              </a:spcBef>
              <a:spcAft>
                <a:spcPts val="0"/>
              </a:spcAft>
              <a:buSzPts val="1400"/>
              <a:buNone/>
            </a:pPr>
            <a:r>
              <a:t/>
            </a:r>
            <a:endParaRPr/>
          </a:p>
        </p:txBody>
      </p:sp>
      <p:sp>
        <p:nvSpPr>
          <p:cNvPr id="138" name="Google Shape;138;p2"/>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6b6734bac8_2_13"/>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GB"/>
              <a:t>Reference</a:t>
            </a:r>
            <a:endParaRPr/>
          </a:p>
          <a:p>
            <a:pPr indent="0" lvl="0" marL="0" rtl="0" algn="l">
              <a:spcBef>
                <a:spcPts val="0"/>
              </a:spcBef>
              <a:spcAft>
                <a:spcPts val="0"/>
              </a:spcAft>
              <a:buNone/>
            </a:pPr>
            <a:r>
              <a:t/>
            </a:r>
            <a:endParaRPr/>
          </a:p>
        </p:txBody>
      </p:sp>
      <p:sp>
        <p:nvSpPr>
          <p:cNvPr id="248" name="Google Shape;248;g26b6734bac8_2_13"/>
          <p:cNvSpPr txBox="1"/>
          <p:nvPr>
            <p:ph idx="1" type="body"/>
          </p:nvPr>
        </p:nvSpPr>
        <p:spPr>
          <a:xfrm>
            <a:off x="420685" y="1303051"/>
            <a:ext cx="7543800" cy="3017400"/>
          </a:xfrm>
          <a:prstGeom prst="rect">
            <a:avLst/>
          </a:prstGeom>
        </p:spPr>
        <p:txBody>
          <a:bodyPr anchorCtr="0" anchor="t" bIns="34275" lIns="0" spcFirstLastPara="1" rIns="0" wrap="square" tIns="34275">
            <a:normAutofit/>
          </a:bodyPr>
          <a:lstStyle/>
          <a:p>
            <a:pPr indent="0" lvl="0" marL="0" rtl="0" algn="l">
              <a:spcBef>
                <a:spcPts val="900"/>
              </a:spcBef>
              <a:spcAft>
                <a:spcPts val="0"/>
              </a:spcAft>
              <a:buNone/>
            </a:pPr>
            <a:r>
              <a:rPr b="1" lang="en-GB" sz="2100"/>
              <a:t>[3]Semi-supervised Text Style Transfer: Cross Projection in Latent Space:</a:t>
            </a:r>
            <a:r>
              <a:rPr lang="en-GB" sz="1700"/>
              <a:t>Mingyue Shang1∗ , Piji Li2 , Zhenxin Fu1 , Lidong Bing4 , Dongyan Zhao1,3, Shuming Shi2 , Rui Yan1,3† </a:t>
            </a:r>
            <a:endParaRPr sz="1700"/>
          </a:p>
          <a:p>
            <a:pPr indent="0" lvl="0" marL="0" rtl="0" algn="l">
              <a:spcBef>
                <a:spcPts val="900"/>
              </a:spcBef>
              <a:spcAft>
                <a:spcPts val="0"/>
              </a:spcAft>
              <a:buNone/>
            </a:pPr>
            <a:r>
              <a:rPr lang="en-GB" sz="1700" u="sng">
                <a:solidFill>
                  <a:schemeClr val="hlink"/>
                </a:solidFill>
                <a:hlinkClick r:id="rId3"/>
              </a:rPr>
              <a:t>https://arxiv.org/pdf/1909.11493.pdf</a:t>
            </a:r>
            <a:endParaRPr sz="1700"/>
          </a:p>
          <a:p>
            <a:pPr indent="0" lvl="0" marL="0" rtl="0" algn="l">
              <a:spcBef>
                <a:spcPts val="900"/>
              </a:spcBef>
              <a:spcAft>
                <a:spcPts val="0"/>
              </a:spcAft>
              <a:buNone/>
            </a:pPr>
            <a:r>
              <a:t/>
            </a:r>
            <a:endParaRPr sz="1700"/>
          </a:p>
          <a:p>
            <a:pPr indent="0" lvl="0" marL="0" rtl="0" algn="l">
              <a:spcBef>
                <a:spcPts val="900"/>
              </a:spcBef>
              <a:spcAft>
                <a:spcPts val="0"/>
              </a:spcAft>
              <a:buNone/>
            </a:pPr>
            <a:r>
              <a:rPr b="1" lang="en-GB" sz="2100"/>
              <a:t>[4]Evaluating Style Transfer for Text:</a:t>
            </a:r>
            <a:r>
              <a:rPr lang="en-GB" sz="1700"/>
              <a:t>Remi Mir1 , Bjarke Felbo2 , Nick Obradovich2 , Iyad Rahwan2 </a:t>
            </a:r>
            <a:endParaRPr sz="1700"/>
          </a:p>
          <a:p>
            <a:pPr indent="0" lvl="0" marL="0" rtl="0" algn="l">
              <a:spcBef>
                <a:spcPts val="900"/>
              </a:spcBef>
              <a:spcAft>
                <a:spcPts val="0"/>
              </a:spcAft>
              <a:buNone/>
            </a:pPr>
            <a:r>
              <a:rPr lang="en-GB" sz="1700" u="sng">
                <a:solidFill>
                  <a:schemeClr val="hlink"/>
                </a:solidFill>
                <a:hlinkClick r:id="rId4"/>
              </a:rPr>
              <a:t>https://arxiv.org/pdf/1904.02295.pdf</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10"/>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0"/>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5" name="Google Shape;255;p10"/>
          <p:cNvCxnSpPr/>
          <p:nvPr/>
        </p:nvCxnSpPr>
        <p:spPr>
          <a:xfrm>
            <a:off x="905743" y="3257550"/>
            <a:ext cx="7406640" cy="0"/>
          </a:xfrm>
          <a:prstGeom prst="straightConnector1">
            <a:avLst/>
          </a:prstGeom>
          <a:noFill/>
          <a:ln cap="flat" cmpd="sng" w="9525">
            <a:solidFill>
              <a:srgbClr val="FEFEFE"/>
            </a:solidFill>
            <a:prstDash val="solid"/>
            <a:round/>
            <a:headEnd len="sm" w="sm" type="none"/>
            <a:tailEnd len="sm" w="sm" type="none"/>
          </a:ln>
        </p:spPr>
      </p:cxnSp>
      <p:sp>
        <p:nvSpPr>
          <p:cNvPr id="256" name="Google Shape;256;p10"/>
          <p:cNvSpPr txBox="1"/>
          <p:nvPr>
            <p:ph type="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FFFFFF"/>
              </a:buClr>
              <a:buSzPts val="6000"/>
              <a:buFont typeface="Century Schoolbook"/>
              <a:buNone/>
            </a:pPr>
            <a:r>
              <a:rPr lang="en-GB">
                <a:solidFill>
                  <a:srgbClr val="45818E"/>
                </a:solidFill>
              </a:rPr>
              <a:t>Thank You</a:t>
            </a:r>
            <a:endParaRPr>
              <a:solidFill>
                <a:srgbClr val="45818E"/>
              </a:solidFill>
            </a:endParaRPr>
          </a:p>
        </p:txBody>
      </p:sp>
      <p:cxnSp>
        <p:nvCxnSpPr>
          <p:cNvPr id="257" name="Google Shape;257;p10"/>
          <p:cNvCxnSpPr/>
          <p:nvPr/>
        </p:nvCxnSpPr>
        <p:spPr>
          <a:xfrm>
            <a:off x="905743" y="3257550"/>
            <a:ext cx="7406640" cy="0"/>
          </a:xfrm>
          <a:prstGeom prst="straightConnector1">
            <a:avLst/>
          </a:prstGeom>
          <a:noFill/>
          <a:ln cap="flat" cmpd="sng" w="9525">
            <a:solidFill>
              <a:schemeClr val="lt1">
                <a:alpha val="80000"/>
              </a:schemeClr>
            </a:solidFill>
            <a:prstDash val="solid"/>
            <a:round/>
            <a:headEnd len="sm" w="sm" type="none"/>
            <a:tailEnd len="sm" w="sm" type="none"/>
          </a:ln>
        </p:spPr>
      </p:cxnSp>
      <p:sp>
        <p:nvSpPr>
          <p:cNvPr id="258" name="Google Shape;258;p10"/>
          <p:cNvSpPr/>
          <p:nvPr/>
        </p:nvSpPr>
        <p:spPr>
          <a:xfrm>
            <a:off x="11" y="4750737"/>
            <a:ext cx="9143989" cy="49863"/>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0"/>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0"/>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778810" y="1992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entury Schoolbook"/>
              <a:buNone/>
            </a:pPr>
            <a:r>
              <a:rPr lang="en-GB" sz="4000">
                <a:solidFill>
                  <a:srgbClr val="0000FF"/>
                </a:solidFill>
              </a:rPr>
              <a:t>Introduction</a:t>
            </a:r>
            <a:endParaRPr sz="4000">
              <a:solidFill>
                <a:srgbClr val="0000FF"/>
              </a:solidFill>
            </a:endParaRPr>
          </a:p>
        </p:txBody>
      </p:sp>
      <p:sp>
        <p:nvSpPr>
          <p:cNvPr id="144" name="Google Shape;144;p3"/>
          <p:cNvSpPr txBox="1"/>
          <p:nvPr>
            <p:ph idx="1" type="body"/>
          </p:nvPr>
        </p:nvSpPr>
        <p:spPr>
          <a:xfrm>
            <a:off x="778810" y="1368600"/>
            <a:ext cx="7543800" cy="3017400"/>
          </a:xfrm>
          <a:prstGeom prst="rect">
            <a:avLst/>
          </a:prstGeom>
          <a:noFill/>
          <a:ln>
            <a:noFill/>
          </a:ln>
        </p:spPr>
        <p:txBody>
          <a:bodyPr anchorCtr="0" anchor="t" bIns="34275" lIns="0" spcFirstLastPara="1" rIns="0" wrap="square" tIns="34275">
            <a:normAutofit/>
          </a:bodyPr>
          <a:lstStyle/>
          <a:p>
            <a:pPr indent="-63500" lvl="0" marL="63500" rtl="0" algn="l">
              <a:lnSpc>
                <a:spcPct val="90000"/>
              </a:lnSpc>
              <a:spcBef>
                <a:spcPts val="1100"/>
              </a:spcBef>
              <a:spcAft>
                <a:spcPts val="0"/>
              </a:spcAft>
              <a:buSzPts val="2000"/>
              <a:buChar char=" "/>
            </a:pPr>
            <a:r>
              <a:rPr lang="en-GB" sz="2000"/>
              <a:t>         Text style transfer is a natural language generation (NLG) task which aims to automatically control the style attributes of text while preserving the content. To more formally define the task, TST seeks to take the sentence xs with source attribute as as input and produce the sentence xt with target attribute at that retains the style-independent content of xs.</a:t>
            </a:r>
            <a:endParaRPr sz="2000"/>
          </a:p>
        </p:txBody>
      </p:sp>
      <p:sp>
        <p:nvSpPr>
          <p:cNvPr id="145" name="Google Shape;145;p3"/>
          <p:cNvSpPr txBox="1"/>
          <p:nvPr>
            <p:ph idx="12" type="sldNum"/>
          </p:nvPr>
        </p:nvSpPr>
        <p:spPr>
          <a:xfrm>
            <a:off x="7381194" y="4829139"/>
            <a:ext cx="9840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4"/>
          <p:cNvSpPr txBox="1"/>
          <p:nvPr>
            <p:ph type="title"/>
          </p:nvPr>
        </p:nvSpPr>
        <p:spPr>
          <a:xfrm>
            <a:off x="778810" y="1992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entury Schoolbook"/>
              <a:buNone/>
            </a:pPr>
            <a:r>
              <a:rPr lang="en-GB" sz="4000">
                <a:solidFill>
                  <a:srgbClr val="0000FF"/>
                </a:solidFill>
              </a:rPr>
              <a:t>Problem Statement</a:t>
            </a:r>
            <a:endParaRPr sz="4000">
              <a:solidFill>
                <a:srgbClr val="0000FF"/>
              </a:solidFill>
            </a:endParaRPr>
          </a:p>
        </p:txBody>
      </p:sp>
      <p:sp>
        <p:nvSpPr>
          <p:cNvPr id="151" name="Google Shape;151;p4"/>
          <p:cNvSpPr txBox="1"/>
          <p:nvPr>
            <p:ph idx="1" type="body"/>
          </p:nvPr>
        </p:nvSpPr>
        <p:spPr>
          <a:xfrm>
            <a:off x="778810" y="1368600"/>
            <a:ext cx="7543800" cy="3017400"/>
          </a:xfrm>
          <a:prstGeom prst="rect">
            <a:avLst/>
          </a:prstGeom>
          <a:noFill/>
          <a:ln>
            <a:noFill/>
          </a:ln>
        </p:spPr>
        <p:txBody>
          <a:bodyPr anchorCtr="0" anchor="t" bIns="34275" lIns="0" spcFirstLastPara="1" rIns="0" wrap="square" tIns="34275">
            <a:normAutofit/>
          </a:bodyPr>
          <a:lstStyle/>
          <a:p>
            <a:pPr indent="-63500" lvl="0" marL="63500" rtl="0" algn="l">
              <a:lnSpc>
                <a:spcPct val="90000"/>
              </a:lnSpc>
              <a:spcBef>
                <a:spcPts val="1100"/>
              </a:spcBef>
              <a:spcAft>
                <a:spcPts val="0"/>
              </a:spcAft>
              <a:buSzPts val="2000"/>
              <a:buChar char=" "/>
            </a:pPr>
            <a:r>
              <a:rPr lang="en-GB" sz="2000"/>
              <a:t>        In natural language processing, the style of a text plays a significant role in conveying its tone, emotion, and intended audience. However, altering the style of a given text while preserving its content and meaning remains a challenging task. The aim of this project is to develop a text style transfer system that can effectively transform the style of input text while retaining its original semantics.</a:t>
            </a:r>
            <a:endParaRPr sz="2000"/>
          </a:p>
        </p:txBody>
      </p:sp>
      <p:sp>
        <p:nvSpPr>
          <p:cNvPr id="152" name="Google Shape;152;p4"/>
          <p:cNvSpPr txBox="1"/>
          <p:nvPr>
            <p:ph idx="12" type="sldNum"/>
          </p:nvPr>
        </p:nvSpPr>
        <p:spPr>
          <a:xfrm>
            <a:off x="7381194" y="4829139"/>
            <a:ext cx="9840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g26b03ef39c1_1_8"/>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graphicFrame>
        <p:nvGraphicFramePr>
          <p:cNvPr id="158" name="Google Shape;158;g26b03ef39c1_1_8"/>
          <p:cNvGraphicFramePr/>
          <p:nvPr/>
        </p:nvGraphicFramePr>
        <p:xfrm>
          <a:off x="133500" y="478875"/>
          <a:ext cx="3000000" cy="3000000"/>
        </p:xfrm>
        <a:graphic>
          <a:graphicData uri="http://schemas.openxmlformats.org/drawingml/2006/table">
            <a:tbl>
              <a:tblPr>
                <a:noFill/>
                <a:tableStyleId>{6C1BD811-9812-4B31-A8CD-796F813718C9}</a:tableStyleId>
              </a:tblPr>
              <a:tblGrid>
                <a:gridCol w="1188125"/>
                <a:gridCol w="826875"/>
                <a:gridCol w="1392325"/>
                <a:gridCol w="1298050"/>
                <a:gridCol w="1235250"/>
                <a:gridCol w="1188125"/>
                <a:gridCol w="1188125"/>
              </a:tblGrid>
              <a:tr h="1076825">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Abstract</a:t>
                      </a:r>
                      <a:endParaRPr/>
                    </a:p>
                  </a:txBody>
                  <a:tcPr marT="91425" marB="91425" marR="91425" marL="91425"/>
                </a:tc>
                <a:tc>
                  <a:txBody>
                    <a:bodyPr/>
                    <a:lstStyle/>
                    <a:p>
                      <a:pPr indent="0" lvl="0" marL="0" rtl="0" algn="l">
                        <a:spcBef>
                          <a:spcPts val="0"/>
                        </a:spcBef>
                        <a:spcAft>
                          <a:spcPts val="0"/>
                        </a:spcAft>
                        <a:buNone/>
                      </a:pPr>
                      <a:r>
                        <a:rPr lang="en-GB"/>
                        <a:t>Dataset/</a:t>
                      </a:r>
                      <a:endParaRPr/>
                    </a:p>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Quantitative </a:t>
                      </a:r>
                      <a:endParaRPr/>
                    </a:p>
                    <a:p>
                      <a:pPr indent="0" lvl="0" marL="0" rtl="0" algn="l">
                        <a:spcBef>
                          <a:spcPts val="0"/>
                        </a:spcBef>
                        <a:spcAft>
                          <a:spcPts val="0"/>
                        </a:spcAft>
                        <a:buNone/>
                      </a:pPr>
                      <a:r>
                        <a:rPr lang="en-GB"/>
                        <a:t>Analysis</a:t>
                      </a:r>
                      <a:endParaRPr/>
                    </a:p>
                  </a:txBody>
                  <a:tcPr marT="91425" marB="91425" marR="91425" marL="91425"/>
                </a:tc>
                <a:tc>
                  <a:txBody>
                    <a:bodyPr/>
                    <a:lstStyle/>
                    <a:p>
                      <a:pPr indent="0" lvl="0" marL="0" rtl="0" algn="l">
                        <a:spcBef>
                          <a:spcPts val="0"/>
                        </a:spcBef>
                        <a:spcAft>
                          <a:spcPts val="0"/>
                        </a:spcAft>
                        <a:buNone/>
                      </a:pPr>
                      <a:r>
                        <a:rPr lang="en-GB"/>
                        <a:t>Critics</a:t>
                      </a:r>
                      <a:br>
                        <a:rPr lang="en-GB"/>
                      </a:br>
                      <a:r>
                        <a:rPr lang="en-GB"/>
                        <a:t>(if any)</a:t>
                      </a:r>
                      <a:endParaRPr/>
                    </a:p>
                  </a:txBody>
                  <a:tcPr marT="91425" marB="91425" marR="91425" marL="91425"/>
                </a:tc>
                <a:tc>
                  <a:txBody>
                    <a:bodyPr/>
                    <a:lstStyle/>
                    <a:p>
                      <a:pPr indent="0" lvl="0" marL="0" rtl="0" algn="l">
                        <a:spcBef>
                          <a:spcPts val="0"/>
                        </a:spcBef>
                        <a:spcAft>
                          <a:spcPts val="0"/>
                        </a:spcAft>
                        <a:buNone/>
                      </a:pPr>
                      <a:r>
                        <a:rPr lang="en-GB"/>
                        <a:t>Conclusion</a:t>
                      </a:r>
                      <a:endParaRPr/>
                    </a:p>
                  </a:txBody>
                  <a:tcPr marT="91425" marB="91425" marR="91425" marL="91425"/>
                </a:tc>
              </a:tr>
              <a:tr h="2207600">
                <a:tc>
                  <a:txBody>
                    <a:bodyPr/>
                    <a:lstStyle/>
                    <a:p>
                      <a:pPr indent="0" lvl="0" marL="0" rtl="0" algn="l">
                        <a:spcBef>
                          <a:spcPts val="0"/>
                        </a:spcBef>
                        <a:spcAft>
                          <a:spcPts val="0"/>
                        </a:spcAft>
                        <a:buNone/>
                      </a:pPr>
                      <a:r>
                        <a:rPr lang="en-GB"/>
                        <a:t>Style Transfer in Text: Exploration and Evaluation</a:t>
                      </a:r>
                      <a:endParaRPr/>
                    </a:p>
                  </a:txBody>
                  <a:tcPr marT="91425" marB="91425" marR="91425" marL="91425"/>
                </a:tc>
                <a:tc>
                  <a:txBody>
                    <a:bodyPr/>
                    <a:lstStyle/>
                    <a:p>
                      <a:pPr indent="0" lvl="0" marL="0" rtl="0" algn="l">
                        <a:spcBef>
                          <a:spcPts val="0"/>
                        </a:spcBef>
                        <a:spcAft>
                          <a:spcPts val="0"/>
                        </a:spcAft>
                        <a:buNone/>
                      </a:pPr>
                      <a:r>
                        <a:rPr lang="en-GB" sz="1200"/>
                        <a:t>Zhenxin Fu1 , Xiaoye Tan1</a:t>
                      </a:r>
                      <a:endParaRPr sz="1200"/>
                    </a:p>
                  </a:txBody>
                  <a:tcPr marT="91425" marB="91425" marR="91425" marL="91425"/>
                </a:tc>
                <a:tc>
                  <a:txBody>
                    <a:bodyPr/>
                    <a:lstStyle/>
                    <a:p>
                      <a:pPr indent="0" lvl="0" marL="0" rtl="0" algn="l">
                        <a:spcBef>
                          <a:spcPts val="0"/>
                        </a:spcBef>
                        <a:spcAft>
                          <a:spcPts val="0"/>
                        </a:spcAft>
                        <a:buNone/>
                      </a:pPr>
                      <a:r>
                        <a:rPr lang="en-GB" sz="1200">
                          <a:solidFill>
                            <a:schemeClr val="dk1"/>
                          </a:solidFill>
                          <a:highlight>
                            <a:srgbClr val="FFFFFF"/>
                          </a:highlight>
                        </a:rPr>
                        <a:t>The paper explores the task of style transfer in natural language processing, focusing on learning style transfer from non-parallel data</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based on unsupervised learning</a:t>
                      </a:r>
                      <a:endParaRPr sz="12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200"/>
                        <a:t>paper-news title dataset,</a:t>
                      </a:r>
                      <a:r>
                        <a:rPr lang="en-GB" sz="1200"/>
                        <a:t> </a:t>
                      </a:r>
                      <a:r>
                        <a:rPr lang="en-GB" sz="1200"/>
                        <a:t>positive-negative review dataset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Auto encoder,</a:t>
                      </a:r>
                      <a:endParaRPr sz="1200"/>
                    </a:p>
                    <a:p>
                      <a:pPr indent="0" lvl="0" marL="0" rtl="0" algn="l">
                        <a:spcBef>
                          <a:spcPts val="0"/>
                        </a:spcBef>
                        <a:spcAft>
                          <a:spcPts val="0"/>
                        </a:spcAft>
                        <a:buNone/>
                      </a:pPr>
                      <a:r>
                        <a:rPr lang="en-GB" sz="1200"/>
                        <a:t>Multidecoder model,</a:t>
                      </a:r>
                      <a:endParaRPr sz="1200"/>
                    </a:p>
                    <a:p>
                      <a:pPr indent="0" lvl="0" marL="0" rtl="0" algn="l">
                        <a:spcBef>
                          <a:spcPts val="0"/>
                        </a:spcBef>
                        <a:spcAft>
                          <a:spcPts val="0"/>
                        </a:spcAft>
                        <a:buNone/>
                      </a:pPr>
                      <a:r>
                        <a:rPr lang="en-GB" sz="1200"/>
                        <a:t>Style-embedding  model</a:t>
                      </a:r>
                      <a:endParaRPr sz="1200"/>
                    </a:p>
                  </a:txBody>
                  <a:tcPr marT="91425" marB="91425" marR="91425" marL="91425"/>
                </a:tc>
                <a:tc>
                  <a:txBody>
                    <a:bodyPr/>
                    <a:lstStyle/>
                    <a:p>
                      <a:pPr indent="0" lvl="0" marL="0" rtl="0" algn="l">
                        <a:spcBef>
                          <a:spcPts val="0"/>
                        </a:spcBef>
                        <a:spcAft>
                          <a:spcPts val="0"/>
                        </a:spcAft>
                        <a:buNone/>
                      </a:pPr>
                      <a:r>
                        <a:rPr lang="en-GB" sz="1200">
                          <a:solidFill>
                            <a:schemeClr val="dk1"/>
                          </a:solidFill>
                          <a:highlight>
                            <a:srgbClr val="FFFFFF"/>
                          </a:highlight>
                        </a:rPr>
                        <a:t>LSTM-sigmoid classifier to measure the transfer strength.</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Content preservation using cosine distance between source sentence embedding and target sentence embedding.</a:t>
                      </a:r>
                      <a:endParaRPr sz="12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200"/>
                        <a:t>Lack of parallel data,</a:t>
                      </a:r>
                      <a:endParaRPr sz="1200"/>
                    </a:p>
                    <a:p>
                      <a:pPr indent="0" lvl="0" marL="0" rtl="0" algn="l">
                        <a:spcBef>
                          <a:spcPts val="0"/>
                        </a:spcBef>
                        <a:spcAft>
                          <a:spcPts val="0"/>
                        </a:spcAft>
                        <a:buNone/>
                      </a:pPr>
                      <a:r>
                        <a:rPr lang="en-GB" sz="1200"/>
                        <a:t>No proper evaluation metrics.</a:t>
                      </a:r>
                      <a:endParaRPr sz="1200"/>
                    </a:p>
                  </a:txBody>
                  <a:tcPr marT="91425" marB="91425" marR="91425" marL="91425"/>
                </a:tc>
                <a:tc>
                  <a:txBody>
                    <a:bodyPr/>
                    <a:lstStyle/>
                    <a:p>
                      <a:pPr indent="0" lvl="0" marL="0" rtl="0" algn="l">
                        <a:spcBef>
                          <a:spcPts val="0"/>
                        </a:spcBef>
                        <a:spcAft>
                          <a:spcPts val="0"/>
                        </a:spcAft>
                        <a:buNone/>
                      </a:pPr>
                      <a:r>
                        <a:rPr lang="en-GB" sz="1200"/>
                        <a:t>The proposed models can be used to learn style transfer from nonparallel data, and the proposed content preservation evaluation metric is highly correlated to human judgment.</a:t>
                      </a:r>
                      <a:endParaRPr sz="12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5"/>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graphicFrame>
        <p:nvGraphicFramePr>
          <p:cNvPr id="164" name="Google Shape;164;p5"/>
          <p:cNvGraphicFramePr/>
          <p:nvPr/>
        </p:nvGraphicFramePr>
        <p:xfrm>
          <a:off x="151500" y="842400"/>
          <a:ext cx="3000000" cy="3000000"/>
        </p:xfrm>
        <a:graphic>
          <a:graphicData uri="http://schemas.openxmlformats.org/drawingml/2006/table">
            <a:tbl>
              <a:tblPr>
                <a:noFill/>
                <a:tableStyleId>{6C1BD811-9812-4B31-A8CD-796F813718C9}</a:tableStyleId>
              </a:tblPr>
              <a:tblGrid>
                <a:gridCol w="1188125"/>
                <a:gridCol w="983950"/>
                <a:gridCol w="1392300"/>
                <a:gridCol w="1141000"/>
                <a:gridCol w="1235250"/>
                <a:gridCol w="1188125"/>
                <a:gridCol w="1188125"/>
              </a:tblGrid>
              <a:tr h="1076825">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Abstract</a:t>
                      </a:r>
                      <a:endParaRPr/>
                    </a:p>
                  </a:txBody>
                  <a:tcPr marT="91425" marB="91425" marR="91425" marL="91425"/>
                </a:tc>
                <a:tc>
                  <a:txBody>
                    <a:bodyPr/>
                    <a:lstStyle/>
                    <a:p>
                      <a:pPr indent="0" lvl="0" marL="0" rtl="0" algn="l">
                        <a:spcBef>
                          <a:spcPts val="0"/>
                        </a:spcBef>
                        <a:spcAft>
                          <a:spcPts val="0"/>
                        </a:spcAft>
                        <a:buNone/>
                      </a:pPr>
                      <a:r>
                        <a:rPr lang="en-GB"/>
                        <a:t>Dataset/</a:t>
                      </a:r>
                      <a:endParaRPr/>
                    </a:p>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Quantitative</a:t>
                      </a:r>
                      <a:r>
                        <a:rPr lang="en-GB"/>
                        <a:t> </a:t>
                      </a:r>
                      <a:endParaRPr/>
                    </a:p>
                    <a:p>
                      <a:pPr indent="0" lvl="0" marL="0" rtl="0" algn="l">
                        <a:spcBef>
                          <a:spcPts val="0"/>
                        </a:spcBef>
                        <a:spcAft>
                          <a:spcPts val="0"/>
                        </a:spcAft>
                        <a:buNone/>
                      </a:pPr>
                      <a:r>
                        <a:rPr lang="en-GB"/>
                        <a:t>Analysis</a:t>
                      </a:r>
                      <a:endParaRPr/>
                    </a:p>
                  </a:txBody>
                  <a:tcPr marT="91425" marB="91425" marR="91425" marL="91425"/>
                </a:tc>
                <a:tc>
                  <a:txBody>
                    <a:bodyPr/>
                    <a:lstStyle/>
                    <a:p>
                      <a:pPr indent="0" lvl="0" marL="0" rtl="0" algn="l">
                        <a:spcBef>
                          <a:spcPts val="0"/>
                        </a:spcBef>
                        <a:spcAft>
                          <a:spcPts val="0"/>
                        </a:spcAft>
                        <a:buNone/>
                      </a:pPr>
                      <a:r>
                        <a:rPr lang="en-GB"/>
                        <a:t>Critics</a:t>
                      </a:r>
                      <a:br>
                        <a:rPr lang="en-GB"/>
                      </a:br>
                      <a:r>
                        <a:rPr lang="en-GB"/>
                        <a:t>(if any)</a:t>
                      </a:r>
                      <a:endParaRPr/>
                    </a:p>
                  </a:txBody>
                  <a:tcPr marT="91425" marB="91425" marR="91425" marL="91425"/>
                </a:tc>
                <a:tc>
                  <a:txBody>
                    <a:bodyPr/>
                    <a:lstStyle/>
                    <a:p>
                      <a:pPr indent="0" lvl="0" marL="0" rtl="0" algn="l">
                        <a:spcBef>
                          <a:spcPts val="0"/>
                        </a:spcBef>
                        <a:spcAft>
                          <a:spcPts val="0"/>
                        </a:spcAft>
                        <a:buNone/>
                      </a:pPr>
                      <a:r>
                        <a:rPr lang="en-GB"/>
                        <a:t>Conclusion</a:t>
                      </a:r>
                      <a:endParaRPr/>
                    </a:p>
                  </a:txBody>
                  <a:tcPr marT="91425" marB="91425" marR="91425" marL="91425"/>
                </a:tc>
              </a:tr>
              <a:tr h="2207600">
                <a:tc>
                  <a:txBody>
                    <a:bodyPr/>
                    <a:lstStyle/>
                    <a:p>
                      <a:pPr indent="0" lvl="0" marL="0" rtl="0" algn="l">
                        <a:spcBef>
                          <a:spcPts val="0"/>
                        </a:spcBef>
                        <a:spcAft>
                          <a:spcPts val="0"/>
                        </a:spcAft>
                        <a:buNone/>
                      </a:pPr>
                      <a:r>
                        <a:rPr lang="en-GB"/>
                        <a:t>Formality Style Transfer for Noisy Text: </a:t>
                      </a:r>
                      <a:endParaRPr/>
                    </a:p>
                  </a:txBody>
                  <a:tcPr marT="91425" marB="91425" marR="91425" marL="91425"/>
                </a:tc>
                <a:tc>
                  <a:txBody>
                    <a:bodyPr/>
                    <a:lstStyle/>
                    <a:p>
                      <a:pPr indent="0" lvl="0" marL="0" rtl="0" algn="l">
                        <a:spcBef>
                          <a:spcPts val="0"/>
                        </a:spcBef>
                        <a:spcAft>
                          <a:spcPts val="0"/>
                        </a:spcAft>
                        <a:buNone/>
                      </a:pPr>
                      <a:r>
                        <a:rPr lang="en-GB" sz="1200"/>
                        <a:t>Isak Czeresnia Etinger,</a:t>
                      </a:r>
                      <a:endParaRPr sz="1200"/>
                    </a:p>
                    <a:p>
                      <a:pPr indent="0" lvl="0" marL="0" rtl="0" algn="l">
                        <a:spcBef>
                          <a:spcPts val="0"/>
                        </a:spcBef>
                        <a:spcAft>
                          <a:spcPts val="0"/>
                        </a:spcAft>
                        <a:buNone/>
                      </a:pPr>
                      <a:r>
                        <a:rPr lang="en-GB" sz="1200"/>
                        <a:t>Alan W. Black</a:t>
                      </a:r>
                      <a:endParaRPr sz="1200"/>
                    </a:p>
                  </a:txBody>
                  <a:tcPr marT="91425" marB="91425" marR="91425" marL="91425"/>
                </a:tc>
                <a:tc>
                  <a:txBody>
                    <a:bodyPr/>
                    <a:lstStyle/>
                    <a:p>
                      <a:pPr indent="0" lvl="0" marL="0" rtl="0" algn="l">
                        <a:spcBef>
                          <a:spcPts val="0"/>
                        </a:spcBef>
                        <a:spcAft>
                          <a:spcPts val="0"/>
                        </a:spcAft>
                        <a:buNone/>
                      </a:pPr>
                      <a:r>
                        <a:rPr lang="en-GB" sz="1200">
                          <a:latin typeface="Roboto"/>
                          <a:ea typeface="Roboto"/>
                          <a:cs typeface="Roboto"/>
                          <a:sym typeface="Roboto"/>
                        </a:rPr>
                        <a:t>Paper discusses a technique for formality style transfer for noisy text, using parallel data </a:t>
                      </a:r>
                      <a:endParaRPr sz="1200">
                        <a:latin typeface="Roboto"/>
                        <a:ea typeface="Roboto"/>
                        <a:cs typeface="Roboto"/>
                        <a:sym typeface="Roboto"/>
                      </a:endParaRPr>
                    </a:p>
                    <a:p>
                      <a:pPr indent="0" lvl="0" marL="0" rtl="0" algn="l">
                        <a:spcBef>
                          <a:spcPts val="0"/>
                        </a:spcBef>
                        <a:spcAft>
                          <a:spcPts val="0"/>
                        </a:spcAft>
                        <a:buNone/>
                      </a:pPr>
                      <a:r>
                        <a:rPr lang="en-GB" sz="1200">
                          <a:latin typeface="Roboto"/>
                          <a:ea typeface="Roboto"/>
                          <a:cs typeface="Roboto"/>
                          <a:sym typeface="Roboto"/>
                        </a:rPr>
                        <a:t> and POS </a:t>
                      </a:r>
                      <a:endParaRPr sz="1200">
                        <a:latin typeface="Roboto"/>
                        <a:ea typeface="Roboto"/>
                        <a:cs typeface="Roboto"/>
                        <a:sym typeface="Roboto"/>
                      </a:endParaRPr>
                    </a:p>
                    <a:p>
                      <a:pPr indent="0" lvl="0" marL="0" rtl="0" algn="l">
                        <a:spcBef>
                          <a:spcPts val="0"/>
                        </a:spcBef>
                        <a:spcAft>
                          <a:spcPts val="0"/>
                        </a:spcAft>
                        <a:buNone/>
                      </a:pPr>
                      <a:r>
                        <a:rPr lang="en-GB" sz="1200">
                          <a:latin typeface="Roboto"/>
                          <a:ea typeface="Roboto"/>
                          <a:cs typeface="Roboto"/>
                          <a:sym typeface="Roboto"/>
                        </a:rPr>
                        <a:t>masking</a:t>
                      </a:r>
                      <a:endParaRPr sz="1200"/>
                    </a:p>
                  </a:txBody>
                  <a:tcPr marT="91425" marB="91425" marR="91425" marL="91425"/>
                </a:tc>
                <a:tc>
                  <a:txBody>
                    <a:bodyPr/>
                    <a:lstStyle/>
                    <a:p>
                      <a:pPr indent="0" lvl="0" marL="0" rtl="0" algn="l">
                        <a:spcBef>
                          <a:spcPts val="0"/>
                        </a:spcBef>
                        <a:spcAft>
                          <a:spcPts val="0"/>
                        </a:spcAft>
                        <a:buNone/>
                      </a:pPr>
                      <a:r>
                        <a:rPr lang="en-GB" sz="1200"/>
                        <a:t>Yahoo Dataset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OpenNMT</a:t>
                      </a:r>
                      <a:endParaRPr sz="1200"/>
                    </a:p>
                    <a:p>
                      <a:pPr indent="0" lvl="0" marL="0" rtl="0" algn="l">
                        <a:spcBef>
                          <a:spcPts val="0"/>
                        </a:spcBef>
                        <a:spcAft>
                          <a:spcPts val="0"/>
                        </a:spcAft>
                        <a:buNone/>
                      </a:pPr>
                      <a:r>
                        <a:rPr lang="en-GB" sz="1200"/>
                        <a:t>(</a:t>
                      </a:r>
                      <a:r>
                        <a:rPr lang="en-GB" sz="1200"/>
                        <a:t>seq2seq model</a:t>
                      </a:r>
                      <a:r>
                        <a:rPr lang="en-GB" sz="1200"/>
                        <a:t>)</a:t>
                      </a:r>
                      <a:endParaRPr sz="1200"/>
                    </a:p>
                    <a:p>
                      <a:pPr indent="0" lvl="0" marL="0" rtl="0" algn="l">
                        <a:spcBef>
                          <a:spcPts val="0"/>
                        </a:spcBef>
                        <a:spcAft>
                          <a:spcPts val="0"/>
                        </a:spcAft>
                        <a:buNone/>
                      </a:pPr>
                      <a:r>
                        <a:rPr lang="en-GB" sz="1200"/>
                        <a:t>Logistic regression</a:t>
                      </a:r>
                      <a:endParaRPr sz="1200"/>
                    </a:p>
                  </a:txBody>
                  <a:tcPr marT="91425" marB="91425" marR="91425" marL="91425"/>
                </a:tc>
                <a:tc>
                  <a:txBody>
                    <a:bodyPr/>
                    <a:lstStyle/>
                    <a:p>
                      <a:pPr indent="0" lvl="0" marL="0" rtl="0" algn="l">
                        <a:spcBef>
                          <a:spcPts val="0"/>
                        </a:spcBef>
                        <a:spcAft>
                          <a:spcPts val="0"/>
                        </a:spcAft>
                        <a:buNone/>
                      </a:pPr>
                      <a:r>
                        <a:rPr lang="en-GB" sz="1200">
                          <a:solidFill>
                            <a:schemeClr val="dk1"/>
                          </a:solidFill>
                          <a:highlight>
                            <a:srgbClr val="FFFFFF"/>
                          </a:highlight>
                        </a:rPr>
                        <a:t>Human evaluators rated each transformed sentence in terms of formality and suitability on a 1-5 scale</a:t>
                      </a:r>
                      <a:endParaRPr/>
                    </a:p>
                  </a:txBody>
                  <a:tcPr marT="91425" marB="91425" marR="91425" marL="91425"/>
                </a:tc>
                <a:tc>
                  <a:txBody>
                    <a:bodyPr/>
                    <a:lstStyle/>
                    <a:p>
                      <a:pPr indent="0" lvl="0" marL="0" rtl="0" algn="l">
                        <a:spcBef>
                          <a:spcPts val="0"/>
                        </a:spcBef>
                        <a:spcAft>
                          <a:spcPts val="0"/>
                        </a:spcAft>
                        <a:buNone/>
                      </a:pPr>
                      <a:r>
                        <a:rPr lang="en-GB" sz="1200"/>
                        <a:t>It does not include proper evaluation metrics for </a:t>
                      </a:r>
                      <a:endParaRPr sz="1200"/>
                    </a:p>
                    <a:p>
                      <a:pPr indent="0" lvl="0" marL="0" rtl="0" algn="l">
                        <a:spcBef>
                          <a:spcPts val="0"/>
                        </a:spcBef>
                        <a:spcAft>
                          <a:spcPts val="0"/>
                        </a:spcAft>
                        <a:buNone/>
                      </a:pPr>
                      <a:r>
                        <a:rPr lang="en-GB" sz="1200"/>
                        <a:t>Evaluting result.</a:t>
                      </a:r>
                      <a:endParaRPr sz="1200"/>
                    </a:p>
                  </a:txBody>
                  <a:tcPr marT="91425" marB="91425" marR="91425" marL="91425"/>
                </a:tc>
                <a:tc>
                  <a:txBody>
                    <a:bodyPr/>
                    <a:lstStyle/>
                    <a:p>
                      <a:pPr indent="0" lvl="0" marL="0" rtl="0" algn="l">
                        <a:spcBef>
                          <a:spcPts val="0"/>
                        </a:spcBef>
                        <a:spcAft>
                          <a:spcPts val="0"/>
                        </a:spcAft>
                        <a:buNone/>
                      </a:pPr>
                      <a:r>
                        <a:rPr lang="en-GB" sz="1200"/>
                        <a:t>It  presented a technique to derive a dataset of aligned pairs from an unlabeled corpus by using an auxiliary dataset</a:t>
                      </a:r>
                      <a:endParaRPr sz="12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g26b03ef39c1_1_35"/>
          <p:cNvSpPr txBox="1"/>
          <p:nvPr>
            <p:ph idx="12" type="sldNum"/>
          </p:nvPr>
        </p:nvSpPr>
        <p:spPr>
          <a:xfrm>
            <a:off x="7189769" y="4688452"/>
            <a:ext cx="984000" cy="2739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graphicFrame>
        <p:nvGraphicFramePr>
          <p:cNvPr id="170" name="Google Shape;170;g26b03ef39c1_1_35"/>
          <p:cNvGraphicFramePr/>
          <p:nvPr/>
        </p:nvGraphicFramePr>
        <p:xfrm>
          <a:off x="117825" y="573763"/>
          <a:ext cx="3000000" cy="3000000"/>
        </p:xfrm>
        <a:graphic>
          <a:graphicData uri="http://schemas.openxmlformats.org/drawingml/2006/table">
            <a:tbl>
              <a:tblPr>
                <a:noFill/>
                <a:tableStyleId>{6C1BD811-9812-4B31-A8CD-796F813718C9}</a:tableStyleId>
              </a:tblPr>
              <a:tblGrid>
                <a:gridCol w="991100"/>
                <a:gridCol w="892275"/>
                <a:gridCol w="1634275"/>
                <a:gridCol w="1252150"/>
                <a:gridCol w="1252175"/>
                <a:gridCol w="1204400"/>
                <a:gridCol w="1204400"/>
              </a:tblGrid>
              <a:tr h="1060225">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Abstract</a:t>
                      </a:r>
                      <a:endParaRPr/>
                    </a:p>
                  </a:txBody>
                  <a:tcPr marT="91425" marB="91425" marR="91425" marL="91425"/>
                </a:tc>
                <a:tc>
                  <a:txBody>
                    <a:bodyPr/>
                    <a:lstStyle/>
                    <a:p>
                      <a:pPr indent="0" lvl="0" marL="0" rtl="0" algn="l">
                        <a:spcBef>
                          <a:spcPts val="0"/>
                        </a:spcBef>
                        <a:spcAft>
                          <a:spcPts val="0"/>
                        </a:spcAft>
                        <a:buNone/>
                      </a:pPr>
                      <a:r>
                        <a:rPr lang="en-GB"/>
                        <a:t>Dataset/</a:t>
                      </a:r>
                      <a:endParaRPr/>
                    </a:p>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Quantitative </a:t>
                      </a:r>
                      <a:endParaRPr/>
                    </a:p>
                    <a:p>
                      <a:pPr indent="0" lvl="0" marL="0" rtl="0" algn="l">
                        <a:spcBef>
                          <a:spcPts val="0"/>
                        </a:spcBef>
                        <a:spcAft>
                          <a:spcPts val="0"/>
                        </a:spcAft>
                        <a:buNone/>
                      </a:pPr>
                      <a:r>
                        <a:rPr lang="en-GB"/>
                        <a:t>Analysis</a:t>
                      </a:r>
                      <a:endParaRPr/>
                    </a:p>
                  </a:txBody>
                  <a:tcPr marT="91425" marB="91425" marR="91425" marL="91425"/>
                </a:tc>
                <a:tc>
                  <a:txBody>
                    <a:bodyPr/>
                    <a:lstStyle/>
                    <a:p>
                      <a:pPr indent="0" lvl="0" marL="0" rtl="0" algn="l">
                        <a:spcBef>
                          <a:spcPts val="0"/>
                        </a:spcBef>
                        <a:spcAft>
                          <a:spcPts val="0"/>
                        </a:spcAft>
                        <a:buNone/>
                      </a:pPr>
                      <a:r>
                        <a:rPr lang="en-GB"/>
                        <a:t>Critics</a:t>
                      </a:r>
                      <a:br>
                        <a:rPr lang="en-GB"/>
                      </a:br>
                      <a:r>
                        <a:rPr lang="en-GB"/>
                        <a:t>(if any)</a:t>
                      </a:r>
                      <a:endParaRPr/>
                    </a:p>
                  </a:txBody>
                  <a:tcPr marT="91425" marB="91425" marR="91425" marL="91425"/>
                </a:tc>
                <a:tc>
                  <a:txBody>
                    <a:bodyPr/>
                    <a:lstStyle/>
                    <a:p>
                      <a:pPr indent="0" lvl="0" marL="0" rtl="0" algn="l">
                        <a:spcBef>
                          <a:spcPts val="0"/>
                        </a:spcBef>
                        <a:spcAft>
                          <a:spcPts val="0"/>
                        </a:spcAft>
                        <a:buNone/>
                      </a:pPr>
                      <a:r>
                        <a:rPr lang="en-GB"/>
                        <a:t>Conclusion</a:t>
                      </a:r>
                      <a:endParaRPr/>
                    </a:p>
                  </a:txBody>
                  <a:tcPr marT="91425" marB="91425" marR="91425" marL="91425"/>
                </a:tc>
              </a:tr>
              <a:tr h="2737700">
                <a:tc>
                  <a:txBody>
                    <a:bodyPr/>
                    <a:lstStyle/>
                    <a:p>
                      <a:pPr indent="0" lvl="0" marL="0" rtl="0" algn="l">
                        <a:spcBef>
                          <a:spcPts val="0"/>
                        </a:spcBef>
                        <a:spcAft>
                          <a:spcPts val="0"/>
                        </a:spcAft>
                        <a:buNone/>
                      </a:pPr>
                      <a:r>
                        <a:rPr lang="en-GB"/>
                        <a:t>Towards</a:t>
                      </a:r>
                      <a:r>
                        <a:rPr lang="en-GB"/>
                        <a:t> </a:t>
                      </a:r>
                      <a:r>
                        <a:rPr lang="en-GB"/>
                        <a:t>Fine-grained Text Sentiment Transfer</a:t>
                      </a:r>
                      <a:endParaRPr/>
                    </a:p>
                  </a:txBody>
                  <a:tcPr marT="91425" marB="91425" marR="91425" marL="91425"/>
                </a:tc>
                <a:tc>
                  <a:txBody>
                    <a:bodyPr/>
                    <a:lstStyle/>
                    <a:p>
                      <a:pPr indent="0" lvl="0" marL="0" rtl="0" algn="l">
                        <a:spcBef>
                          <a:spcPts val="0"/>
                        </a:spcBef>
                        <a:spcAft>
                          <a:spcPts val="0"/>
                        </a:spcAft>
                        <a:buNone/>
                      </a:pPr>
                      <a:r>
                        <a:rPr lang="en-GB" sz="1200"/>
                        <a:t>Fuli Luo1,</a:t>
                      </a:r>
                      <a:r>
                        <a:rPr lang="en-GB" sz="1200"/>
                        <a:t> </a:t>
                      </a:r>
                      <a:r>
                        <a:rPr lang="en-GB" sz="1200"/>
                        <a:t>Peng Li2,</a:t>
                      </a:r>
                      <a:endParaRPr sz="1200"/>
                    </a:p>
                    <a:p>
                      <a:pPr indent="0" lvl="0" marL="0" rtl="0" algn="l">
                        <a:spcBef>
                          <a:spcPts val="0"/>
                        </a:spcBef>
                        <a:spcAft>
                          <a:spcPts val="0"/>
                        </a:spcAft>
                        <a:buNone/>
                      </a:pPr>
                      <a:r>
                        <a:rPr lang="en-GB" sz="1200"/>
                        <a:t>Pengcheng Yang1 , Jie Zhou2 </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paper discusses Fine-grained Text Sentiment Transfer (FGST), a task that aims to adjust the sentiment intensity of a text while preserving its original content using reinforcement learning.</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GB" sz="1200"/>
                        <a:t>YELP </a:t>
                      </a:r>
                      <a:endParaRPr sz="1200"/>
                    </a:p>
                    <a:p>
                      <a:pPr indent="0" lvl="0" marL="0" rtl="0" algn="l">
                        <a:spcBef>
                          <a:spcPts val="0"/>
                        </a:spcBef>
                        <a:spcAft>
                          <a:spcPts val="0"/>
                        </a:spcAft>
                        <a:buNone/>
                      </a:pPr>
                      <a:r>
                        <a:rPr lang="en-GB" sz="1200"/>
                        <a:t>Dataset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Seq2SentiSeq model with Gaussian kernel layer for precise sentiment transfer during decoding.</a:t>
                      </a:r>
                      <a:endParaRPr sz="1200"/>
                    </a:p>
                  </a:txBody>
                  <a:tcPr marT="91425" marB="91425" marR="91425" marL="91425"/>
                </a:tc>
                <a:tc>
                  <a:txBody>
                    <a:bodyPr/>
                    <a:lstStyle/>
                    <a:p>
                      <a:pPr indent="0" lvl="0" marL="0" rtl="0" algn="l">
                        <a:spcBef>
                          <a:spcPts val="0"/>
                        </a:spcBef>
                        <a:spcAft>
                          <a:spcPts val="0"/>
                        </a:spcAft>
                        <a:buNone/>
                      </a:pPr>
                      <a:r>
                        <a:rPr lang="en-GB" sz="1200">
                          <a:solidFill>
                            <a:schemeClr val="dk1"/>
                          </a:solidFill>
                          <a:highlight>
                            <a:srgbClr val="FFFFFF"/>
                          </a:highlight>
                        </a:rPr>
                        <a:t>BLEU,</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PPL,</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MAE,</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MRRR</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Human evalutaion</a:t>
                      </a:r>
                      <a:endParaRPr sz="12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200">
                          <a:solidFill>
                            <a:schemeClr val="dk1"/>
                          </a:solidFill>
                        </a:rPr>
                        <a:t>Providing accurate dataset for training with proper sentiment scores.</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100"/>
                        <a:t>The approach outperforms existing methods in both automatic and human evaluations, demonstrating its effectiveness in generating text with controlled sentiment intensity</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sz="11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g26b03ef39c1_1_21"/>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graphicFrame>
        <p:nvGraphicFramePr>
          <p:cNvPr id="176" name="Google Shape;176;g26b03ef39c1_1_21"/>
          <p:cNvGraphicFramePr/>
          <p:nvPr/>
        </p:nvGraphicFramePr>
        <p:xfrm>
          <a:off x="133500" y="337525"/>
          <a:ext cx="3000000" cy="3000000"/>
        </p:xfrm>
        <a:graphic>
          <a:graphicData uri="http://schemas.openxmlformats.org/drawingml/2006/table">
            <a:tbl>
              <a:tblPr>
                <a:noFill/>
                <a:tableStyleId>{6C1BD811-9812-4B31-A8CD-796F813718C9}</a:tableStyleId>
              </a:tblPr>
              <a:tblGrid>
                <a:gridCol w="1093900"/>
                <a:gridCol w="764050"/>
                <a:gridCol w="1612200"/>
                <a:gridCol w="1235225"/>
                <a:gridCol w="1235250"/>
                <a:gridCol w="1188125"/>
                <a:gridCol w="1188125"/>
              </a:tblGrid>
              <a:tr h="1076825">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Abstract</a:t>
                      </a:r>
                      <a:endParaRPr/>
                    </a:p>
                  </a:txBody>
                  <a:tcPr marT="91425" marB="91425" marR="91425" marL="91425"/>
                </a:tc>
                <a:tc>
                  <a:txBody>
                    <a:bodyPr/>
                    <a:lstStyle/>
                    <a:p>
                      <a:pPr indent="0" lvl="0" marL="0" rtl="0" algn="l">
                        <a:spcBef>
                          <a:spcPts val="0"/>
                        </a:spcBef>
                        <a:spcAft>
                          <a:spcPts val="0"/>
                        </a:spcAft>
                        <a:buNone/>
                      </a:pPr>
                      <a:r>
                        <a:rPr lang="en-GB"/>
                        <a:t>Dataset/</a:t>
                      </a:r>
                      <a:endParaRPr/>
                    </a:p>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Quantitative </a:t>
                      </a:r>
                      <a:endParaRPr/>
                    </a:p>
                    <a:p>
                      <a:pPr indent="0" lvl="0" marL="0" rtl="0" algn="l">
                        <a:spcBef>
                          <a:spcPts val="0"/>
                        </a:spcBef>
                        <a:spcAft>
                          <a:spcPts val="0"/>
                        </a:spcAft>
                        <a:buNone/>
                      </a:pPr>
                      <a:r>
                        <a:rPr lang="en-GB"/>
                        <a:t>Analysis</a:t>
                      </a:r>
                      <a:endParaRPr/>
                    </a:p>
                  </a:txBody>
                  <a:tcPr marT="91425" marB="91425" marR="91425" marL="91425"/>
                </a:tc>
                <a:tc>
                  <a:txBody>
                    <a:bodyPr/>
                    <a:lstStyle/>
                    <a:p>
                      <a:pPr indent="0" lvl="0" marL="0" rtl="0" algn="l">
                        <a:spcBef>
                          <a:spcPts val="0"/>
                        </a:spcBef>
                        <a:spcAft>
                          <a:spcPts val="0"/>
                        </a:spcAft>
                        <a:buNone/>
                      </a:pPr>
                      <a:r>
                        <a:rPr lang="en-GB"/>
                        <a:t>Critics</a:t>
                      </a:r>
                      <a:br>
                        <a:rPr lang="en-GB"/>
                      </a:br>
                      <a:r>
                        <a:rPr lang="en-GB"/>
                        <a:t>(if any)</a:t>
                      </a:r>
                      <a:endParaRPr/>
                    </a:p>
                  </a:txBody>
                  <a:tcPr marT="91425" marB="91425" marR="91425" marL="91425"/>
                </a:tc>
                <a:tc>
                  <a:txBody>
                    <a:bodyPr/>
                    <a:lstStyle/>
                    <a:p>
                      <a:pPr indent="0" lvl="0" marL="0" rtl="0" algn="l">
                        <a:spcBef>
                          <a:spcPts val="0"/>
                        </a:spcBef>
                        <a:spcAft>
                          <a:spcPts val="0"/>
                        </a:spcAft>
                        <a:buNone/>
                      </a:pPr>
                      <a:r>
                        <a:rPr lang="en-GB"/>
                        <a:t>Conclusion</a:t>
                      </a:r>
                      <a:endParaRPr/>
                    </a:p>
                  </a:txBody>
                  <a:tcPr marT="91425" marB="91425" marR="91425" marL="91425"/>
                </a:tc>
              </a:tr>
              <a:tr h="2207600">
                <a:tc>
                  <a:txBody>
                    <a:bodyPr/>
                    <a:lstStyle/>
                    <a:p>
                      <a:pPr indent="0" lvl="0" marL="0" rtl="0" algn="l">
                        <a:spcBef>
                          <a:spcPts val="0"/>
                        </a:spcBef>
                        <a:spcAft>
                          <a:spcPts val="0"/>
                        </a:spcAft>
                        <a:buNone/>
                      </a:pPr>
                      <a:r>
                        <a:rPr lang="en-GB"/>
                        <a:t>Semi-Supervised Formality Style Transfer with Consistency Training</a:t>
                      </a:r>
                      <a:endParaRPr/>
                    </a:p>
                  </a:txBody>
                  <a:tcPr marT="91425" marB="91425" marR="91425" marL="91425"/>
                </a:tc>
                <a:tc>
                  <a:txBody>
                    <a:bodyPr/>
                    <a:lstStyle/>
                    <a:p>
                      <a:pPr indent="0" lvl="0" marL="0" rtl="0" algn="l">
                        <a:spcBef>
                          <a:spcPts val="0"/>
                        </a:spcBef>
                        <a:spcAft>
                          <a:spcPts val="0"/>
                        </a:spcAft>
                        <a:buNone/>
                      </a:pPr>
                      <a:r>
                        <a:rPr lang="en-GB" sz="1200"/>
                        <a:t>Ao Liu, An Wang, Naoaki Okazak</a:t>
                      </a:r>
                      <a:endParaRPr sz="1200"/>
                    </a:p>
                  </a:txBody>
                  <a:tcPr marT="91425" marB="91425" marR="91425" marL="91425"/>
                </a:tc>
                <a:tc>
                  <a:txBody>
                    <a:bodyPr/>
                    <a:lstStyle/>
                    <a:p>
                      <a:pPr indent="0" lvl="0" marL="0" rtl="0" algn="l">
                        <a:spcBef>
                          <a:spcPts val="0"/>
                        </a:spcBef>
                        <a:spcAft>
                          <a:spcPts val="0"/>
                        </a:spcAft>
                        <a:buNone/>
                      </a:pPr>
                      <a:r>
                        <a:rPr lang="en-GB" sz="1200">
                          <a:solidFill>
                            <a:schemeClr val="dk1"/>
                          </a:solidFill>
                          <a:highlight>
                            <a:srgbClr val="FFFFFF"/>
                          </a:highlight>
                        </a:rPr>
                        <a:t>A novel approach to formality style transfer (FST) by leveraging a consistency-based semi-supervised learning framework. The study addresses the data scarcity issue in existing parallel datasets.</a:t>
                      </a:r>
                      <a:endParaRPr sz="12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200"/>
                        <a:t> GYAFC benchmark dataset,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T5-Large model</a:t>
                      </a:r>
                      <a:endParaRPr sz="1200"/>
                    </a:p>
                  </a:txBody>
                  <a:tcPr marT="91425" marB="91425" marR="91425" marL="91425"/>
                </a:tc>
                <a:tc>
                  <a:txBody>
                    <a:bodyPr/>
                    <a:lstStyle/>
                    <a:p>
                      <a:pPr indent="0" lvl="0" marL="0" rtl="0" algn="l">
                        <a:spcBef>
                          <a:spcPts val="0"/>
                        </a:spcBef>
                        <a:spcAft>
                          <a:spcPts val="0"/>
                        </a:spcAft>
                        <a:buNone/>
                      </a:pPr>
                      <a:r>
                        <a:rPr lang="en-GB" sz="1200">
                          <a:solidFill>
                            <a:schemeClr val="dk1"/>
                          </a:solidFill>
                          <a:highlight>
                            <a:srgbClr val="FFFFFF"/>
                          </a:highlight>
                        </a:rPr>
                        <a:t>TextCNN</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Formality classifier,</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BLEU score</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Perplexity score</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200"/>
                        <a:t>This focusses only on informal to formal conversion.</a:t>
                      </a:r>
                      <a:endParaRPr sz="1200"/>
                    </a:p>
                  </a:txBody>
                  <a:tcPr marT="91425" marB="91425" marR="91425" marL="91425"/>
                </a:tc>
                <a:tc>
                  <a:txBody>
                    <a:bodyPr/>
                    <a:lstStyle/>
                    <a:p>
                      <a:pPr indent="0" lvl="0" marL="0" rtl="0" algn="l">
                        <a:spcBef>
                          <a:spcPts val="0"/>
                        </a:spcBef>
                        <a:spcAft>
                          <a:spcPts val="0"/>
                        </a:spcAft>
                        <a:buNone/>
                      </a:pPr>
                      <a:r>
                        <a:rPr lang="en-GB" sz="1200"/>
                        <a:t>I</a:t>
                      </a:r>
                      <a:r>
                        <a:rPr lang="en-GB" sz="1200"/>
                        <a:t>t </a:t>
                      </a:r>
                      <a:r>
                        <a:rPr lang="en-GB" sz="1200"/>
                        <a:t>demonstrates state-of-the-art results on the GYAFC benchmark, even with less parallel data using data perturbation.</a:t>
                      </a:r>
                      <a:endParaRPr sz="12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6b03ef39c1_2_0"/>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SzPts val="800"/>
              <a:buNone/>
            </a:pPr>
            <a:fld id="{00000000-1234-1234-1234-123412341234}" type="slidenum">
              <a:rPr lang="en-GB"/>
              <a:t>‹#›</a:t>
            </a:fld>
            <a:endParaRPr/>
          </a:p>
        </p:txBody>
      </p:sp>
      <p:graphicFrame>
        <p:nvGraphicFramePr>
          <p:cNvPr id="182" name="Google Shape;182;g26b03ef39c1_2_0"/>
          <p:cNvGraphicFramePr/>
          <p:nvPr/>
        </p:nvGraphicFramePr>
        <p:xfrm>
          <a:off x="323625" y="223950"/>
          <a:ext cx="3000000" cy="3000000"/>
        </p:xfrm>
        <a:graphic>
          <a:graphicData uri="http://schemas.openxmlformats.org/drawingml/2006/table">
            <a:tbl>
              <a:tblPr>
                <a:noFill/>
                <a:tableStyleId>{6C1BD811-9812-4B31-A8CD-796F813718C9}</a:tableStyleId>
              </a:tblPr>
              <a:tblGrid>
                <a:gridCol w="1325050"/>
                <a:gridCol w="985150"/>
                <a:gridCol w="1155100"/>
                <a:gridCol w="1155100"/>
                <a:gridCol w="1155100"/>
                <a:gridCol w="1155100"/>
                <a:gridCol w="1155100"/>
              </a:tblGrid>
              <a:tr h="979200">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Abstract</a:t>
                      </a:r>
                      <a:endParaRPr/>
                    </a:p>
                  </a:txBody>
                  <a:tcPr marT="91425" marB="91425" marR="91425" marL="91425"/>
                </a:tc>
                <a:tc>
                  <a:txBody>
                    <a:bodyPr/>
                    <a:lstStyle/>
                    <a:p>
                      <a:pPr indent="0" lvl="0" marL="0" rtl="0" algn="l">
                        <a:spcBef>
                          <a:spcPts val="0"/>
                        </a:spcBef>
                        <a:spcAft>
                          <a:spcPts val="0"/>
                        </a:spcAft>
                        <a:buNone/>
                      </a:pPr>
                      <a:r>
                        <a:rPr lang="en-GB"/>
                        <a:t>Dataset/</a:t>
                      </a:r>
                      <a:endParaRPr/>
                    </a:p>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Qualitative </a:t>
                      </a:r>
                      <a:endParaRPr/>
                    </a:p>
                    <a:p>
                      <a:pPr indent="0" lvl="0" marL="0" rtl="0" algn="l">
                        <a:spcBef>
                          <a:spcPts val="0"/>
                        </a:spcBef>
                        <a:spcAft>
                          <a:spcPts val="0"/>
                        </a:spcAft>
                        <a:buNone/>
                      </a:pPr>
                      <a:r>
                        <a:rPr lang="en-GB"/>
                        <a:t>Analysis</a:t>
                      </a:r>
                      <a:endParaRPr/>
                    </a:p>
                  </a:txBody>
                  <a:tcPr marT="91425" marB="91425" marR="91425" marL="91425"/>
                </a:tc>
                <a:tc>
                  <a:txBody>
                    <a:bodyPr/>
                    <a:lstStyle/>
                    <a:p>
                      <a:pPr indent="0" lvl="0" marL="0" rtl="0" algn="l">
                        <a:spcBef>
                          <a:spcPts val="0"/>
                        </a:spcBef>
                        <a:spcAft>
                          <a:spcPts val="0"/>
                        </a:spcAft>
                        <a:buNone/>
                      </a:pPr>
                      <a:r>
                        <a:rPr lang="en-GB"/>
                        <a:t>Critics</a:t>
                      </a:r>
                      <a:br>
                        <a:rPr lang="en-GB"/>
                      </a:br>
                      <a:r>
                        <a:rPr lang="en-GB"/>
                        <a:t>(if any)</a:t>
                      </a:r>
                      <a:endParaRPr/>
                    </a:p>
                  </a:txBody>
                  <a:tcPr marT="91425" marB="91425" marR="91425" marL="91425"/>
                </a:tc>
                <a:tc>
                  <a:txBody>
                    <a:bodyPr/>
                    <a:lstStyle/>
                    <a:p>
                      <a:pPr indent="0" lvl="0" marL="0" rtl="0" algn="l">
                        <a:spcBef>
                          <a:spcPts val="0"/>
                        </a:spcBef>
                        <a:spcAft>
                          <a:spcPts val="0"/>
                        </a:spcAft>
                        <a:buNone/>
                      </a:pPr>
                      <a:r>
                        <a:rPr lang="en-GB"/>
                        <a:t>Conclusion</a:t>
                      </a:r>
                      <a:endParaRPr/>
                    </a:p>
                  </a:txBody>
                  <a:tcPr marT="91425" marB="91425" marR="91425" marL="91425"/>
                </a:tc>
              </a:tr>
              <a:tr h="3378475">
                <a:tc>
                  <a:txBody>
                    <a:bodyPr/>
                    <a:lstStyle/>
                    <a:p>
                      <a:pPr indent="0" lvl="0" marL="0" rtl="0" algn="l">
                        <a:spcBef>
                          <a:spcPts val="0"/>
                        </a:spcBef>
                        <a:spcAft>
                          <a:spcPts val="0"/>
                        </a:spcAft>
                        <a:buNone/>
                      </a:pPr>
                      <a:r>
                        <a:rPr lang="en-GB"/>
                        <a:t>Shakespearizing Modern Language Using Copy-Enriched Sequence-to-Sequence Models</a:t>
                      </a:r>
                      <a:endParaRPr/>
                    </a:p>
                  </a:txBody>
                  <a:tcPr marT="91425" marB="91425" marR="91425" marL="91425"/>
                </a:tc>
                <a:tc>
                  <a:txBody>
                    <a:bodyPr/>
                    <a:lstStyle/>
                    <a:p>
                      <a:pPr indent="0" lvl="0" marL="0" rtl="0" algn="l">
                        <a:spcBef>
                          <a:spcPts val="0"/>
                        </a:spcBef>
                        <a:spcAft>
                          <a:spcPts val="0"/>
                        </a:spcAft>
                        <a:buNone/>
                      </a:pPr>
                      <a:r>
                        <a:rPr lang="en-GB"/>
                        <a:t>Harsh Jhamtani  , Varun Gangal , Eduard Hovy, Eric Nyberg</a:t>
                      </a:r>
                      <a:endParaRPr/>
                    </a:p>
                  </a:txBody>
                  <a:tcPr marT="91425" marB="91425" marR="91425" marL="91425"/>
                </a:tc>
                <a:tc>
                  <a:txBody>
                    <a:bodyPr/>
                    <a:lstStyle/>
                    <a:p>
                      <a:pPr indent="0" lvl="0" marL="0" rtl="0" algn="l">
                        <a:spcBef>
                          <a:spcPts val="0"/>
                        </a:spcBef>
                        <a:spcAft>
                          <a:spcPts val="0"/>
                        </a:spcAft>
                        <a:buNone/>
                      </a:pPr>
                      <a:r>
                        <a:rPr lang="en-GB"/>
                        <a:t>automated methods to transform text from modern English to Shakespearean English using an end to end trainable neural model</a:t>
                      </a:r>
                      <a:endParaRPr/>
                    </a:p>
                  </a:txBody>
                  <a:tcPr marT="91425" marB="91425" marR="91425" marL="91425"/>
                </a:tc>
                <a:tc>
                  <a:txBody>
                    <a:bodyPr/>
                    <a:lstStyle/>
                    <a:p>
                      <a:pPr indent="0" lvl="0" marL="0" rtl="0" algn="l">
                        <a:spcBef>
                          <a:spcPts val="0"/>
                        </a:spcBef>
                        <a:spcAft>
                          <a:spcPts val="0"/>
                        </a:spcAft>
                        <a:buNone/>
                      </a:pPr>
                      <a:r>
                        <a:rPr lang="en-GB"/>
                        <a:t>a collection of line-by-line modern paraphrases for 16 of Shakespeare’s 36 plays </a:t>
                      </a:r>
                      <a:endParaRPr/>
                    </a:p>
                    <a:p>
                      <a:pPr indent="0" lvl="0" marL="0" rtl="0" algn="l">
                        <a:spcBef>
                          <a:spcPts val="0"/>
                        </a:spcBef>
                        <a:spcAft>
                          <a:spcPts val="0"/>
                        </a:spcAft>
                        <a:buNone/>
                      </a:pPr>
                      <a:r>
                        <a:rPr lang="en-GB"/>
                        <a:t>(parallel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3 models SATS,SIMPLES2S AND COPY</a:t>
                      </a:r>
                      <a:endParaRPr/>
                    </a:p>
                  </a:txBody>
                  <a:tcPr marT="91425" marB="91425" marR="91425" marL="91425"/>
                </a:tc>
                <a:tc>
                  <a:txBody>
                    <a:bodyPr/>
                    <a:lstStyle/>
                    <a:p>
                      <a:pPr indent="0" lvl="0" marL="0" rtl="0" algn="l">
                        <a:spcBef>
                          <a:spcPts val="0"/>
                        </a:spcBef>
                        <a:spcAft>
                          <a:spcPts val="0"/>
                        </a:spcAft>
                        <a:buNone/>
                      </a:pPr>
                      <a:r>
                        <a:rPr lang="en-GB"/>
                        <a:t>BLEU(PINC)score of </a:t>
                      </a:r>
                      <a:endParaRPr/>
                    </a:p>
                    <a:p>
                      <a:pPr indent="0" lvl="0" marL="0" rtl="0" algn="l">
                        <a:spcBef>
                          <a:spcPts val="0"/>
                        </a:spcBef>
                        <a:spcAft>
                          <a:spcPts val="0"/>
                        </a:spcAft>
                        <a:buNone/>
                      </a:pPr>
                      <a:r>
                        <a:rPr lang="en-GB"/>
                        <a:t>31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(encoder is </a:t>
                      </a:r>
                      <a:r>
                        <a:rPr lang="en-GB"/>
                        <a:t>bidirectional</a:t>
                      </a:r>
                      <a:r>
                        <a:rPr lang="en-GB"/>
                        <a:t> lstm</a:t>
                      </a:r>
                      <a:endParaRPr/>
                    </a:p>
                    <a:p>
                      <a:pPr indent="0" lvl="0" marL="0" rtl="0" algn="l">
                        <a:spcBef>
                          <a:spcPts val="0"/>
                        </a:spcBef>
                        <a:spcAft>
                          <a:spcPts val="0"/>
                        </a:spcAft>
                        <a:buNone/>
                      </a:pPr>
                      <a:r>
                        <a:rPr lang="en-GB"/>
                        <a:t>Decoder:</a:t>
                      </a:r>
                      <a:endParaRPr/>
                    </a:p>
                    <a:p>
                      <a:pPr indent="0" lvl="0" marL="0" rtl="0" algn="l">
                        <a:spcBef>
                          <a:spcPts val="0"/>
                        </a:spcBef>
                        <a:spcAft>
                          <a:spcPts val="0"/>
                        </a:spcAft>
                        <a:buNone/>
                      </a:pPr>
                      <a:r>
                        <a:rPr lang="en-GB"/>
                        <a:t>Rnn and a pointer module)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CROSS ENTROPY AS LOSS FUNCTION</a:t>
                      </a:r>
                      <a:endParaRPr/>
                    </a:p>
                  </a:txBody>
                  <a:tcPr marT="91425" marB="91425" marR="91425" marL="91425"/>
                </a:tc>
                <a:tc>
                  <a:txBody>
                    <a:bodyPr/>
                    <a:lstStyle/>
                    <a:p>
                      <a:pPr indent="0" lvl="0" marL="0" rtl="0" algn="l">
                        <a:spcBef>
                          <a:spcPts val="0"/>
                        </a:spcBef>
                        <a:spcAft>
                          <a:spcPts val="0"/>
                        </a:spcAft>
                        <a:buNone/>
                      </a:pPr>
                      <a:r>
                        <a:rPr lang="en-GB"/>
                        <a:t>A</a:t>
                      </a:r>
                      <a:endParaRPr/>
                    </a:p>
                    <a:p>
                      <a:pPr indent="0" lvl="0" marL="0" rtl="0" algn="l">
                        <a:spcBef>
                          <a:spcPts val="0"/>
                        </a:spcBef>
                        <a:spcAft>
                          <a:spcPts val="0"/>
                        </a:spcAft>
                        <a:buNone/>
                      </a:pPr>
                      <a:r>
                        <a:rPr lang="en-GB"/>
                        <a:t>Mix</a:t>
                      </a:r>
                      <a:r>
                        <a:rPr lang="en-GB"/>
                        <a:t>ture model of recurrent neural network and pointer</a:t>
                      </a:r>
                      <a:endParaRPr/>
                    </a:p>
                    <a:p>
                      <a:pPr indent="0" lvl="0" marL="0" rtl="0" algn="l">
                        <a:spcBef>
                          <a:spcPts val="0"/>
                        </a:spcBef>
                        <a:spcAft>
                          <a:spcPts val="0"/>
                        </a:spcAft>
                        <a:buNone/>
                      </a:pPr>
                      <a:r>
                        <a:rPr lang="en-GB"/>
                        <a:t>network has been shown to achieve good performance</a:t>
                      </a:r>
                      <a:endParaRPr/>
                    </a:p>
                  </a:txBody>
                  <a:tcPr marT="91425" marB="91425" marR="91425" marL="91425"/>
                </a:tc>
                <a:tc>
                  <a:txBody>
                    <a:bodyPr/>
                    <a:lstStyle/>
                    <a:p>
                      <a:pPr indent="0" lvl="0" marL="0" rtl="0" algn="l">
                        <a:spcBef>
                          <a:spcPts val="0"/>
                        </a:spcBef>
                        <a:spcAft>
                          <a:spcPts val="0"/>
                        </a:spcAft>
                        <a:buNone/>
                      </a:pPr>
                      <a:r>
                        <a:rPr lang="en-GB"/>
                        <a:t>a mixture model of pointer network and LSTM to transform Modern English text to Shakespearean style English.</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