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1"/>
  </p:notesMasterIdLst>
  <p:handoutMasterIdLst>
    <p:handoutMasterId r:id="rId22"/>
  </p:handoutMasterIdLst>
  <p:sldIdLst>
    <p:sldId id="259" r:id="rId2"/>
    <p:sldId id="260" r:id="rId3"/>
    <p:sldId id="261" r:id="rId4"/>
    <p:sldId id="262" r:id="rId5"/>
    <p:sldId id="263" r:id="rId6"/>
    <p:sldId id="279" r:id="rId7"/>
    <p:sldId id="266" r:id="rId8"/>
    <p:sldId id="280" r:id="rId9"/>
    <p:sldId id="281" r:id="rId10"/>
    <p:sldId id="267" r:id="rId11"/>
    <p:sldId id="268" r:id="rId12"/>
    <p:sldId id="269" r:id="rId13"/>
    <p:sldId id="270" r:id="rId14"/>
    <p:sldId id="271" r:id="rId15"/>
    <p:sldId id="272" r:id="rId16"/>
    <p:sldId id="278" r:id="rId17"/>
    <p:sldId id="274" r:id="rId18"/>
    <p:sldId id="282" r:id="rId19"/>
    <p:sldId id="277" r:id="rId20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orient="horz" pos="528" userDrawn="1">
          <p15:clr>
            <a:srgbClr val="A4A3A4"/>
          </p15:clr>
        </p15:guide>
        <p15:guide id="3" orient="horz" pos="3672" userDrawn="1">
          <p15:clr>
            <a:srgbClr val="A4A3A4"/>
          </p15:clr>
        </p15:guide>
        <p15:guide id="4" pos="240" userDrawn="1">
          <p15:clr>
            <a:srgbClr val="A4A3A4"/>
          </p15:clr>
        </p15:guide>
        <p15:guide id="5" pos="420">
          <p15:clr>
            <a:srgbClr val="A4A3A4"/>
          </p15:clr>
        </p15:guide>
        <p15:guide id="6" pos="5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pos="4247">
          <p15:clr>
            <a:srgbClr val="A4A3A4"/>
          </p15:clr>
        </p15:guide>
        <p15:guide id="3" orient="horz" pos="29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DA2128"/>
    <a:srgbClr val="E0E0FF"/>
    <a:srgbClr val="DDDDDD"/>
    <a:srgbClr val="663300"/>
    <a:srgbClr val="0033CC"/>
    <a:srgbClr val="FFFF66"/>
    <a:srgbClr val="FF5050"/>
    <a:srgbClr val="FFFFFF"/>
    <a:srgbClr val="ECC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2" autoAdjust="0"/>
    <p:restoredTop sz="84124" autoAdjust="0"/>
  </p:normalViewPr>
  <p:slideViewPr>
    <p:cSldViewPr snapToGrid="0">
      <p:cViewPr varScale="1">
        <p:scale>
          <a:sx n="77" d="100"/>
          <a:sy n="77" d="100"/>
        </p:scale>
        <p:origin x="1352" y="192"/>
      </p:cViewPr>
      <p:guideLst>
        <p:guide orient="horz" pos="2016"/>
        <p:guide orient="horz" pos="528"/>
        <p:guide orient="horz" pos="3672"/>
        <p:guide pos="240"/>
        <p:guide pos="420"/>
        <p:guide pos="5304"/>
      </p:guideLst>
    </p:cSldViewPr>
  </p:slideViewPr>
  <p:outlineViewPr>
    <p:cViewPr>
      <p:scale>
        <a:sx n="33" d="100"/>
        <a:sy n="33" d="100"/>
      </p:scale>
      <p:origin x="0" y="18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3912" y="-104"/>
      </p:cViewPr>
      <p:guideLst>
        <p:guide pos="4247"/>
        <p:guide orient="horz" pos="29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61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0" y="8902700"/>
            <a:ext cx="6985000" cy="21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529" tIns="39765" rIns="79529" bIns="39765">
            <a:spAutoFit/>
          </a:bodyPr>
          <a:lstStyle/>
          <a:p>
            <a:pPr marL="0" indent="0" algn="ctr" defTabSz="895350">
              <a:spcBef>
                <a:spcPct val="50000"/>
              </a:spcBef>
              <a:tabLst/>
            </a:pPr>
            <a:r>
              <a:rPr lang="en-US" sz="900" dirty="0" smtClean="0">
                <a:cs typeface="Times New Roman" pitchFamily="18" charset="0"/>
              </a:rPr>
              <a:t>©</a:t>
            </a:r>
            <a:r>
              <a:rPr lang="en-US" sz="700" dirty="0" smtClean="0">
                <a:solidFill>
                  <a:schemeClr val="tx2"/>
                </a:solidFill>
              </a:rPr>
              <a:t> Learning Tree International, Inc. </a:t>
            </a:r>
            <a:r>
              <a:rPr lang="en-US" sz="700" dirty="0">
                <a:solidFill>
                  <a:schemeClr val="tx2"/>
                </a:solidFill>
              </a:rPr>
              <a:t>All rights reserved. Not to be reproduced </a:t>
            </a:r>
            <a:r>
              <a:rPr lang="en-US" sz="700" dirty="0" smtClean="0">
                <a:solidFill>
                  <a:schemeClr val="tx2"/>
                </a:solidFill>
              </a:rPr>
              <a:t>without </a:t>
            </a:r>
            <a:r>
              <a:rPr lang="en-US" sz="700" dirty="0">
                <a:solidFill>
                  <a:schemeClr val="tx2"/>
                </a:solidFill>
              </a:rPr>
              <a:t>prior </a:t>
            </a:r>
            <a:r>
              <a:rPr lang="en-US" sz="700" dirty="0" smtClean="0">
                <a:solidFill>
                  <a:schemeClr val="tx2"/>
                </a:solidFill>
              </a:rPr>
              <a:t>written consent.</a:t>
            </a:r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96047" y="216408"/>
            <a:ext cx="4833937" cy="3625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30772" y="3655886"/>
            <a:ext cx="4696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sz="1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Notes:</a:t>
            </a:r>
            <a:endParaRPr lang="en-US" sz="1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0" y="3957638"/>
            <a:ext cx="6488113" cy="1225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24543" y="8868874"/>
            <a:ext cx="8739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00" dirty="0" smtClean="0">
                <a:solidFill>
                  <a:schemeClr val="tx2"/>
                </a:solidFill>
              </a:rPr>
              <a:t>944-6-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algn="r"/>
              <a:t>‹#›</a:t>
            </a:fld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268009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&lt;*s*o*u*r*c*e*&gt;*9*4*4*a*0*-*6*-*4*&lt;*/*s*o*u*r*c*e*&gt;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03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&lt;*s*o*u*r*c*e*&gt;*9*4*4*a*0*-*6*-*1*2*&lt;*/*s*o*u*r*c*e*&gt;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516760"/>
          </a:xfrm>
        </p:spPr>
        <p:txBody>
          <a:bodyPr>
            <a:spAutoFit/>
          </a:bodyPr>
          <a:lstStyle/>
          <a:p>
            <a:r>
              <a:rPr lang="en-US" dirty="0" smtClean="0"/>
              <a:t>Instructor Note: UI must be built to industry and platform standards</a:t>
            </a:r>
          </a:p>
          <a:p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</p:spTree>
    <p:extLst>
      <p:ext uri="{BB962C8B-B14F-4D97-AF65-F5344CB8AC3E}">
        <p14:creationId xmlns:p14="http://schemas.microsoft.com/office/powerpoint/2010/main" val="1266998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&lt;*s*o*u*r*c*e*&gt;*9*4*4*a*0*-*6*-*1*3*&lt;*/*s*o*u*r*c*e*&gt;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94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&lt;*s*o*u*r*c*e*&gt;*9*4*4*a*0*-*6*-*1*4*&lt;*/*s*o*u*r*c*e*&gt;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516760"/>
          </a:xfrm>
        </p:spPr>
        <p:txBody>
          <a:bodyPr>
            <a:spAutoFit/>
          </a:bodyPr>
          <a:lstStyle/>
          <a:p>
            <a:r>
              <a:rPr lang="en-US" dirty="0" smtClean="0"/>
              <a:t>Instructor’s Notes</a:t>
            </a:r>
          </a:p>
          <a:p>
            <a:r>
              <a:rPr lang="en-US" dirty="0" smtClean="0"/>
              <a:t>SUT = System Under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13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&lt;*s*o*u*r*c*e*&gt;*9*4*4*a*0*-*6*-*1*5*&lt;*/*s*o*u*r*c*e*&gt;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62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&lt;*s*o*u*r*c*e*&gt;*9*4*4*a*0*-*6*-*1*6*&lt;*/*s*o*u*r*c*e*&gt;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48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&lt;*s*o*u*r*c*e*&gt;*9*4*4*a*0*-*6*-*1*7*&lt;*/*s*o*u*r*c*e*&gt;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84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&lt;*s*o*u*r*c*e*&gt;*9*4*4*a*0*-*6*-*1*6*&lt;*/*s*o*u*r*c*e*&gt;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70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&lt;*s*o*u*r*c*e*&gt;*9*4*4*a*0*-*6*-*1*9*&lt;*/*s*o*u*r*c*e*&gt;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1772488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</a:t>
            </a:r>
          </a:p>
          <a:p>
            <a:r>
              <a:rPr lang="en-US" dirty="0" smtClean="0"/>
              <a:t>NFT Test Categories</a:t>
            </a:r>
          </a:p>
          <a:p>
            <a:pPr marL="171450" lvl="0" indent="-171450">
              <a:lnSpc>
                <a:spcPct val="80000"/>
              </a:lnSpc>
              <a:buFont typeface="Arial" charset="0"/>
              <a:buChar char="•"/>
            </a:pPr>
            <a:r>
              <a:rPr lang="en-US" dirty="0" smtClean="0"/>
              <a:t>Security</a:t>
            </a:r>
          </a:p>
          <a:p>
            <a:pPr marL="171450" lvl="0" indent="-171450">
              <a:lnSpc>
                <a:spcPct val="80000"/>
              </a:lnSpc>
              <a:buFont typeface="Arial" charset="0"/>
              <a:buChar char="•"/>
            </a:pPr>
            <a:r>
              <a:rPr lang="en-US" dirty="0" smtClean="0"/>
              <a:t>API Invocation</a:t>
            </a:r>
          </a:p>
          <a:p>
            <a:pPr marL="171450" lvl="0" indent="-171450">
              <a:lnSpc>
                <a:spcPct val="80000"/>
              </a:lnSpc>
              <a:buFont typeface="Arial" charset="0"/>
              <a:buChar char="•"/>
            </a:pPr>
            <a:r>
              <a:rPr lang="en-US" dirty="0" smtClean="0"/>
              <a:t>High Availability and Performance</a:t>
            </a:r>
          </a:p>
          <a:p>
            <a:pPr marL="171450" lvl="0" indent="-171450">
              <a:lnSpc>
                <a:spcPct val="80000"/>
              </a:lnSpc>
              <a:buFont typeface="Arial" charset="0"/>
              <a:buChar char="•"/>
            </a:pPr>
            <a:r>
              <a:rPr lang="en-US" dirty="0" smtClean="0"/>
              <a:t>Resilience and Failover</a:t>
            </a:r>
          </a:p>
          <a:p>
            <a:pPr marL="171450" lvl="0" indent="-171450">
              <a:lnSpc>
                <a:spcPct val="80000"/>
              </a:lnSpc>
              <a:buFont typeface="Arial" charset="0"/>
              <a:buChar char="•"/>
            </a:pPr>
            <a:r>
              <a:rPr lang="en-US" dirty="0" smtClean="0"/>
              <a:t>Integration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64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&lt;*s*o*u*r*c*e*&gt;*9*4*4*a*0*-*6*-*1*9*&lt;*/*s*o*u*r*c*e*&gt;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1772488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</a:t>
            </a:r>
          </a:p>
          <a:p>
            <a:r>
              <a:rPr lang="en-US" dirty="0" smtClean="0"/>
              <a:t>NFT Test Categories</a:t>
            </a:r>
          </a:p>
          <a:p>
            <a:pPr marL="171450" lvl="0" indent="-171450">
              <a:lnSpc>
                <a:spcPct val="80000"/>
              </a:lnSpc>
              <a:buFont typeface="Arial" charset="0"/>
              <a:buChar char="•"/>
            </a:pPr>
            <a:r>
              <a:rPr lang="en-US" dirty="0" smtClean="0"/>
              <a:t>Security</a:t>
            </a:r>
          </a:p>
          <a:p>
            <a:pPr marL="171450" lvl="0" indent="-171450">
              <a:lnSpc>
                <a:spcPct val="80000"/>
              </a:lnSpc>
              <a:buFont typeface="Arial" charset="0"/>
              <a:buChar char="•"/>
            </a:pPr>
            <a:r>
              <a:rPr lang="en-US" dirty="0" smtClean="0"/>
              <a:t>API Invocation</a:t>
            </a:r>
          </a:p>
          <a:p>
            <a:pPr marL="171450" lvl="0" indent="-171450">
              <a:lnSpc>
                <a:spcPct val="80000"/>
              </a:lnSpc>
              <a:buFont typeface="Arial" charset="0"/>
              <a:buChar char="•"/>
            </a:pPr>
            <a:r>
              <a:rPr lang="en-US" dirty="0" smtClean="0"/>
              <a:t>High Availability and Performance</a:t>
            </a:r>
          </a:p>
          <a:p>
            <a:pPr marL="171450" lvl="0" indent="-171450">
              <a:lnSpc>
                <a:spcPct val="80000"/>
              </a:lnSpc>
              <a:buFont typeface="Arial" charset="0"/>
              <a:buChar char="•"/>
            </a:pPr>
            <a:r>
              <a:rPr lang="en-US" dirty="0" smtClean="0"/>
              <a:t>Resilience and Failover</a:t>
            </a:r>
          </a:p>
          <a:p>
            <a:pPr marL="171450" lvl="0" indent="-171450">
              <a:lnSpc>
                <a:spcPct val="80000"/>
              </a:lnSpc>
              <a:buFont typeface="Arial" charset="0"/>
              <a:buChar char="•"/>
            </a:pPr>
            <a:r>
              <a:rPr lang="en-US" dirty="0" smtClean="0"/>
              <a:t>Integration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99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&lt;*s*o*u*r*c*e*&gt;*9*4*4*a*0*-*7*-*4*&lt;*/*s*o*u*r*c*e*&gt;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32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&lt;*s*o*u*r*c*e*&gt;*9*4*4*a*0*-*6*-*5*&lt;*/*s*o*u*r*c*e*&gt;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677351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</a:t>
            </a:r>
          </a:p>
          <a:p>
            <a:r>
              <a:rPr lang="en-US" dirty="0" smtClean="0"/>
              <a:t>Testability</a:t>
            </a:r>
            <a:r>
              <a:rPr lang="en-US" baseline="0" dirty="0" smtClean="0"/>
              <a:t> challenges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Size and complexity 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3rd party components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Legacy code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Regulatory Issues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Nonfunctional conflicts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Concurrency and threading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Cloud issues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78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&lt;*s*o*u*r*c*e*&gt;*9*4*4*a*0*-*6*-*6*&lt;*/*s*o*u*r*c*e*&gt;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516760"/>
          </a:xfrm>
        </p:spPr>
        <p:txBody>
          <a:bodyPr>
            <a:spAutoFit/>
          </a:bodyPr>
          <a:lstStyle/>
          <a:p>
            <a:r>
              <a:rPr lang="en-US" dirty="0" smtClean="0"/>
              <a:t>Instructors</a:t>
            </a:r>
            <a:r>
              <a:rPr lang="en-US" baseline="0" dirty="0" smtClean="0"/>
              <a:t> Notes</a:t>
            </a:r>
          </a:p>
          <a:p>
            <a:r>
              <a:rPr lang="en-US" baseline="0" dirty="0" smtClean="0"/>
              <a:t>Interfaces are much better than Inheritance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8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&lt;*s*o*u*r*c*e*&gt;*9*4*4*a*0*-*6*-*7*&lt;*/*s*o*u*r*c*e*&gt;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18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&lt;*s*o*u*r*c*e*&gt;*9*4*4*a*0*-*6*-*8*&lt;*/*s*o*u*r*c*e*&gt;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1643222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</a:t>
            </a:r>
          </a:p>
          <a:p>
            <a:r>
              <a:rPr lang="en-US" dirty="0" smtClean="0"/>
              <a:t>Component-oriented</a:t>
            </a:r>
            <a:r>
              <a:rPr lang="en-US" baseline="0" dirty="0" smtClean="0"/>
              <a:t> design and layered architecture gives </a:t>
            </a:r>
          </a:p>
          <a:p>
            <a:pPr marL="171450" lvl="0" indent="-171450"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Strong cohesion</a:t>
            </a:r>
          </a:p>
          <a:p>
            <a:pPr marL="171450" lvl="0" indent="-171450"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Lose coupling </a:t>
            </a:r>
          </a:p>
          <a:p>
            <a:pPr marL="171450" lvl="0" indent="-171450"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Localization of function </a:t>
            </a:r>
          </a:p>
          <a:p>
            <a:pPr marL="171450" lvl="0" indent="-171450"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Localization of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87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57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&lt;*s*o*u*r*c*e*&gt;*9*4*4*a*0*-*6*-*1*1*&lt;*/*s*o*u*r*c*e*&gt;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57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&lt;*s*o*u*r*c*e*&gt;*9*4*4*a*0*-*6*-*1*1*&lt;*/*s*o*u*r*c*e*&gt;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38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&lt;*s*o*u*r*c*e*&gt;*9*4*4*a*0*-*6*-*1*1*&lt;*/*s*o*u*r*c*e*&gt;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0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228600" y="221666"/>
            <a:ext cx="8686800" cy="4116196"/>
            <a:chOff x="228600" y="221666"/>
            <a:chExt cx="8686800" cy="4116196"/>
          </a:xfrm>
        </p:grpSpPr>
        <p:sp>
          <p:nvSpPr>
            <p:cNvPr id="32" name="Rounded Rectangle 31"/>
            <p:cNvSpPr/>
            <p:nvPr userDrawn="1"/>
          </p:nvSpPr>
          <p:spPr bwMode="black">
            <a:xfrm>
              <a:off x="228600" y="221666"/>
              <a:ext cx="8686800" cy="4114800"/>
            </a:xfrm>
            <a:prstGeom prst="roundRect">
              <a:avLst>
                <a:gd name="adj" fmla="val 4627"/>
              </a:avLst>
            </a:prstGeom>
            <a:solidFill>
              <a:srgbClr val="005A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ounded Rectangle 32"/>
            <p:cNvSpPr/>
            <p:nvPr userDrawn="1"/>
          </p:nvSpPr>
          <p:spPr bwMode="black">
            <a:xfrm>
              <a:off x="228600" y="2874822"/>
              <a:ext cx="8686800" cy="1463040"/>
            </a:xfrm>
            <a:prstGeom prst="roundRect">
              <a:avLst>
                <a:gd name="adj" fmla="val 12161"/>
              </a:avLst>
            </a:prstGeom>
            <a:solidFill>
              <a:srgbClr val="DA2128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 bwMode="auto">
            <a:xfrm>
              <a:off x="228600" y="2493816"/>
              <a:ext cx="8686800" cy="1554480"/>
            </a:xfrm>
            <a:prstGeom prst="rect">
              <a:avLst/>
            </a:prstGeom>
            <a:solidFill>
              <a:srgbClr val="005B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 bwMode="auto">
            <a:xfrm>
              <a:off x="260604" y="848737"/>
              <a:ext cx="8622792" cy="32004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6" name="Rectangle 205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309563" y="1179576"/>
            <a:ext cx="8521286" cy="1638300"/>
          </a:xfrm>
          <a:effectLst/>
        </p:spPr>
        <p:txBody>
          <a:bodyPr anchor="ctr" anchorCtr="1"/>
          <a:lstStyle>
            <a:lvl1pPr>
              <a:defRPr sz="3600">
                <a:solidFill>
                  <a:srgbClr val="005AA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Rectangle 2057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322262" y="301752"/>
            <a:ext cx="5853069" cy="381000"/>
          </a:xfrm>
          <a:effectLst/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6610319" y="3021901"/>
            <a:ext cx="1977409" cy="787817"/>
            <a:chOff x="6610319" y="3021901"/>
            <a:chExt cx="1977409" cy="787817"/>
          </a:xfrm>
        </p:grpSpPr>
        <p:pic>
          <p:nvPicPr>
            <p:cNvPr id="38" name="Picture 37"/>
            <p:cNvPicPr>
              <a:picLocks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0319" y="3021901"/>
              <a:ext cx="1975104" cy="786384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hidden">
            <a:xfrm>
              <a:off x="6612624" y="3022308"/>
              <a:ext cx="1975104" cy="787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416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o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DA2128"/>
              </a:buClr>
              <a:buSzPct val="100000"/>
              <a:buFont typeface="+mj-lt"/>
              <a:buAutoNum type="arabicPeriod"/>
              <a:defRPr/>
            </a:lvl1pPr>
            <a:lvl2pPr marL="630238" indent="-288925">
              <a:buClr>
                <a:srgbClr val="DA2128"/>
              </a:buClr>
              <a:buSzPct val="100000"/>
              <a:buFont typeface="+mj-lt"/>
              <a:buAutoNum type="alphaLcPeriod"/>
              <a:defRPr/>
            </a:lvl2pPr>
            <a:lvl3pPr marL="855663" indent="-225425">
              <a:buClr>
                <a:srgbClr val="DA2128"/>
              </a:buClr>
              <a:buSzPct val="100000"/>
              <a:buFont typeface="Arial" pitchFamily="34" charset="0"/>
              <a:buChar char="–"/>
              <a:defRPr/>
            </a:lvl3pPr>
            <a:lvl4pPr marL="1084263" indent="-228600">
              <a:buClr>
                <a:srgbClr val="DA2128"/>
              </a:buClr>
              <a:buSzPct val="100000"/>
              <a:buFont typeface="Arial" pitchFamily="34" charset="0"/>
              <a:buChar char="–"/>
              <a:defRPr/>
            </a:lvl4pPr>
            <a:lvl5pPr marL="1312863" indent="-228600">
              <a:buClr>
                <a:srgbClr val="DA2128"/>
              </a:buClr>
              <a:buSzPct val="100000"/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94133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156756" y="49416"/>
            <a:ext cx="878248" cy="311644"/>
            <a:chOff x="8199091" y="49416"/>
            <a:chExt cx="878248" cy="311644"/>
          </a:xfrm>
        </p:grpSpPr>
        <p:sp>
          <p:nvSpPr>
            <p:cNvPr id="7" name="Text Box 29"/>
            <p:cNvSpPr txBox="1">
              <a:spLocks noChangeArrowheads="1"/>
            </p:cNvSpPr>
            <p:nvPr/>
          </p:nvSpPr>
          <p:spPr bwMode="black">
            <a:xfrm>
              <a:off x="8199091" y="53283"/>
              <a:ext cx="878248" cy="307777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 bwMode="white">
            <a:xfrm>
              <a:off x="8199091" y="49416"/>
              <a:ext cx="878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Do Now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069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ru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13205" y="465666"/>
            <a:ext cx="3917589" cy="5469467"/>
          </a:xfrm>
        </p:spPr>
        <p:txBody>
          <a:bodyPr wrap="square" anchor="ctr">
            <a:normAutofit/>
          </a:bodyPr>
          <a:lstStyle>
            <a:lvl1pPr marL="457200" indent="-404813">
              <a:spcBef>
                <a:spcPts val="1800"/>
              </a:spcBef>
              <a:buClr>
                <a:srgbClr val="DA2128"/>
              </a:buClr>
              <a:buFont typeface="Wingdings 3" pitchFamily="18" charset="2"/>
              <a:buChar char=""/>
              <a:def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>
              <a:spcBef>
                <a:spcPts val="1800"/>
              </a:spcBef>
              <a:buClr>
                <a:srgbClr val="DA2128"/>
              </a:buClr>
              <a:buSzPct val="115000"/>
              <a:buFont typeface="Wingdings 3" pitchFamily="18" charset="2"/>
              <a:buChar char="Æ"/>
              <a:def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6925" indent="-287338">
              <a:buClr>
                <a:srgbClr val="DA2128"/>
              </a:buClr>
              <a:buSzPct val="100000"/>
              <a:defRPr baseline="0"/>
            </a:lvl3pPr>
            <a:lvl4pPr marL="796925" indent="-339725">
              <a:buClr>
                <a:srgbClr val="DA2128"/>
              </a:buClr>
              <a:buSzPct val="100000"/>
              <a:buFont typeface="Wingdings 3" pitchFamily="18" charset="2"/>
              <a:buChar char="_"/>
              <a:defRPr baseline="0"/>
            </a:lvl4pPr>
            <a:lvl5pPr marL="1201738" indent="-234950">
              <a:buClr>
                <a:srgbClr val="B40117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1715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55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or-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0733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636932" y="49416"/>
            <a:ext cx="1406539" cy="311644"/>
            <a:chOff x="8199091" y="49416"/>
            <a:chExt cx="878248" cy="311644"/>
          </a:xfrm>
        </p:grpSpPr>
        <p:sp>
          <p:nvSpPr>
            <p:cNvPr id="8" name="Text Box 29"/>
            <p:cNvSpPr txBox="1">
              <a:spLocks noChangeArrowheads="1"/>
            </p:cNvSpPr>
            <p:nvPr/>
          </p:nvSpPr>
          <p:spPr bwMode="black">
            <a:xfrm>
              <a:off x="8199091" y="53283"/>
              <a:ext cx="878248" cy="307777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 bwMode="white">
            <a:xfrm>
              <a:off x="8199091" y="49416"/>
              <a:ext cx="878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Instructor-Led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6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0733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7899400" y="49416"/>
            <a:ext cx="1135603" cy="523220"/>
            <a:chOff x="8199091" y="49416"/>
            <a:chExt cx="878249" cy="523220"/>
          </a:xfrm>
        </p:grpSpPr>
        <p:sp>
          <p:nvSpPr>
            <p:cNvPr id="11" name="Text Box 29"/>
            <p:cNvSpPr txBox="1">
              <a:spLocks noChangeArrowheads="1"/>
            </p:cNvSpPr>
            <p:nvPr/>
          </p:nvSpPr>
          <p:spPr bwMode="gray">
            <a:xfrm>
              <a:off x="8199091" y="53283"/>
              <a:ext cx="878248" cy="307777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 bwMode="gray">
            <a:xfrm>
              <a:off x="8199092" y="49416"/>
              <a:ext cx="878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Discussion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79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973138" indent="-228600">
              <a:buClr>
                <a:srgbClr val="DA2128"/>
              </a:buClr>
              <a:defRPr/>
            </a:lvl4pPr>
            <a:lvl5pPr marL="1201738" indent="-228600">
              <a:buClr>
                <a:srgbClr val="DA2128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78993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967132" y="49416"/>
            <a:ext cx="1067872" cy="311644"/>
            <a:chOff x="8199091" y="49416"/>
            <a:chExt cx="878248" cy="311644"/>
          </a:xfrm>
        </p:grpSpPr>
        <p:sp>
          <p:nvSpPr>
            <p:cNvPr id="7" name="Text Box 29"/>
            <p:cNvSpPr txBox="1">
              <a:spLocks noChangeArrowheads="1"/>
            </p:cNvSpPr>
            <p:nvPr/>
          </p:nvSpPr>
          <p:spPr bwMode="black">
            <a:xfrm>
              <a:off x="8199091" y="53283"/>
              <a:ext cx="878248" cy="307777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 bwMode="white">
            <a:xfrm>
              <a:off x="8199091" y="49416"/>
              <a:ext cx="878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Reference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99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85667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1034"/>
          <p:cNvSpPr>
            <a:spLocks noGrp="1" noChangeArrowheads="1"/>
          </p:cNvSpPr>
          <p:nvPr>
            <p:ph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152811" y="45346"/>
            <a:ext cx="878248" cy="311644"/>
            <a:chOff x="8199091" y="49416"/>
            <a:chExt cx="878248" cy="311644"/>
          </a:xfrm>
        </p:grpSpPr>
        <p:sp>
          <p:nvSpPr>
            <p:cNvPr id="11" name="Text Box 29"/>
            <p:cNvSpPr txBox="1">
              <a:spLocks noChangeArrowheads="1"/>
            </p:cNvSpPr>
            <p:nvPr/>
          </p:nvSpPr>
          <p:spPr bwMode="black">
            <a:xfrm>
              <a:off x="8199091" y="53283"/>
              <a:ext cx="878248" cy="307777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 bwMode="white">
            <a:xfrm>
              <a:off x="8199091" y="49416"/>
              <a:ext cx="878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Demo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7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8085666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152811" y="45346"/>
            <a:ext cx="878248" cy="311644"/>
            <a:chOff x="8199091" y="49416"/>
            <a:chExt cx="878248" cy="311644"/>
          </a:xfrm>
        </p:grpSpPr>
        <p:sp>
          <p:nvSpPr>
            <p:cNvPr id="8" name="Text Box 29"/>
            <p:cNvSpPr txBox="1">
              <a:spLocks noChangeArrowheads="1"/>
            </p:cNvSpPr>
            <p:nvPr/>
          </p:nvSpPr>
          <p:spPr bwMode="black">
            <a:xfrm>
              <a:off x="8199091" y="53283"/>
              <a:ext cx="878248" cy="307777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 bwMode="white">
            <a:xfrm>
              <a:off x="8199091" y="49416"/>
              <a:ext cx="878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Quiz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728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8085666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01625" indent="-301625">
              <a:buSzPct val="100000"/>
              <a:buFont typeface="+mj-lt"/>
              <a:buAutoNum type="arabicPeriod"/>
              <a:defRPr/>
            </a:lvl1pPr>
            <a:lvl2pPr marL="630238" indent="-342900">
              <a:buSzPct val="100000"/>
              <a:buFont typeface="+mj-lt"/>
              <a:buAutoNum type="alphaUcPeriod"/>
              <a:defRPr/>
            </a:lvl2pPr>
            <a:lvl3pPr marL="879475" indent="-249238">
              <a:defRPr/>
            </a:lvl3pPr>
            <a:lvl4pPr marL="1120775" indent="-241300">
              <a:defRPr/>
            </a:lvl4pPr>
            <a:lvl5pPr marL="1379538" indent="-249238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152811" y="45346"/>
            <a:ext cx="878248" cy="311644"/>
            <a:chOff x="8199091" y="49416"/>
            <a:chExt cx="878248" cy="311644"/>
          </a:xfrm>
        </p:grpSpPr>
        <p:sp>
          <p:nvSpPr>
            <p:cNvPr id="8" name="Text Box 29"/>
            <p:cNvSpPr txBox="1">
              <a:spLocks noChangeArrowheads="1"/>
            </p:cNvSpPr>
            <p:nvPr/>
          </p:nvSpPr>
          <p:spPr bwMode="black">
            <a:xfrm>
              <a:off x="8199091" y="53283"/>
              <a:ext cx="878248" cy="307777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 bwMode="white">
            <a:xfrm>
              <a:off x="8199091" y="49416"/>
              <a:ext cx="878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Quiz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28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68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94133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1566862"/>
          </a:xfrm>
        </p:spPr>
        <p:txBody>
          <a:bodyPr/>
          <a:lstStyle>
            <a:lvl1pPr marL="342900" indent="-342900">
              <a:buClr>
                <a:srgbClr val="DA2128"/>
              </a:buClr>
              <a:buSzPct val="100000"/>
              <a:buFont typeface="+mj-lt"/>
              <a:buAutoNum type="arabicPeriod"/>
              <a:defRPr/>
            </a:lvl1pPr>
            <a:lvl2pPr marL="630238" indent="-273050">
              <a:buClr>
                <a:srgbClr val="DA2128"/>
              </a:buClr>
              <a:buSzPct val="115000"/>
              <a:buFont typeface="Arial" panose="020B0604020202020204" pitchFamily="34" charset="0"/>
              <a:buChar char="•"/>
              <a:defRPr/>
            </a:lvl2pPr>
            <a:lvl3pPr marL="855663" indent="-225425">
              <a:buClr>
                <a:srgbClr val="DA2128"/>
              </a:buClr>
              <a:buSzPct val="100000"/>
              <a:buFont typeface="Arial" pitchFamily="34" charset="0"/>
              <a:buChar char="–"/>
              <a:defRPr/>
            </a:lvl3pPr>
            <a:lvl4pPr marL="1084263" indent="-228600">
              <a:buClr>
                <a:srgbClr val="DA2128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1312863" indent="-228600">
              <a:buClr>
                <a:srgbClr val="DA2128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156756" y="49416"/>
            <a:ext cx="878248" cy="311644"/>
            <a:chOff x="8199091" y="49416"/>
            <a:chExt cx="878248" cy="311644"/>
          </a:xfrm>
        </p:grpSpPr>
        <p:sp>
          <p:nvSpPr>
            <p:cNvPr id="11" name="Text Box 29"/>
            <p:cNvSpPr txBox="1">
              <a:spLocks noChangeArrowheads="1"/>
            </p:cNvSpPr>
            <p:nvPr/>
          </p:nvSpPr>
          <p:spPr bwMode="black">
            <a:xfrm>
              <a:off x="8199091" y="53283"/>
              <a:ext cx="878248" cy="307777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 bwMode="white">
            <a:xfrm>
              <a:off x="8199091" y="49416"/>
              <a:ext cx="878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Do Now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68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9" name="Rectangle 1029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40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36554" name="Rectangle 103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36584" name="Text Box 1064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4266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700" r:id="rId4"/>
    <p:sldLayoutId id="2147483692" r:id="rId5"/>
    <p:sldLayoutId id="2147483693" r:id="rId6"/>
    <p:sldLayoutId id="2147483694" r:id="rId7"/>
    <p:sldLayoutId id="2147483699" r:id="rId8"/>
    <p:sldLayoutId id="2147483695" r:id="rId9"/>
    <p:sldLayoutId id="2147483696" r:id="rId10"/>
    <p:sldLayoutId id="214748369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1" fontAlgn="base" hangingPunct="1">
        <a:spcBef>
          <a:spcPts val="1400"/>
        </a:spcBef>
        <a:spcAft>
          <a:spcPct val="0"/>
        </a:spcAft>
        <a:buClr>
          <a:srgbClr val="DA2128"/>
        </a:buClr>
        <a:buSzPct val="115000"/>
        <a:buFont typeface="Wingdings 3" pitchFamily="18" charset="2"/>
        <a:buChar char="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9588" indent="-2222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SzPct val="115000"/>
        <a:buFont typeface="Arial" pitchFamily="34" charset="0"/>
        <a:buChar char="•"/>
        <a:tabLst/>
        <a:defRPr>
          <a:solidFill>
            <a:srgbClr val="000000"/>
          </a:solidFill>
          <a:latin typeface="+mn-lt"/>
        </a:defRPr>
      </a:lvl2pPr>
      <a:lvl3pPr marL="744538" indent="-2349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SzPct val="100000"/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</a:defRPr>
      </a:lvl3pPr>
      <a:lvl4pPr marL="971550" indent="-227013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SzPct val="100000"/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</a:defRPr>
      </a:lvl4pPr>
      <a:lvl5pPr marL="1201738" indent="-230188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SzPct val="100000"/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</a:defRPr>
      </a:lvl5pPr>
      <a:lvl6pPr marL="21669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6pPr>
      <a:lvl7pPr marL="26241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7pPr>
      <a:lvl8pPr marL="30813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8pPr>
      <a:lvl9pPr marL="35385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istqb.org/download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Automated Testing: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4108817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Automated testing is mandatory in Agile software development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Continuous Integration (CI) and Continuous Delivery (CD) are impossible without automated testing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Make good automated tests FIRST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Fast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Independent – test should not depend on another test or testing order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Repeatable – run correctly in any environment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Self-Validating – make it obvious if they pass or fail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Timely – write them before the code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Combined with testable code equals self-testing, self-diagnosing software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Poor software architecture and design is a leading factor in test automation failure!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5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Through the UI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836948"/>
          </a:xfrm>
        </p:spPr>
        <p:txBody>
          <a:bodyPr/>
          <a:lstStyle/>
          <a:p>
            <a:r>
              <a:rPr lang="en-US" dirty="0" smtClean="0"/>
              <a:t>Intuitively attractive—after all, that is how users will interact</a:t>
            </a:r>
          </a:p>
          <a:p>
            <a:r>
              <a:rPr lang="en-US" dirty="0" smtClean="0"/>
              <a:t>Maintaining tests is a burden due to frequent UI changes</a:t>
            </a:r>
          </a:p>
          <a:p>
            <a:r>
              <a:rPr lang="en-US" dirty="0" smtClean="0"/>
              <a:t>Can be mitigated through</a:t>
            </a:r>
          </a:p>
          <a:p>
            <a:pPr lvl="1"/>
            <a:r>
              <a:rPr lang="en-US" dirty="0" smtClean="0"/>
              <a:t>Wrapper </a:t>
            </a:r>
          </a:p>
          <a:p>
            <a:pPr lvl="1"/>
            <a:r>
              <a:rPr lang="en-US" dirty="0"/>
              <a:t>UI </a:t>
            </a:r>
            <a:r>
              <a:rPr lang="en-US" dirty="0" smtClean="0"/>
              <a:t>Mapping in conjunction with wrappers </a:t>
            </a:r>
          </a:p>
          <a:p>
            <a:r>
              <a:rPr lang="en-US" dirty="0"/>
              <a:t>A wrapper is a program written in the language of the test tool that </a:t>
            </a:r>
            <a:r>
              <a:rPr lang="en-US" dirty="0" smtClean="0"/>
              <a:t>performs </a:t>
            </a:r>
            <a:r>
              <a:rPr lang="en-US" dirty="0"/>
              <a:t>automation tasks</a:t>
            </a:r>
          </a:p>
          <a:p>
            <a:pPr lvl="1"/>
            <a:r>
              <a:rPr lang="en-US" dirty="0"/>
              <a:t>Acts as an interface between the test data and the SUT</a:t>
            </a:r>
          </a:p>
          <a:p>
            <a:r>
              <a:rPr lang="en-US" dirty="0"/>
              <a:t>We will look at </a:t>
            </a:r>
            <a:r>
              <a:rPr lang="en-US" dirty="0" smtClean="0"/>
              <a:t>Windows-level wrappers</a:t>
            </a:r>
          </a:p>
          <a:p>
            <a:r>
              <a:rPr lang="en-US" dirty="0" smtClean="0"/>
              <a:t>Again separating the business logic from the UI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Windows-Level </a:t>
            </a:r>
            <a:r>
              <a:rPr lang="en-US" dirty="0" smtClean="0"/>
              <a:t>Wrapper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4611519"/>
          </a:xfrm>
        </p:spPr>
        <p:txBody>
          <a:bodyPr/>
          <a:lstStyle/>
          <a:p>
            <a:r>
              <a:rPr lang="en-US" dirty="0"/>
              <a:t>One </a:t>
            </a:r>
            <a:r>
              <a:rPr lang="en-US" dirty="0" smtClean="0"/>
              <a:t>automation </a:t>
            </a:r>
            <a:r>
              <a:rPr lang="en-US" dirty="0"/>
              <a:t>function is written for each </a:t>
            </a:r>
            <a:r>
              <a:rPr lang="en-US" dirty="0" smtClean="0"/>
              <a:t>window, screen, </a:t>
            </a:r>
            <a:r>
              <a:rPr lang="en-US" smtClean="0"/>
              <a:t>or web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Handles all the I/O for the window, screen, </a:t>
            </a:r>
            <a:r>
              <a:rPr lang="en-US" smtClean="0"/>
              <a:t>or web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Spreadsheet format with the following columns</a:t>
            </a:r>
          </a:p>
          <a:p>
            <a:pPr lvl="1"/>
            <a:r>
              <a:rPr lang="en-US" smtClean="0"/>
              <a:t>Wrapper: </a:t>
            </a:r>
            <a:r>
              <a:rPr lang="en-US" dirty="0"/>
              <a:t>specifies the screen or window to be acted </a:t>
            </a:r>
            <a:r>
              <a:rPr lang="en-US" dirty="0" smtClean="0"/>
              <a:t>upon</a:t>
            </a:r>
          </a:p>
          <a:p>
            <a:pPr lvl="1"/>
            <a:r>
              <a:rPr lang="en-US" smtClean="0"/>
              <a:t>Object: </a:t>
            </a:r>
            <a:r>
              <a:rPr lang="en-US" dirty="0"/>
              <a:t>the name of the User Interface </a:t>
            </a:r>
            <a:r>
              <a:rPr lang="en-US" dirty="0" smtClean="0"/>
              <a:t>Object</a:t>
            </a:r>
          </a:p>
          <a:p>
            <a:pPr lvl="1"/>
            <a:r>
              <a:rPr lang="en-US" smtClean="0"/>
              <a:t>Action: </a:t>
            </a:r>
            <a:r>
              <a:rPr lang="en-US" dirty="0"/>
              <a:t>the action to be </a:t>
            </a:r>
            <a:r>
              <a:rPr lang="en-US" dirty="0" smtClean="0"/>
              <a:t>performed</a:t>
            </a:r>
          </a:p>
          <a:p>
            <a:pPr lvl="1"/>
            <a:r>
              <a:rPr lang="en-US" smtClean="0"/>
              <a:t>Data: </a:t>
            </a:r>
            <a:r>
              <a:rPr lang="en-US" dirty="0"/>
              <a:t>any data that is to be </a:t>
            </a:r>
            <a:r>
              <a:rPr lang="en-US" dirty="0" smtClean="0"/>
              <a:t>used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87338" lvl="1" indent="0">
              <a:buNone/>
            </a:pPr>
            <a:endParaRPr lang="en-US" dirty="0"/>
          </a:p>
          <a:p>
            <a:pPr marL="287338" lvl="1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27935"/>
              </p:ext>
            </p:extLst>
          </p:nvPr>
        </p:nvGraphicFramePr>
        <p:xfrm>
          <a:off x="464004" y="3243213"/>
          <a:ext cx="821599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3459"/>
                <a:gridCol w="1419497"/>
                <a:gridCol w="1312543"/>
                <a:gridCol w="12104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Wrapper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Object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Action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Data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Home | Tea Pot Collectors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MyAccount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CLICK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SignIn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| Tea Pot Collectors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LogOn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CLICK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User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ID | </a:t>
                      </a:r>
                      <a:r>
                        <a:rPr lang="en-US" baseline="0" dirty="0" err="1" smtClean="0">
                          <a:solidFill>
                            <a:schemeClr val="bg2"/>
                          </a:solidFill>
                        </a:rPr>
                        <a:t>SignIn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| Tea Pot Collectors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UID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AuntBea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Password | 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SignIn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| Tea Pot Collectors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PASSWD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Mayberry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73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Object Map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2492990"/>
          </a:xfrm>
        </p:spPr>
        <p:txBody>
          <a:bodyPr/>
          <a:lstStyle/>
          <a:p>
            <a:r>
              <a:rPr lang="en-US" dirty="0" smtClean="0"/>
              <a:t>To be truly reusable, wrappers need to be paired with a </a:t>
            </a:r>
            <a:r>
              <a:rPr lang="en-US" smtClean="0"/>
              <a:t>UI object map</a:t>
            </a:r>
            <a:endParaRPr lang="en-US" dirty="0" smtClean="0"/>
          </a:p>
          <a:p>
            <a:pPr lvl="1"/>
            <a:r>
              <a:rPr lang="en-US" dirty="0" smtClean="0"/>
              <a:t>Addresses changing UI </a:t>
            </a:r>
          </a:p>
          <a:p>
            <a:pPr lvl="1"/>
            <a:r>
              <a:rPr lang="en-US" dirty="0" smtClean="0"/>
              <a:t>Frees us from SUT-specific scripting</a:t>
            </a:r>
          </a:p>
          <a:p>
            <a:r>
              <a:rPr lang="en-US" dirty="0" smtClean="0"/>
              <a:t>Use </a:t>
            </a:r>
            <a:r>
              <a:rPr lang="en-US" dirty="0"/>
              <a:t>driver </a:t>
            </a:r>
            <a:r>
              <a:rPr lang="en-US"/>
              <a:t>program </a:t>
            </a:r>
            <a:r>
              <a:rPr lang="en-US" smtClean="0"/>
              <a:t>that interprets </a:t>
            </a:r>
            <a:r>
              <a:rPr lang="en-US" dirty="0"/>
              <a:t>the </a:t>
            </a:r>
            <a:r>
              <a:rPr lang="en-US" smtClean="0"/>
              <a:t>UI object map</a:t>
            </a:r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bject identifiers are </a:t>
            </a:r>
            <a:r>
              <a:rPr lang="en-US" dirty="0"/>
              <a:t>defined in the map </a:t>
            </a:r>
            <a:r>
              <a:rPr lang="en-US" dirty="0" smtClean="0"/>
              <a:t>with an associated logical name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test code uses the </a:t>
            </a:r>
            <a:r>
              <a:rPr lang="en-US" dirty="0"/>
              <a:t>logical name for each </a:t>
            </a:r>
            <a:r>
              <a:rPr lang="en-US" dirty="0" smtClean="0"/>
              <a:t>object rather than the identifier</a:t>
            </a:r>
            <a:endParaRPr lang="en-US" dirty="0"/>
          </a:p>
          <a:p>
            <a:pPr lvl="1"/>
            <a:r>
              <a:rPr lang="en-US" dirty="0" err="1" smtClean="0"/>
              <a:t>WinRunner</a:t>
            </a:r>
            <a:r>
              <a:rPr lang="en-US" dirty="0" smtClean="0"/>
              <a:t> TSL </a:t>
            </a:r>
            <a:r>
              <a:rPr lang="en-US" dirty="0"/>
              <a:t>code </a:t>
            </a:r>
            <a:r>
              <a:rPr lang="en-US" dirty="0" smtClean="0"/>
              <a:t>is an example </a:t>
            </a:r>
            <a:r>
              <a:rPr lang="en-US" smtClean="0"/>
              <a:t>of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Object Map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4437112"/>
          </a:xfrm>
        </p:spPr>
        <p:txBody>
          <a:bodyPr/>
          <a:lstStyle/>
          <a:p>
            <a:r>
              <a:rPr lang="en-US" smtClean="0"/>
              <a:t>UI object map-based </a:t>
            </a:r>
            <a:r>
              <a:rPr lang="en-US" dirty="0"/>
              <a:t>frameworks have an </a:t>
            </a:r>
            <a:r>
              <a:rPr lang="en-US"/>
              <a:t>automation </a:t>
            </a:r>
            <a:r>
              <a:rPr lang="en-US" smtClean="0"/>
              <a:t>engine, </a:t>
            </a:r>
            <a:r>
              <a:rPr lang="en-US" dirty="0"/>
              <a:t>which, when fed with instructions </a:t>
            </a:r>
            <a:r>
              <a:rPr lang="en-US" dirty="0" smtClean="0"/>
              <a:t>from test data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ecognizes </a:t>
            </a:r>
            <a:r>
              <a:rPr lang="en-US" dirty="0"/>
              <a:t>which object in the map is to be acted upon </a:t>
            </a:r>
            <a:endParaRPr lang="en-US" dirty="0" smtClean="0"/>
          </a:p>
          <a:p>
            <a:pPr lvl="1"/>
            <a:r>
              <a:rPr lang="en-US" dirty="0" smtClean="0"/>
              <a:t>Calls a control wrapper for objects of that class</a:t>
            </a:r>
          </a:p>
          <a:p>
            <a:pPr lvl="1"/>
            <a:r>
              <a:rPr lang="en-US" smtClean="0"/>
              <a:t>Performs </a:t>
            </a:r>
            <a:r>
              <a:rPr lang="en-US" dirty="0"/>
              <a:t>the specified </a:t>
            </a:r>
            <a:r>
              <a:rPr lang="en-US" dirty="0" smtClean="0"/>
              <a:t>action upon the object</a:t>
            </a:r>
          </a:p>
          <a:p>
            <a:r>
              <a:rPr lang="en-US" dirty="0"/>
              <a:t>No automation code for </a:t>
            </a:r>
            <a:r>
              <a:rPr lang="en-US" dirty="0" smtClean="0"/>
              <a:t>a specific </a:t>
            </a:r>
            <a:r>
              <a:rPr lang="en-US" dirty="0"/>
              <a:t>instance of an object is </a:t>
            </a:r>
            <a:r>
              <a:rPr lang="en-US" dirty="0" smtClean="0"/>
              <a:t>needed</a:t>
            </a:r>
            <a:endParaRPr lang="en-US" dirty="0"/>
          </a:p>
          <a:p>
            <a:pPr lvl="1"/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for </a:t>
            </a:r>
            <a:r>
              <a:rPr lang="en-US" dirty="0" smtClean="0"/>
              <a:t>the class in question</a:t>
            </a:r>
          </a:p>
          <a:p>
            <a:r>
              <a:rPr lang="en-US" dirty="0" smtClean="0"/>
              <a:t>UI Object Map</a:t>
            </a:r>
            <a:endParaRPr lang="en-US" dirty="0"/>
          </a:p>
          <a:p>
            <a:pPr marL="287338" lvl="1" indent="0">
              <a:buNone/>
            </a:pPr>
            <a:endParaRPr lang="en-US" dirty="0"/>
          </a:p>
          <a:p>
            <a:pPr marL="287338" lvl="1" indent="0">
              <a:buNone/>
            </a:pPr>
            <a:endParaRPr lang="en-US" dirty="0"/>
          </a:p>
          <a:p>
            <a:pPr marL="287338" lvl="1" indent="0">
              <a:buNone/>
            </a:pPr>
            <a:endParaRPr lang="en-US" dirty="0" smtClean="0"/>
          </a:p>
          <a:p>
            <a:pPr marL="287338" lvl="1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02067"/>
              </p:ext>
            </p:extLst>
          </p:nvPr>
        </p:nvGraphicFramePr>
        <p:xfrm>
          <a:off x="666750" y="3417388"/>
          <a:ext cx="775335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7444"/>
                <a:gridCol w="2009232"/>
                <a:gridCol w="1938338"/>
                <a:gridCol w="19383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Window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Object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Action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Data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Login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UserID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User1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Login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Passwd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Password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Login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OK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CLICK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MDIMain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Open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CLICK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84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Object Map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2590453"/>
          </a:xfrm>
        </p:spPr>
        <p:txBody>
          <a:bodyPr/>
          <a:lstStyle/>
          <a:p>
            <a:r>
              <a:rPr lang="en-US" dirty="0" smtClean="0"/>
              <a:t>Control </a:t>
            </a:r>
            <a:r>
              <a:rPr lang="en-US" smtClean="0"/>
              <a:t>wrappers implement </a:t>
            </a:r>
            <a:r>
              <a:rPr lang="en-US" dirty="0"/>
              <a:t>all </a:t>
            </a:r>
            <a:r>
              <a:rPr lang="en-US" dirty="0" smtClean="0"/>
              <a:t>the actions </a:t>
            </a:r>
            <a:r>
              <a:rPr lang="en-US" dirty="0"/>
              <a:t>for a </a:t>
            </a:r>
            <a:r>
              <a:rPr lang="en-US" dirty="0" smtClean="0"/>
              <a:t>class </a:t>
            </a:r>
            <a:r>
              <a:rPr lang="en-US" dirty="0"/>
              <a:t>of </a:t>
            </a:r>
            <a:r>
              <a:rPr lang="en-US"/>
              <a:t>UI </a:t>
            </a:r>
            <a:r>
              <a:rPr lang="en-US" smtClean="0"/>
              <a:t>objects</a:t>
            </a:r>
            <a:endParaRPr lang="en-US" dirty="0" smtClean="0"/>
          </a:p>
          <a:p>
            <a:pPr lvl="1"/>
            <a:r>
              <a:rPr lang="en-US" dirty="0" smtClean="0"/>
              <a:t>One control wrapper for each class of object </a:t>
            </a:r>
          </a:p>
          <a:p>
            <a:r>
              <a:rPr lang="en-US" dirty="0"/>
              <a:t>Control wrappers are </a:t>
            </a:r>
            <a:r>
              <a:rPr lang="en-US" dirty="0" smtClean="0"/>
              <a:t>key to solving the problem </a:t>
            </a:r>
            <a:r>
              <a:rPr lang="en-US" dirty="0"/>
              <a:t>of </a:t>
            </a:r>
            <a:r>
              <a:rPr lang="en-US" dirty="0" smtClean="0"/>
              <a:t>maintainability</a:t>
            </a:r>
          </a:p>
          <a:p>
            <a:pPr lvl="1"/>
            <a:r>
              <a:rPr lang="en-US" dirty="0"/>
              <a:t>Once a control wrapper has been </a:t>
            </a:r>
            <a:r>
              <a:rPr lang="en-US" dirty="0" smtClean="0"/>
              <a:t>written for a class, </a:t>
            </a:r>
            <a:r>
              <a:rPr lang="en-US" dirty="0"/>
              <a:t>it can </a:t>
            </a:r>
            <a:r>
              <a:rPr lang="en-US" dirty="0" smtClean="0"/>
              <a:t>be used </a:t>
            </a:r>
            <a:r>
              <a:rPr lang="en-US" dirty="0"/>
              <a:t>in any </a:t>
            </a:r>
            <a:r>
              <a:rPr lang="en-US" dirty="0" smtClean="0"/>
              <a:t>project </a:t>
            </a:r>
            <a:r>
              <a:rPr lang="en-US" dirty="0"/>
              <a:t>where that class </a:t>
            </a:r>
            <a:r>
              <a:rPr lang="en-US" dirty="0" smtClean="0"/>
              <a:t>is used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the </a:t>
            </a:r>
            <a:r>
              <a:rPr lang="en-US" dirty="0" smtClean="0"/>
              <a:t>UI</a:t>
            </a:r>
            <a:r>
              <a:rPr lang="en-US" dirty="0"/>
              <a:t> </a:t>
            </a:r>
            <a:r>
              <a:rPr lang="en-US" dirty="0" smtClean="0"/>
              <a:t>changes</a:t>
            </a:r>
            <a:r>
              <a:rPr lang="en-US" dirty="0"/>
              <a:t>, only the UI object map and the data have to be changed, not the control </a:t>
            </a:r>
            <a:r>
              <a:rPr lang="en-US" dirty="0" smtClean="0"/>
              <a:t>wrappers</a:t>
            </a:r>
          </a:p>
          <a:p>
            <a:pPr lvl="1"/>
            <a:r>
              <a:rPr lang="en-US" dirty="0" smtClean="0"/>
              <a:t>Control wrapper is only </a:t>
            </a:r>
            <a:r>
              <a:rPr lang="en-US" smtClean="0"/>
              <a:t>changed if </a:t>
            </a:r>
            <a:r>
              <a:rPr lang="en-US" dirty="0" smtClean="0"/>
              <a:t>the behavior of the class </a:t>
            </a:r>
            <a:r>
              <a:rPr lang="en-US" smtClean="0"/>
              <a:t>is changed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994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Object Map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072636"/>
          </a:xfrm>
        </p:spPr>
        <p:txBody>
          <a:bodyPr/>
          <a:lstStyle/>
          <a:p>
            <a:r>
              <a:rPr lang="en-US" dirty="0" smtClean="0"/>
              <a:t>Control </a:t>
            </a:r>
            <a:r>
              <a:rPr lang="en-US" dirty="0"/>
              <a:t>wrappers are </a:t>
            </a:r>
            <a:r>
              <a:rPr lang="en-US" dirty="0" smtClean="0"/>
              <a:t>also key to solving </a:t>
            </a:r>
            <a:r>
              <a:rPr lang="en-US" dirty="0"/>
              <a:t>the </a:t>
            </a:r>
            <a:r>
              <a:rPr lang="en-US" dirty="0" smtClean="0"/>
              <a:t>problems of tested</a:t>
            </a:r>
            <a:r>
              <a:rPr lang="en-US" dirty="0"/>
              <a:t>-</a:t>
            </a:r>
            <a:r>
              <a:rPr lang="en-US" dirty="0" smtClean="0"/>
              <a:t>ness</a:t>
            </a:r>
          </a:p>
          <a:p>
            <a:pPr lvl="1"/>
            <a:r>
              <a:rPr lang="en-US" dirty="0" smtClean="0"/>
              <a:t>Tested-ness means </a:t>
            </a:r>
            <a:r>
              <a:rPr lang="en-US" smtClean="0"/>
              <a:t>how well-tested our tests are </a:t>
            </a:r>
            <a:endParaRPr lang="en-US" dirty="0" smtClean="0"/>
          </a:p>
          <a:p>
            <a:pPr lvl="1"/>
            <a:r>
              <a:rPr lang="en-US" dirty="0" smtClean="0"/>
              <a:t>As all the actions performed against a class of UI object are executed by the same wrapper, our wrapper is continuously tested</a:t>
            </a:r>
          </a:p>
          <a:p>
            <a:r>
              <a:rPr lang="en-US" dirty="0" smtClean="0"/>
              <a:t>Maintenance is limited to updating the </a:t>
            </a:r>
            <a:r>
              <a:rPr lang="en-US" smtClean="0"/>
              <a:t>UI object map </a:t>
            </a:r>
            <a:r>
              <a:rPr lang="en-US" dirty="0" smtClean="0"/>
              <a:t>and the test data</a:t>
            </a:r>
          </a:p>
          <a:p>
            <a:r>
              <a:rPr lang="en-US" dirty="0"/>
              <a:t>UI object maps </a:t>
            </a:r>
            <a:r>
              <a:rPr lang="en-US" dirty="0" smtClean="0"/>
              <a:t>can be </a:t>
            </a:r>
            <a:r>
              <a:rPr lang="en-US" dirty="0"/>
              <a:t>generated automatically </a:t>
            </a:r>
            <a:r>
              <a:rPr lang="en-US" dirty="0" smtClean="0"/>
              <a:t>from the </a:t>
            </a:r>
            <a:r>
              <a:rPr lang="en-US" dirty="0"/>
              <a:t>SUT’s </a:t>
            </a:r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By writing code to </a:t>
            </a:r>
            <a:r>
              <a:rPr lang="en-US" dirty="0"/>
              <a:t>extract the UI definitions from a variety of </a:t>
            </a:r>
            <a:r>
              <a:rPr lang="en-US" dirty="0" smtClean="0"/>
              <a:t>sources</a:t>
            </a:r>
          </a:p>
          <a:p>
            <a:pPr lvl="1"/>
            <a:r>
              <a:rPr lang="en-US" err="1" smtClean="0"/>
              <a:t>.</a:t>
            </a:r>
            <a:r>
              <a:rPr lang="en-US" smtClean="0"/>
              <a:t>NET </a:t>
            </a:r>
            <a:r>
              <a:rPr lang="en-US" dirty="0"/>
              <a:t>provides </a:t>
            </a:r>
            <a:r>
              <a:rPr lang="en-US" dirty="0" smtClean="0"/>
              <a:t>Reflection to do that</a:t>
            </a:r>
          </a:p>
          <a:p>
            <a:pPr lvl="1"/>
            <a:r>
              <a:rPr lang="en-US" dirty="0" smtClean="0"/>
              <a:t>Doesn't work well if UI </a:t>
            </a:r>
            <a:r>
              <a:rPr lang="en-US" dirty="0"/>
              <a:t>objects are generated </a:t>
            </a:r>
            <a:r>
              <a:rPr lang="en-US" smtClean="0"/>
              <a:t>dynamically 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82139" y="4092973"/>
            <a:ext cx="651353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smtClean="0"/>
              <a:t>So how do we deal with dynamically generated </a:t>
            </a:r>
            <a:r>
              <a:rPr lang="en-US" sz="1800" b="1" smtClean="0"/>
              <a:t>UI Object?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792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Object Map – Design Context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1379865"/>
          </a:xfrm>
        </p:spPr>
        <p:txBody>
          <a:bodyPr/>
          <a:lstStyle/>
          <a:p>
            <a:r>
              <a:rPr lang="en-US" dirty="0" smtClean="0"/>
              <a:t>Using the MVP pattern maximizes </a:t>
            </a:r>
            <a:r>
              <a:rPr lang="en-US" smtClean="0"/>
              <a:t>the amount </a:t>
            </a:r>
            <a:r>
              <a:rPr lang="en-US" dirty="0" smtClean="0"/>
              <a:t>of test automation and separates business logic from UI Logic</a:t>
            </a:r>
          </a:p>
          <a:p>
            <a:r>
              <a:rPr lang="en-US" dirty="0" smtClean="0"/>
              <a:t>Presenter contains the presentation model that represents the state and behavior of the presentation independently of the GUI controls in the View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45957" y="2286000"/>
            <a:ext cx="7652085" cy="3356811"/>
            <a:chOff x="974558" y="2665448"/>
            <a:chExt cx="6773778" cy="2690821"/>
          </a:xfrm>
        </p:grpSpPr>
        <p:sp>
          <p:nvSpPr>
            <p:cNvPr id="6" name="Rectangle 5"/>
            <p:cNvSpPr/>
            <p:nvPr/>
          </p:nvSpPr>
          <p:spPr bwMode="auto">
            <a:xfrm>
              <a:off x="3158789" y="2665448"/>
              <a:ext cx="2296027" cy="95410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Presenter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Retrieves data from Model and formats for display in the view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253787" y="4617605"/>
              <a:ext cx="2494549" cy="73866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View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GUI displays data and routes user commands to Presenter 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974558" y="4445152"/>
              <a:ext cx="1953125" cy="73866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Model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Defines data to be displayed or acted on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Straight Arrow Connector 9"/>
            <p:cNvCxnSpPr>
              <a:endCxn id="7" idx="0"/>
            </p:cNvCxnSpPr>
            <p:nvPr/>
          </p:nvCxnSpPr>
          <p:spPr bwMode="auto">
            <a:xfrm>
              <a:off x="5354053" y="3640384"/>
              <a:ext cx="1147009" cy="97722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>
              <a:off x="2330114" y="3619555"/>
              <a:ext cx="990602" cy="82559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735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Non-Functional Testing (NFT)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2949526"/>
          </a:xfrm>
        </p:spPr>
        <p:txBody>
          <a:bodyPr/>
          <a:lstStyle/>
          <a:p>
            <a:r>
              <a:rPr lang="en-GB" dirty="0" smtClean="0"/>
              <a:t>Demonstrates how well the product behaves</a:t>
            </a:r>
          </a:p>
          <a:p>
            <a:pPr lvl="1"/>
            <a:r>
              <a:rPr lang="en-GB" dirty="0"/>
              <a:t>Tests the </a:t>
            </a:r>
            <a:r>
              <a:rPr lang="en-GB" dirty="0" smtClean="0"/>
              <a:t>URPS+</a:t>
            </a:r>
          </a:p>
          <a:p>
            <a:r>
              <a:rPr lang="en-US" dirty="0" smtClean="0"/>
              <a:t>Best done with automated tools</a:t>
            </a:r>
          </a:p>
          <a:p>
            <a:r>
              <a:rPr lang="en-GB" dirty="0" smtClean="0"/>
              <a:t>Integrate into the development iterations as much as possible </a:t>
            </a:r>
          </a:p>
          <a:p>
            <a:r>
              <a:rPr lang="en-US" dirty="0" smtClean="0"/>
              <a:t>NFT objectives:</a:t>
            </a:r>
          </a:p>
          <a:p>
            <a:pPr lvl="1"/>
            <a:r>
              <a:rPr lang="en-US" dirty="0" smtClean="0"/>
              <a:t>Improve quality of product in the non-functional areas</a:t>
            </a:r>
          </a:p>
          <a:p>
            <a:pPr lvl="1"/>
            <a:r>
              <a:rPr lang="en-US" dirty="0" smtClean="0"/>
              <a:t>Reduce production risks and costs </a:t>
            </a:r>
          </a:p>
          <a:p>
            <a:pPr lvl="1"/>
            <a:r>
              <a:rPr lang="en-US" dirty="0" smtClean="0"/>
              <a:t>Optimize the way product is installed, configured, managed, and monitored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1950" y="4143889"/>
            <a:ext cx="492955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2"/>
                </a:solidFill>
              </a:rPr>
              <a:t>What </a:t>
            </a:r>
            <a:r>
              <a:rPr lang="en-US" sz="1800" b="1" smtClean="0">
                <a:solidFill>
                  <a:schemeClr val="bg2"/>
                </a:solidFill>
              </a:rPr>
              <a:t>NFT test categories </a:t>
            </a:r>
            <a:r>
              <a:rPr lang="en-US" sz="1800" b="1" dirty="0" smtClean="0">
                <a:solidFill>
                  <a:schemeClr val="bg2"/>
                </a:solidFill>
              </a:rPr>
              <a:t>can you think of?</a:t>
            </a:r>
            <a:endParaRPr lang="en-US" sz="1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1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Testing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5493812"/>
          </a:xfrm>
        </p:spPr>
        <p:txBody>
          <a:bodyPr/>
          <a:lstStyle/>
          <a:p>
            <a:r>
              <a:rPr lang="en-GB" dirty="0" smtClean="0"/>
              <a:t>Security Testing addresses;</a:t>
            </a:r>
          </a:p>
          <a:p>
            <a:pPr lvl="1"/>
            <a:r>
              <a:rPr lang="en-GB" dirty="0" smtClean="0"/>
              <a:t>Authentication – Is the user or system are who they claim to be?</a:t>
            </a:r>
          </a:p>
          <a:p>
            <a:pPr lvl="1"/>
            <a:r>
              <a:rPr lang="en-GB" dirty="0"/>
              <a:t>Authorization - Is the user or system </a:t>
            </a:r>
            <a:r>
              <a:rPr lang="en-GB" dirty="0" smtClean="0"/>
              <a:t>authorised to access the system or data?</a:t>
            </a:r>
          </a:p>
          <a:p>
            <a:pPr lvl="1"/>
            <a:r>
              <a:rPr lang="en-GB" dirty="0" smtClean="0"/>
              <a:t>Availability – Will it be available when it is supposed to be?</a:t>
            </a:r>
          </a:p>
          <a:p>
            <a:pPr lvl="1"/>
            <a:r>
              <a:rPr lang="en-GB" dirty="0" smtClean="0"/>
              <a:t>Confidentiality – Is data safeguarded from unauthorised access?</a:t>
            </a:r>
          </a:p>
          <a:p>
            <a:pPr lvl="1"/>
            <a:r>
              <a:rPr lang="en-GB" dirty="0" smtClean="0"/>
              <a:t>Integrity – Is only correct data stored and displayed? </a:t>
            </a:r>
          </a:p>
          <a:p>
            <a:pPr lvl="1"/>
            <a:r>
              <a:rPr lang="en-GB" dirty="0" smtClean="0"/>
              <a:t>Non-Repudiation – Is communication restricted to authorized used?</a:t>
            </a:r>
          </a:p>
          <a:p>
            <a:r>
              <a:rPr lang="en-GB" dirty="0" smtClean="0"/>
              <a:t>Starts with validating that requirements and design address security needs</a:t>
            </a:r>
          </a:p>
          <a:p>
            <a:r>
              <a:rPr lang="en-GB" dirty="0" smtClean="0"/>
              <a:t>Tests include;</a:t>
            </a:r>
          </a:p>
          <a:p>
            <a:pPr lvl="1"/>
            <a:r>
              <a:rPr lang="en-GB" dirty="0" smtClean="0"/>
              <a:t>Vulnerability Scanning</a:t>
            </a:r>
          </a:p>
          <a:p>
            <a:pPr lvl="1"/>
            <a:r>
              <a:rPr lang="en-GB" dirty="0" smtClean="0"/>
              <a:t>Penetration Testing</a:t>
            </a:r>
          </a:p>
          <a:p>
            <a:pPr lvl="1"/>
            <a:r>
              <a:rPr lang="en-GB" dirty="0" smtClean="0"/>
              <a:t>Ethical Hacking</a:t>
            </a:r>
          </a:p>
          <a:p>
            <a:pPr lvl="1"/>
            <a:r>
              <a:rPr lang="en-GB" dirty="0" smtClean="0"/>
              <a:t>Risk Assessment</a:t>
            </a:r>
          </a:p>
          <a:p>
            <a:pPr lvl="1"/>
            <a:r>
              <a:rPr lang="en-GB" dirty="0" smtClean="0"/>
              <a:t>Security Scanning</a:t>
            </a:r>
          </a:p>
          <a:p>
            <a:pPr lvl="1"/>
            <a:r>
              <a:rPr lang="en-GB" smtClean="0"/>
              <a:t>Security Review</a:t>
            </a:r>
            <a:endParaRPr lang="en-GB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6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1831271"/>
          </a:xfrm>
        </p:spPr>
        <p:txBody>
          <a:bodyPr/>
          <a:lstStyle/>
          <a:p>
            <a:r>
              <a:rPr lang="en-US" dirty="0" smtClean="0"/>
              <a:t>Further reading</a:t>
            </a:r>
          </a:p>
          <a:p>
            <a:pPr lvl="1"/>
            <a:r>
              <a:rPr lang="en-US" dirty="0" smtClean="0"/>
              <a:t>’</a:t>
            </a:r>
            <a:r>
              <a:rPr lang="en-US" i="1" dirty="0" err="1" smtClean="0"/>
              <a:t>xUnit</a:t>
            </a:r>
            <a:r>
              <a:rPr lang="en-US" i="1" dirty="0" smtClean="0"/>
              <a:t> Test Patterns: Refactoring Test Code </a:t>
            </a:r>
            <a:r>
              <a:rPr lang="en-US" dirty="0" smtClean="0"/>
              <a:t>(Addison-Wesley, 2007) by Gerard </a:t>
            </a:r>
            <a:r>
              <a:rPr lang="en-US" dirty="0" err="1" smtClean="0"/>
              <a:t>Meszaros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Test Driven Practical TDD and Acceptance TDD for Java Programmers  (Manning 2008) by Lasse </a:t>
            </a:r>
            <a:r>
              <a:rPr lang="en-US" dirty="0" err="1" smtClean="0"/>
              <a:t>Koskella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www.istqb.org/downloads.html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425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2190343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Collaborative: Designers, developers, testers, and customers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Differences in designing for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Testing by bypassing the UI 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Testing through the UI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Non-functional Testing</a:t>
            </a:r>
            <a:endParaRPr lang="en-US" dirty="0"/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Testability challenges need to be addressed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9979" y="3287210"/>
            <a:ext cx="540404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2"/>
                </a:solidFill>
              </a:rPr>
              <a:t>What challenges to testability can you think of?</a:t>
            </a:r>
            <a:endParaRPr lang="en-US" sz="1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35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</a:t>
            </a:r>
            <a:r>
              <a:rPr lang="en-US" smtClean="0"/>
              <a:t>Automated Testing: </a:t>
            </a:r>
            <a:r>
              <a:rPr lang="en-US" dirty="0" smtClean="0"/>
              <a:t>General Tips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4739760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Keep initialization code out of constructors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Construction and initialization are different actions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Initialization could be complex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Could result in </a:t>
            </a:r>
            <a:r>
              <a:rPr lang="en-US" dirty="0"/>
              <a:t>l</a:t>
            </a:r>
            <a:r>
              <a:rPr lang="en-US" dirty="0" smtClean="0"/>
              <a:t>arge, complex tests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Use inheritance sparingly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Actually best to not use it at all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Otherwise, where did the test fail?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Avoid static initializer blocks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Push initialization down to the objects as much as possible.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Otherwise if a test fails was it in the object or was it a failed upstream initialization 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Use object-level methods and variables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Don’t use static class-level methods and variables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Otherwise, makes unit testing more difficult</a:t>
            </a:r>
          </a:p>
        </p:txBody>
      </p:sp>
    </p:spTree>
    <p:extLst>
      <p:ext uri="{BB962C8B-B14F-4D97-AF65-F5344CB8AC3E}">
        <p14:creationId xmlns:p14="http://schemas.microsoft.com/office/powerpoint/2010/main" val="21877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</a:t>
            </a:r>
            <a:r>
              <a:rPr lang="en-US" smtClean="0"/>
              <a:t>Automated Testing: </a:t>
            </a:r>
            <a:r>
              <a:rPr lang="en-US" dirty="0" smtClean="0"/>
              <a:t>General Tips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5221942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Avoid singletons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Use some other framework or pattern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Keep classes as loosely coupled as possible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W</a:t>
            </a:r>
            <a:r>
              <a:rPr lang="en-US" dirty="0" smtClean="0"/>
              <a:t>hat failed? </a:t>
            </a:r>
          </a:p>
          <a:p>
            <a:pPr lvl="2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The class in question or some dependency?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Keep business logic out of UI code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Impossible to test business logic by bypassing the UI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Violates separation of concerns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Use Black Box and Grey Box testing for other than unit testing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Avoids breaking encapsulation 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Tests the objects as they will actually interact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Stick to the design and use cases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Update if necessary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But avoid a refactoring free-for-all</a:t>
            </a:r>
          </a:p>
          <a:p>
            <a:pPr lvl="2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Now what are we testing?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</a:t>
            </a:r>
            <a:r>
              <a:rPr lang="en-US" smtClean="0"/>
              <a:t>Automated Testing: </a:t>
            </a:r>
            <a:r>
              <a:rPr lang="en-US" dirty="0" smtClean="0"/>
              <a:t>General Tips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496855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Expose application data 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Layered architecture and component-oriented design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Remember Shearing Layers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Well-defined control and observation points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Dependency injection supported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New is bad</a:t>
            </a:r>
            <a:r>
              <a:rPr lang="is-IS" dirty="0" smtClean="0"/>
              <a:t>… </a:t>
            </a:r>
            <a:r>
              <a:rPr lang="en-US" dirty="0" smtClean="0"/>
              <a:t>Factory is good</a:t>
            </a:r>
            <a:endParaRPr lang="en-US" dirty="0"/>
          </a:p>
          <a:p>
            <a:pPr>
              <a:lnSpc>
                <a:spcPct val="90000"/>
              </a:lnSpc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Humble objects 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E</a:t>
            </a:r>
            <a:r>
              <a:rPr lang="en-US" dirty="0" smtClean="0"/>
              <a:t>xtract </a:t>
            </a:r>
            <a:r>
              <a:rPr lang="en-US" dirty="0"/>
              <a:t>the logic </a:t>
            </a:r>
            <a:r>
              <a:rPr lang="en-US" dirty="0" smtClean="0"/>
              <a:t>into separate, </a:t>
            </a:r>
            <a:r>
              <a:rPr lang="en-US" dirty="0"/>
              <a:t>easy-to-test </a:t>
            </a:r>
            <a:r>
              <a:rPr lang="en-US" dirty="0" smtClean="0"/>
              <a:t>components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System </a:t>
            </a:r>
            <a:r>
              <a:rPr lang="en-US" dirty="0"/>
              <a:t>can be parameterized (e.g., Date) by the test </a:t>
            </a:r>
            <a:r>
              <a:rPr lang="en-US" dirty="0" smtClean="0"/>
              <a:t>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8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Deployment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2795637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For testing to be fully integrated into CI and CD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Code must be designed for testing with defined test points 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Tests must be 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F</a:t>
            </a:r>
            <a:r>
              <a:rPr lang="en-US" dirty="0" smtClean="0"/>
              <a:t>ully automated and executable without manual intervention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S</a:t>
            </a:r>
            <a:r>
              <a:rPr lang="en-US" dirty="0" smtClean="0"/>
              <a:t>mell-free and robust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Fast and run in parallel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Treated as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by </a:t>
            </a:r>
            <a:r>
              <a:rPr lang="en-US" dirty="0" smtClean="0"/>
              <a:t>Bypassing the UI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8263801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Known as API Testing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Why bypass the UI?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UIs can be very complex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Multiple UIs to be tested: Web, </a:t>
            </a:r>
            <a:r>
              <a:rPr lang="en-US" dirty="0" err="1"/>
              <a:t>i</a:t>
            </a:r>
            <a:r>
              <a:rPr lang="en-US" dirty="0" err="1" smtClean="0"/>
              <a:t>OS</a:t>
            </a:r>
            <a:r>
              <a:rPr lang="en-US" dirty="0" smtClean="0"/>
              <a:t>, and Android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UI often changes, so tests break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API tests not sensitive to UI cosmetic changes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Cons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Changes to the API due to UI changes can make test maintenance a burden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Customers may not be confident that whole system exercised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Requires 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A</a:t>
            </a:r>
            <a:r>
              <a:rPr lang="en-US" dirty="0" smtClean="0"/>
              <a:t> clean separation between UI and business logic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A clearly documented API 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Use tools like Robot, </a:t>
            </a:r>
            <a:r>
              <a:rPr lang="en-US" dirty="0" err="1" smtClean="0"/>
              <a:t>FitNesse</a:t>
            </a:r>
            <a:r>
              <a:rPr lang="en-US" dirty="0" smtClean="0"/>
              <a:t>, Cucumber, or </a:t>
            </a:r>
            <a:r>
              <a:rPr lang="en-US" dirty="0" err="1" smtClean="0"/>
              <a:t>SpecFlow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287338" lvl="1" indent="0">
              <a:buNone/>
            </a:pPr>
            <a:endParaRPr lang="en-US" dirty="0" smtClean="0"/>
          </a:p>
          <a:p>
            <a:pPr marL="287338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Testing by Bypassing the UI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4693593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A design for creating applications that are easy to test by bypassing the UI, is the Headless Application pattern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Content is database-driven and accessible via an API, such as REST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The output of this API is rendered as HTML using frameworks such as Angular JS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This simplifies bypassing the UI as the tests interact with the API 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If the API output is correct, then safe to assume that the module as a whole is correct</a:t>
            </a:r>
            <a:endParaRPr lang="en-US" dirty="0"/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Also decouples UI from backend and speeds up application</a:t>
            </a:r>
          </a:p>
          <a:p>
            <a:pPr lvl="1"/>
            <a:endParaRPr lang="en-US" dirty="0" smtClean="0"/>
          </a:p>
          <a:p>
            <a:pPr marL="287338" lvl="1" indent="0">
              <a:buNone/>
            </a:pPr>
            <a:endParaRPr lang="en-US" dirty="0" smtClean="0"/>
          </a:p>
          <a:p>
            <a:pPr marL="287338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6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Headless Application Layers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152270" y="1104053"/>
            <a:ext cx="2490537" cy="30777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 (Content Database)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158285" y="1981779"/>
            <a:ext cx="2490537" cy="30777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Access /Retrieval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API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36494" y="2938087"/>
            <a:ext cx="2490537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JS Gets/Sends Data </a:t>
            </a:r>
            <a:r>
              <a:rPr lang="en-US" dirty="0" smtClean="0"/>
              <a:t>and 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enders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 HTML</a:t>
            </a:r>
          </a:p>
        </p:txBody>
      </p: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 bwMode="auto">
          <a:xfrm>
            <a:off x="4397539" y="1411830"/>
            <a:ext cx="6015" cy="56994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6" idx="2"/>
          </p:cNvCxnSpPr>
          <p:nvPr/>
        </p:nvCxnSpPr>
        <p:spPr bwMode="auto">
          <a:xfrm flipH="1">
            <a:off x="4397539" y="2289556"/>
            <a:ext cx="6015" cy="70171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3049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TreeMaster">
  <a:themeElements>
    <a:clrScheme name="Learning Tree">
      <a:dk1>
        <a:srgbClr val="000080"/>
      </a:dk1>
      <a:lt1>
        <a:srgbClr val="FFCC99"/>
      </a:lt1>
      <a:dk2>
        <a:srgbClr val="FFFFFF"/>
      </a:dk2>
      <a:lt2>
        <a:srgbClr val="000000"/>
      </a:lt2>
      <a:accent1>
        <a:srgbClr val="FFFFCC"/>
      </a:accent1>
      <a:accent2>
        <a:srgbClr val="DA2128"/>
      </a:accent2>
      <a:accent3>
        <a:srgbClr val="FFE2CA"/>
      </a:accent3>
      <a:accent4>
        <a:srgbClr val="00006C"/>
      </a:accent4>
      <a:accent5>
        <a:srgbClr val="FFFFE2"/>
      </a:accent5>
      <a:accent6>
        <a:srgbClr val="DA2128"/>
      </a:accent6>
      <a:hlink>
        <a:srgbClr val="FFCCCC"/>
      </a:hlink>
      <a:folHlink>
        <a:srgbClr val="99CC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!Chapter 2014.potm" id="{24559A03-59B3-4E28-93DB-6F15A8C04516}" vid="{9EE17B46-9BD7-45D7-915A-73D6D61FA0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!Chapter 2014</Template>
  <TotalTime>759</TotalTime>
  <Words>1759</Words>
  <Application>Microsoft Macintosh PowerPoint</Application>
  <PresentationFormat>On-screen Show (4:3)</PresentationFormat>
  <Paragraphs>288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Times New Roman</vt:lpstr>
      <vt:lpstr>Wingdings</vt:lpstr>
      <vt:lpstr>Wingdings 3</vt:lpstr>
      <vt:lpstr>Arial</vt:lpstr>
      <vt:lpstr>LTreeMaster</vt:lpstr>
      <vt:lpstr>Automated Testing: Overview</vt:lpstr>
      <vt:lpstr>Automated Testing</vt:lpstr>
      <vt:lpstr>Design for Automated Testing: General Tips</vt:lpstr>
      <vt:lpstr>Design for Automated Testing: General Tips</vt:lpstr>
      <vt:lpstr>Design for Automated Testing: General Tips</vt:lpstr>
      <vt:lpstr>Zero Deployment</vt:lpstr>
      <vt:lpstr>Testing by Bypassing the UI</vt:lpstr>
      <vt:lpstr>Design for Testing by Bypassing the UI</vt:lpstr>
      <vt:lpstr>Headless Application Layers</vt:lpstr>
      <vt:lpstr>Testing Through the UI</vt:lpstr>
      <vt:lpstr>Windows-Level Wrapper</vt:lpstr>
      <vt:lpstr>UI Object Map</vt:lpstr>
      <vt:lpstr>UI Object Map</vt:lpstr>
      <vt:lpstr>UI Object Map</vt:lpstr>
      <vt:lpstr>UI Object Map</vt:lpstr>
      <vt:lpstr>UI Object Map – Design Context</vt:lpstr>
      <vt:lpstr>Non-Functional Testing (NFT)</vt:lpstr>
      <vt:lpstr>Security Testing </vt:lpstr>
      <vt:lpstr>Resources</vt:lpstr>
    </vt:vector>
  </TitlesOfParts>
  <Company>Learning Tree International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for Testing &amp; Testing Strategies</dc:title>
  <dc:creator>Tanya Nading</dc:creator>
  <dc:description>Tagged 8/24/2016 10:45:10 AM</dc:description>
  <cp:lastModifiedBy>Timothy  Guay</cp:lastModifiedBy>
  <cp:revision>57</cp:revision>
  <cp:lastPrinted>2005-11-17T23:48:36Z</cp:lastPrinted>
  <dcterms:created xsi:type="dcterms:W3CDTF">2016-08-04T18:56:15Z</dcterms:created>
  <dcterms:modified xsi:type="dcterms:W3CDTF">2018-03-20T00:54:11Z</dcterms:modified>
</cp:coreProperties>
</file>