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259" r:id="rId9"/>
    <p:sldId id="260" r:id="rId10"/>
    <p:sldId id="288" r:id="rId11"/>
    <p:sldId id="289" r:id="rId12"/>
    <p:sldId id="261" r:id="rId13"/>
    <p:sldId id="262" r:id="rId14"/>
    <p:sldId id="300" r:id="rId15"/>
    <p:sldId id="263" r:id="rId16"/>
    <p:sldId id="264" r:id="rId17"/>
    <p:sldId id="265" r:id="rId18"/>
    <p:sldId id="293" r:id="rId19"/>
    <p:sldId id="266" r:id="rId20"/>
    <p:sldId id="301" r:id="rId21"/>
    <p:sldId id="267" r:id="rId22"/>
    <p:sldId id="268" r:id="rId23"/>
    <p:sldId id="302" r:id="rId24"/>
    <p:sldId id="269" r:id="rId25"/>
    <p:sldId id="270" r:id="rId26"/>
    <p:sldId id="303" r:id="rId27"/>
    <p:sldId id="304" r:id="rId28"/>
    <p:sldId id="273" r:id="rId29"/>
    <p:sldId id="274" r:id="rId30"/>
    <p:sldId id="275" r:id="rId31"/>
    <p:sldId id="276" r:id="rId32"/>
    <p:sldId id="292" r:id="rId33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orient="horz" pos="528" userDrawn="1">
          <p15:clr>
            <a:srgbClr val="A4A3A4"/>
          </p15:clr>
        </p15:guide>
        <p15:guide id="3" orient="horz" pos="3672" userDrawn="1">
          <p15:clr>
            <a:srgbClr val="A4A3A4"/>
          </p15:clr>
        </p15:guide>
        <p15:guide id="4" pos="240" userDrawn="1">
          <p15:clr>
            <a:srgbClr val="A4A3A4"/>
          </p15:clr>
        </p15:guide>
        <p15:guide id="5" pos="420">
          <p15:clr>
            <a:srgbClr val="A4A3A4"/>
          </p15:clr>
        </p15:guide>
        <p15:guide id="6" pos="5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pos="4247">
          <p15:clr>
            <a:srgbClr val="A4A3A4"/>
          </p15:clr>
        </p15:guide>
        <p15:guide id="3" orient="horz" pos="29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128"/>
    <a:srgbClr val="F7F7F7"/>
    <a:srgbClr val="DA2128"/>
    <a:srgbClr val="E0E0FF"/>
    <a:srgbClr val="DDDDDD"/>
    <a:srgbClr val="663300"/>
    <a:srgbClr val="0033CC"/>
    <a:srgbClr val="FFFF66"/>
    <a:srgbClr val="FF5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2" autoAdjust="0"/>
    <p:restoredTop sz="83029" autoAdjust="0"/>
  </p:normalViewPr>
  <p:slideViewPr>
    <p:cSldViewPr snapToGrid="0">
      <p:cViewPr>
        <p:scale>
          <a:sx n="82" d="100"/>
          <a:sy n="82" d="100"/>
        </p:scale>
        <p:origin x="1240" y="-48"/>
      </p:cViewPr>
      <p:guideLst>
        <p:guide orient="horz" pos="2016"/>
        <p:guide orient="horz" pos="528"/>
        <p:guide orient="horz" pos="3672"/>
        <p:guide pos="240"/>
        <p:guide pos="420"/>
        <p:guide pos="5304"/>
      </p:guideLst>
    </p:cSldViewPr>
  </p:slideViewPr>
  <p:outlineViewPr>
    <p:cViewPr>
      <p:scale>
        <a:sx n="33" d="100"/>
        <a:sy n="33" d="100"/>
      </p:scale>
      <p:origin x="0" y="1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2528" y="216"/>
      </p:cViewPr>
      <p:guideLst>
        <p:guide pos="4247"/>
        <p:guide orient="horz" pos="29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61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0" y="8902700"/>
            <a:ext cx="6985000" cy="21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529" tIns="39765" rIns="79529" bIns="39765">
            <a:spAutoFit/>
          </a:bodyPr>
          <a:lstStyle/>
          <a:p>
            <a:pPr marL="0" indent="0" algn="ctr" defTabSz="895350">
              <a:spcBef>
                <a:spcPct val="50000"/>
              </a:spcBef>
              <a:tabLst/>
            </a:pPr>
            <a:r>
              <a:rPr lang="en-US" sz="900" dirty="0">
                <a:cs typeface="Times New Roman" pitchFamily="18" charset="0"/>
              </a:rPr>
              <a:t>©</a:t>
            </a:r>
            <a:r>
              <a:rPr lang="en-US" sz="700" dirty="0">
                <a:solidFill>
                  <a:schemeClr val="tx2"/>
                </a:solidFill>
              </a:rPr>
              <a:t> Learning Tree International, Inc. All rights reserved. Not to be reproduced without prior written consent.</a:t>
            </a:r>
          </a:p>
        </p:txBody>
      </p:sp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96047" y="216408"/>
            <a:ext cx="4833937" cy="362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30772" y="3655886"/>
            <a:ext cx="4696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88113" cy="1225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4543" y="8868874"/>
            <a:ext cx="8739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dirty="0">
                <a:solidFill>
                  <a:schemeClr val="tx2"/>
                </a:solidFill>
              </a:rPr>
              <a:t>994-4-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algn="r"/>
              <a:t>‹#›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68009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&lt;*s*o*u*r*c*e*&gt;*9*4*4*a*0*-*4*-*1*&lt;*/*s*o*u*r*c*e*&gt;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45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&lt;*s*o*u*r*c*e*&gt;*9*4*4*a*0*-*4*-*6*&lt;*/*s*o*u*r*c*e*&gt;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8750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&lt;*s*o*u*r*c*e*&gt;*9*4*4*a*0*-*4*-*7*&lt;*/*s*o*u*r*c*e*&gt;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/>
              <a:t>Instructor </a:t>
            </a:r>
            <a:r>
              <a:rPr lang="en-US" dirty="0" smtClean="0"/>
              <a:t>Notes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500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&lt;*s*o*u*r*c*e*&gt;*9*4*4*a*0*-*4*-*8*&lt;*/*s*o*u*r*c*e*&gt;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Instructors</a:t>
            </a:r>
            <a:r>
              <a:rPr lang="en-US" baseline="0" dirty="0"/>
              <a:t> Notes:</a:t>
            </a:r>
          </a:p>
          <a:p>
            <a:r>
              <a:rPr lang="en-US" baseline="0" dirty="0"/>
              <a:t>Mention we will do exercises on S, O, I, and D as L is about inheritance which has </a:t>
            </a:r>
            <a:r>
              <a:rPr lang="en-US" baseline="0"/>
              <a:t>its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7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756825"/>
          </a:xfrm>
        </p:spPr>
        <p:txBody>
          <a:bodyPr>
            <a:spAutoFit/>
          </a:bodyPr>
          <a:lstStyle/>
          <a:p>
            <a:r>
              <a:rPr lang="en-US" dirty="0"/>
              <a:t>Image created by </a:t>
            </a:r>
            <a:r>
              <a:rPr lang="en-US" dirty="0" err="1"/>
              <a:t>T.Guay</a:t>
            </a: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Instructor Notes: Similar to the concept of</a:t>
            </a:r>
            <a:r>
              <a:rPr lang="en-US" baseline="0" dirty="0"/>
              <a:t> Separation of Concerns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3641230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756825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</a:t>
            </a:r>
          </a:p>
          <a:p>
            <a:endParaRPr lang="en-US" dirty="0" smtClean="0"/>
          </a:p>
          <a:p>
            <a:r>
              <a:rPr lang="en-US" dirty="0" smtClean="0"/>
              <a:t>Even</a:t>
            </a:r>
            <a:r>
              <a:rPr lang="en-US" baseline="0" dirty="0" smtClean="0"/>
              <a:t> </a:t>
            </a:r>
            <a:r>
              <a:rPr lang="en-US" baseline="0" dirty="0"/>
              <a:t>at the C level of executives, there are lots of reasons for this class to change.  </a:t>
            </a:r>
          </a:p>
          <a:p>
            <a:r>
              <a:rPr lang="en-US" baseline="0" dirty="0" smtClean="0"/>
              <a:t>Question </a:t>
            </a:r>
            <a:r>
              <a:rPr lang="en-US" baseline="0" dirty="0"/>
              <a:t>for the class:  How should we refactor this design?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972901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&lt;*s*o*u*r*c*e*&gt;*9*4*4*a*0*-*4*-*1*0*&lt;*/*s*o*u*r*c*e*&gt;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646026"/>
          </a:xfrm>
        </p:spPr>
        <p:txBody>
          <a:bodyPr>
            <a:spAutoFit/>
          </a:bodyPr>
          <a:lstStyle/>
          <a:p>
            <a:r>
              <a:rPr lang="en-US" dirty="0"/>
              <a:t>Instructor Notes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A ”</a:t>
            </a:r>
            <a:r>
              <a:rPr lang="en-US" b="1" dirty="0"/>
              <a:t>Mega Class</a:t>
            </a:r>
            <a:r>
              <a:rPr lang="en-US" dirty="0"/>
              <a:t>”, AKA God Class, is an object that controls way too many other objects in the system and has grown beyond all logic to become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Class</a:t>
            </a:r>
            <a:r>
              <a:rPr lang="en-US" dirty="0"/>
              <a:t> That Does Everything. It is a form of the </a:t>
            </a:r>
            <a:r>
              <a:rPr lang="en-US" dirty="0" err="1"/>
              <a:t>MediatorPattern</a:t>
            </a:r>
            <a:r>
              <a:rPr lang="en-US" dirty="0"/>
              <a:t>, misapplied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3538465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&lt;*s*o*u*r*c*e*&gt;*9*4*4*a*0*-*4*-*1*1*&lt;*/*s*o*u*r*c*e*&gt;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</a:t>
            </a:r>
            <a:r>
              <a:rPr lang="en-US" baseline="0" dirty="0" smtClean="0"/>
              <a:t> Notes: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This is one of the key approaches to implementing </a:t>
            </a:r>
            <a:r>
              <a:rPr lang="en-US" baseline="0" dirty="0" err="1"/>
              <a:t>Open?Closed</a:t>
            </a:r>
            <a:r>
              <a:rPr lang="en-US" baseline="0" dirty="0"/>
              <a:t>.  </a:t>
            </a:r>
            <a:endParaRPr lang="en-US" baseline="0" dirty="0" smtClean="0"/>
          </a:p>
          <a:p>
            <a:r>
              <a:rPr lang="en-US" baseline="0" dirty="0" smtClean="0"/>
              <a:t>If </a:t>
            </a:r>
            <a:r>
              <a:rPr lang="en-US" baseline="0" dirty="0"/>
              <a:t>my class depends on an interface, then I am not impacted (I am closed for modification) if one of the implementations of that interface changes.</a:t>
            </a:r>
          </a:p>
          <a:p>
            <a:endParaRPr lang="en-US" baseline="0" dirty="0"/>
          </a:p>
          <a:p>
            <a:r>
              <a:rPr lang="en-US" baseline="0" dirty="0"/>
              <a:t>Avoid setters?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472149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&lt;*s*o*u*r*c*e*&gt;*9*4*4*a*0*-*4*-*1*2*&lt;*/*s*o*u*r*c*e*&gt;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516760"/>
          </a:xfrm>
        </p:spPr>
        <p:txBody>
          <a:bodyPr>
            <a:spAutoFit/>
          </a:bodyPr>
          <a:lstStyle/>
          <a:p>
            <a:r>
              <a:rPr lang="en-US" dirty="0"/>
              <a:t>Image created by Bill Fairfield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Instructor Notes: 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</a:t>
            </a:r>
            <a:r>
              <a:rPr lang="en-US" dirty="0" err="1"/>
              <a:t>myClass</a:t>
            </a:r>
            <a:r>
              <a:rPr lang="en-US" dirty="0"/>
              <a:t> is open for extension.  It can use a</a:t>
            </a:r>
            <a:r>
              <a:rPr lang="en-US" baseline="0" dirty="0"/>
              <a:t> new and improved implementation of the Calculator interface without any changes being necessary.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Other </a:t>
            </a:r>
            <a:r>
              <a:rPr lang="en-US" baseline="0" dirty="0"/>
              <a:t>option is the Strategy pattern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166100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&lt;*s*o*u*r*c*e*&gt;*9*4*4*a*0*-*4*-*1*2*&lt;*/*s*o*u*r*c*e*&gt;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516760"/>
          </a:xfrm>
        </p:spPr>
        <p:txBody>
          <a:bodyPr>
            <a:spAutoFit/>
          </a:bodyPr>
          <a:lstStyle/>
          <a:p>
            <a:r>
              <a:rPr lang="en-US" dirty="0"/>
              <a:t>Image created by </a:t>
            </a:r>
            <a:r>
              <a:rPr lang="en-US" dirty="0" err="1"/>
              <a:t>T.Guay</a:t>
            </a:r>
            <a:endParaRPr lang="en-US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Instructor Notes: 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1242244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&lt;*s*o*u*r*c*e*&gt;*9*4*4*a*0*-*4*-*1*3*&lt;*/*s*o*u*r*c*e*&gt;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/>
              <a:t>Image created by </a:t>
            </a:r>
            <a:r>
              <a:rPr lang="en-US" dirty="0" err="1"/>
              <a:t>T.Guay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10463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&lt;*s*o*u*r*c*e*&gt;*9*4*4*a*0*-*3*-*1*6*&lt;*/*s*o*u*r*c*e*&gt;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516760"/>
          </a:xfrm>
        </p:spPr>
        <p:txBody>
          <a:bodyPr>
            <a:spAutoFit/>
          </a:bodyPr>
          <a:lstStyle/>
          <a:p>
            <a:pPr lvl="1"/>
            <a:r>
              <a:rPr lang="en-US" dirty="0" smtClean="0"/>
              <a:t>Instructors notes:</a:t>
            </a:r>
          </a:p>
          <a:p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1651504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&lt;*s*o*u*r*c*e*&gt;*9*4*4*a*0*-*4*-*1*3*&lt;*/*s*o*u*r*c*e*&gt;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/>
              <a:t>Image created by </a:t>
            </a:r>
            <a:r>
              <a:rPr lang="en-US" dirty="0" err="1"/>
              <a:t>T.Guay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2195461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&lt;*s*o*u*r*c*e*&gt;*9*4*4*a*0*-*4*-*1*4*&lt;*/*s*o*u*r*c*e*&gt;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/>
              <a:t>Instructor Notes: 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963493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&lt;*s*o*u*r*c*e*&gt;*9*4*4*a*0*-*4*-*1*5*&lt;*/*s*o*u*r*c*e*&gt;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44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&lt;*s*o*u*r*c*e*&gt;*9*4*4*a*0*-*4*-*1*5*&lt;*/*s*o*u*r*c*e*&gt;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credit:  Bill Fairfield</a:t>
            </a:r>
          </a:p>
          <a:p>
            <a:r>
              <a:rPr lang="en-US" dirty="0" smtClean="0"/>
              <a:t>Instructors Notes:</a:t>
            </a:r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</a:t>
            </a:r>
            <a:r>
              <a:rPr lang="en-US" baseline="0" dirty="0"/>
              <a:t> is a </a:t>
            </a:r>
            <a:r>
              <a:rPr lang="en-US" dirty="0"/>
              <a:t>good place to expand the </a:t>
            </a:r>
            <a:r>
              <a:rPr lang="en-US" dirty="0" smtClean="0"/>
              <a:t>discussion </a:t>
            </a:r>
            <a:r>
              <a:rPr lang="en-US" dirty="0"/>
              <a:t>about small interfaces.  </a:t>
            </a: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</a:t>
            </a:r>
            <a:r>
              <a:rPr lang="en-US" dirty="0"/>
              <a:t>example, we</a:t>
            </a:r>
            <a:r>
              <a:rPr lang="en-US" baseline="0" dirty="0"/>
              <a:t> could </a:t>
            </a:r>
            <a:r>
              <a:rPr lang="en-US" dirty="0"/>
              <a:t>discuss creating wrappers for </a:t>
            </a:r>
            <a:r>
              <a:rPr lang="en-US" dirty="0" smtClean="0"/>
              <a:t>legacy </a:t>
            </a:r>
            <a:r>
              <a:rPr lang="en-US" dirty="0"/>
              <a:t>software:  we can create lots of small interfaces that</a:t>
            </a:r>
            <a:r>
              <a:rPr lang="en-US" baseline="0" dirty="0"/>
              <a:t> delegate to the </a:t>
            </a:r>
            <a:r>
              <a:rPr lang="en-US" baseline="0" dirty="0" smtClean="0"/>
              <a:t>legacy </a:t>
            </a:r>
            <a:r>
              <a:rPr lang="en-US" baseline="0" dirty="0"/>
              <a:t>software, rather than dealing with the large interface presented by the </a:t>
            </a:r>
            <a:r>
              <a:rPr lang="en-US" baseline="0" dirty="0" smtClean="0"/>
              <a:t>legacy software</a:t>
            </a:r>
            <a:r>
              <a:rPr lang="en-US" baseline="0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37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&lt;*s*o*u*r*c*e*&gt;*9*4*4*a*0*-*4*-*1*6*&lt;*/*s*o*u*r*c*e*&gt;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/>
              <a:t>Image created by </a:t>
            </a:r>
            <a:r>
              <a:rPr lang="en-US" dirty="0" err="1"/>
              <a:t>T.Guay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4003935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&lt;*s*o*u*r*c*e*&gt;*9*4*4*a*0*-*4*-*1*7*&lt;*/*s*o*u*r*c*e*&gt;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516760"/>
          </a:xfrm>
        </p:spPr>
        <p:txBody>
          <a:bodyPr>
            <a:spAutoFit/>
          </a:bodyPr>
          <a:lstStyle/>
          <a:p>
            <a:r>
              <a:rPr lang="en-US" dirty="0"/>
              <a:t>Image created by </a:t>
            </a:r>
            <a:r>
              <a:rPr lang="en-US" dirty="0" err="1"/>
              <a:t>T.Guay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935917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&lt;*s*o*u*r*c*e*&gt;*9*4*4*a*0*-*4*-*1*7*&lt;*/*s*o*u*r*c*e*&gt;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516760"/>
          </a:xfrm>
        </p:spPr>
        <p:txBody>
          <a:bodyPr>
            <a:spAutoFit/>
          </a:bodyPr>
          <a:lstStyle/>
          <a:p>
            <a:r>
              <a:rPr lang="en-US" dirty="0"/>
              <a:t>Image created by Bill Fairfield</a:t>
            </a:r>
          </a:p>
          <a:p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4113416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&lt;*s*o*u*r*c*e*&gt;*9*4*4*a*0*-*4*-*1*7*&lt;*/*s*o*u*r*c*e*&gt;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516760"/>
          </a:xfrm>
        </p:spPr>
        <p:txBody>
          <a:bodyPr>
            <a:spAutoFit/>
          </a:bodyPr>
          <a:lstStyle/>
          <a:p>
            <a:r>
              <a:rPr lang="en-US" dirty="0"/>
              <a:t>Image created by Bill Fairfield</a:t>
            </a:r>
          </a:p>
          <a:p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1253648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&lt;*s*o*u*r*c*e*&gt;*9*4*4*a*0*-*4*-*2*0*&lt;*/*s*o*u*r*c*e*&gt;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59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&lt;*s*o*u*r*c*e*&gt;*9*4*4*a*0*-*4*-*2*1*&lt;*/*s*o*u*r*c*e*&gt;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28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&lt;*s*o*u*r*c*e*&gt;*9*4*4*a*0*-*3*-*1*8*&lt;*/*s*o*u*r*c*e*&gt;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1576373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&lt;*s*o*u*r*c*e*&gt;*9*4*4*a*0*-*4*-*2*2*&lt;*/*s*o*u*r*c*e*&gt;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98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&lt;*s*o*u*r*c*e*&gt;*9*4*4*a*0*-*4*-*2*3*&lt;*/*s*o*u*r*c*e*&gt;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details of cargo cult mentality</a:t>
            </a:r>
          </a:p>
        </p:txBody>
      </p:sp>
    </p:spTree>
    <p:extLst>
      <p:ext uri="{BB962C8B-B14F-4D97-AF65-F5344CB8AC3E}">
        <p14:creationId xmlns:p14="http://schemas.microsoft.com/office/powerpoint/2010/main" val="3599489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&lt;*s*o*u*r*c*e*&gt;*9*4*4*a*0*-*4*-*3*3*&lt;*/*s*o*u*r*c*e*&gt;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32775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&lt;*s*o*u*r*c*e*&gt;*9*4*4*a*0*-*3*-*1*9*&lt;*/*s*o*u*r*c*e*&gt;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b="0" dirty="0" smtClean="0"/>
              <a:t>In buildings, foundations don’t change, but furniture can be easily rearranged, added or gotten rid of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5039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&lt;*s*o*u*r*c*e*&gt;*9*4*4*a*0*-*3*-*2*0*&lt;*/*s*o*u*r*c*e*&gt;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Diagram created by </a:t>
            </a:r>
            <a:r>
              <a:rPr lang="en-US" dirty="0" err="1" smtClean="0"/>
              <a:t>T.Guay</a:t>
            </a:r>
            <a:endParaRPr lang="en-US" dirty="0" smtClean="0"/>
          </a:p>
          <a:p>
            <a:r>
              <a:rPr lang="en-US" dirty="0" smtClean="0"/>
              <a:t>Instructor</a:t>
            </a:r>
            <a:r>
              <a:rPr lang="en-US" baseline="0" dirty="0" smtClean="0"/>
              <a:t> notes: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platform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is a group of technologies that are used as a base upon which other applications, processes or technologies are developed; such as </a:t>
            </a:r>
            <a:r>
              <a:rPr lang="en-US" sz="1200" b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.Net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or the Java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‘ecology’.</a:t>
            </a:r>
            <a:endParaRPr lang="en-US" baseline="0" dirty="0" smtClean="0"/>
          </a:p>
          <a:p>
            <a:r>
              <a:rPr lang="en-US" baseline="0" dirty="0" smtClean="0"/>
              <a:t>Platform also includes those old legacy COBOL system that never go away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</p:spTree>
    <p:extLst>
      <p:ext uri="{BB962C8B-B14F-4D97-AF65-F5344CB8AC3E}">
        <p14:creationId xmlns:p14="http://schemas.microsoft.com/office/powerpoint/2010/main" val="224292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&lt;*s*o*u*r*c*e*&gt;*9*4*4*a*0*-*3*-*2*1*&lt;*/*s*o*u*r*c*e*&gt;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be 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85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&lt;*s*o*u*r*c*e*&gt;*9*4*4*a*0*-*3*-*2*2*&lt;*/*s*o*u*r*c*e*&gt;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13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6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&lt;*s*o*u*r*c*e*&gt;*9*4*4*a*0*-*4*-*5*&lt;*/*s*o*u*r*c*e*&gt;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895475" y="215900"/>
            <a:ext cx="4833938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 were to teach this class, I </a:t>
            </a:r>
            <a:r>
              <a:rPr lang="en-US" dirty="0" err="1"/>
              <a:t>wwoud</a:t>
            </a:r>
            <a:r>
              <a:rPr lang="en-US" dirty="0"/>
              <a:t> discuss the Lego Game here.  Unfortunately,</a:t>
            </a:r>
            <a:r>
              <a:rPr lang="en-US" baseline="0" dirty="0"/>
              <a:t> we won’t be able to play it with remote students.  </a:t>
            </a:r>
            <a:r>
              <a:rPr lang="en-US" baseline="0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9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057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6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o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DA2128"/>
              </a:buClr>
              <a:buSzPct val="100000"/>
              <a:buFont typeface="+mj-lt"/>
              <a:buAutoNum type="arabicPeriod"/>
              <a:defRPr/>
            </a:lvl1pPr>
            <a:lvl2pPr marL="630238" indent="-288925">
              <a:buClr>
                <a:srgbClr val="DA2128"/>
              </a:buClr>
              <a:buSzPct val="100000"/>
              <a:buFont typeface="+mj-lt"/>
              <a:buAutoNum type="alphaLcPeriod"/>
              <a:defRPr/>
            </a:lvl2pPr>
            <a:lvl3pPr marL="855663" indent="-225425">
              <a:buClr>
                <a:srgbClr val="DA2128"/>
              </a:buClr>
              <a:buSzPct val="100000"/>
              <a:buFont typeface="Arial" pitchFamily="34" charset="0"/>
              <a:buChar char="–"/>
              <a:defRPr/>
            </a:lvl3pPr>
            <a:lvl4pPr marL="1084263" indent="-228600">
              <a:buClr>
                <a:srgbClr val="DA2128"/>
              </a:buClr>
              <a:buSzPct val="100000"/>
              <a:buFont typeface="Arial" pitchFamily="34" charset="0"/>
              <a:buChar char="–"/>
              <a:defRPr/>
            </a:lvl4pPr>
            <a:lvl5pPr marL="1312863" indent="-228600">
              <a:buClr>
                <a:srgbClr val="DA2128"/>
              </a:buClr>
              <a:buSzPct val="100000"/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94133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156756" y="49416"/>
            <a:ext cx="878248" cy="311644"/>
            <a:chOff x="8199091" y="49416"/>
            <a:chExt cx="878248" cy="311644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Do 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0069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u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13205" y="465666"/>
            <a:ext cx="3917589" cy="5469467"/>
          </a:xfrm>
        </p:spPr>
        <p:txBody>
          <a:bodyPr wrap="square" anchor="ctr">
            <a:normAutofit/>
          </a:bodyPr>
          <a:lstStyle>
            <a:lvl1pPr marL="457200" indent="-404813">
              <a:spcBef>
                <a:spcPts val="1800"/>
              </a:spcBef>
              <a:buClr>
                <a:srgbClr val="DA2128"/>
              </a:buClr>
              <a:buFont typeface="Wingdings 3" pitchFamily="18" charset="2"/>
              <a:buChar char=""/>
              <a:def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>
              <a:spcBef>
                <a:spcPts val="1800"/>
              </a:spcBef>
              <a:buClr>
                <a:srgbClr val="DA2128"/>
              </a:buClr>
              <a:buSzPct val="115000"/>
              <a:buFont typeface="Wingdings 3" pitchFamily="18" charset="2"/>
              <a:buChar char="Æ"/>
              <a:def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6925" indent="-287338">
              <a:buClr>
                <a:srgbClr val="DA2128"/>
              </a:buClr>
              <a:buSzPct val="100000"/>
              <a:defRPr baseline="0"/>
            </a:lvl3pPr>
            <a:lvl4pPr marL="796925" indent="-339725">
              <a:buClr>
                <a:srgbClr val="DA2128"/>
              </a:buClr>
              <a:buSzPct val="100000"/>
              <a:buFont typeface="Wingdings 3" pitchFamily="18" charset="2"/>
              <a:buChar char="_"/>
              <a:defRPr baseline="0"/>
            </a:lvl4pPr>
            <a:lvl5pPr marL="1201738" indent="-234950">
              <a:buClr>
                <a:srgbClr val="B40117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1715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or-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0733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636932" y="49416"/>
            <a:ext cx="1406539" cy="311644"/>
            <a:chOff x="8199091" y="49416"/>
            <a:chExt cx="878248" cy="311644"/>
          </a:xfrm>
        </p:grpSpPr>
        <p:sp>
          <p:nvSpPr>
            <p:cNvPr id="8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Instructor-Led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66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0733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7899400" y="49416"/>
            <a:ext cx="1135603" cy="523220"/>
            <a:chOff x="8199091" y="49416"/>
            <a:chExt cx="878249" cy="523220"/>
          </a:xfrm>
        </p:grpSpPr>
        <p:sp>
          <p:nvSpPr>
            <p:cNvPr id="11" name="Text Box 29"/>
            <p:cNvSpPr txBox="1">
              <a:spLocks noChangeArrowheads="1"/>
            </p:cNvSpPr>
            <p:nvPr/>
          </p:nvSpPr>
          <p:spPr bwMode="gray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 bwMode="gray">
            <a:xfrm>
              <a:off x="8199092" y="49416"/>
              <a:ext cx="878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79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73138" indent="-228600">
              <a:buClr>
                <a:srgbClr val="DA2128"/>
              </a:buClr>
              <a:defRPr/>
            </a:lvl4pPr>
            <a:lvl5pPr marL="1201738" indent="-228600">
              <a:buClr>
                <a:srgbClr val="DA2128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78993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967132" y="49416"/>
            <a:ext cx="1067872" cy="311644"/>
            <a:chOff x="8199091" y="49416"/>
            <a:chExt cx="878248" cy="311644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Reference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99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85667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152811" y="45346"/>
            <a:ext cx="878248" cy="311644"/>
            <a:chOff x="8199091" y="49416"/>
            <a:chExt cx="878248" cy="311644"/>
          </a:xfrm>
        </p:grpSpPr>
        <p:sp>
          <p:nvSpPr>
            <p:cNvPr id="11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7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8085666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52811" y="45346"/>
            <a:ext cx="878248" cy="311644"/>
            <a:chOff x="8199091" y="49416"/>
            <a:chExt cx="878248" cy="311644"/>
          </a:xfrm>
        </p:grpSpPr>
        <p:sp>
          <p:nvSpPr>
            <p:cNvPr id="8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Quiz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728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8085666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01625" indent="-301625">
              <a:buSzPct val="100000"/>
              <a:buFont typeface="+mj-lt"/>
              <a:buAutoNum type="arabicPeriod"/>
              <a:defRPr/>
            </a:lvl1pPr>
            <a:lvl2pPr marL="630238" indent="-342900">
              <a:buSzPct val="100000"/>
              <a:buFont typeface="+mj-lt"/>
              <a:buAutoNum type="alphaUcPeriod"/>
              <a:defRPr/>
            </a:lvl2pPr>
            <a:lvl3pPr marL="879475" indent="-249238">
              <a:defRPr/>
            </a:lvl3pPr>
            <a:lvl4pPr marL="1120775" indent="-241300">
              <a:defRPr/>
            </a:lvl4pPr>
            <a:lvl5pPr marL="1379538" indent="-2492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52811" y="45346"/>
            <a:ext cx="878248" cy="311644"/>
            <a:chOff x="8199091" y="49416"/>
            <a:chExt cx="878248" cy="311644"/>
          </a:xfrm>
        </p:grpSpPr>
        <p:sp>
          <p:nvSpPr>
            <p:cNvPr id="8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Quiz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928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68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94133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566862"/>
          </a:xfrm>
        </p:spPr>
        <p:txBody>
          <a:bodyPr/>
          <a:lstStyle>
            <a:lvl1pPr marL="342900" indent="-342900">
              <a:buClr>
                <a:srgbClr val="DA2128"/>
              </a:buClr>
              <a:buSzPct val="100000"/>
              <a:buFont typeface="+mj-lt"/>
              <a:buAutoNum type="arabicPeriod"/>
              <a:defRPr/>
            </a:lvl1pPr>
            <a:lvl2pPr marL="630238" indent="-273050">
              <a:buClr>
                <a:srgbClr val="DA2128"/>
              </a:buClr>
              <a:buSzPct val="115000"/>
              <a:buFont typeface="Arial" panose="020B0604020202020204" pitchFamily="34" charset="0"/>
              <a:buChar char="•"/>
              <a:defRPr/>
            </a:lvl2pPr>
            <a:lvl3pPr marL="855663" indent="-225425">
              <a:buClr>
                <a:srgbClr val="DA2128"/>
              </a:buClr>
              <a:buSzPct val="100000"/>
              <a:buFont typeface="Arial" pitchFamily="34" charset="0"/>
              <a:buChar char="–"/>
              <a:defRPr/>
            </a:lvl3pPr>
            <a:lvl4pPr marL="1084263" indent="-228600">
              <a:buClr>
                <a:srgbClr val="DA2128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1312863" indent="-228600">
              <a:buClr>
                <a:srgbClr val="DA2128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156756" y="49416"/>
            <a:ext cx="878248" cy="311644"/>
            <a:chOff x="8199091" y="49416"/>
            <a:chExt cx="878248" cy="311644"/>
          </a:xfrm>
        </p:grpSpPr>
        <p:sp>
          <p:nvSpPr>
            <p:cNvPr id="11" name="Text Box 29"/>
            <p:cNvSpPr txBox="1">
              <a:spLocks noChangeArrowheads="1"/>
            </p:cNvSpPr>
            <p:nvPr/>
          </p:nvSpPr>
          <p:spPr bwMode="black">
            <a:xfrm>
              <a:off x="8199091" y="53283"/>
              <a:ext cx="878248" cy="307777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 bwMode="white">
            <a:xfrm>
              <a:off x="8199091" y="49416"/>
              <a:ext cx="878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Do 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68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4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6584" name="Text Box 1064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00" dirty="0"/>
          </a:p>
        </p:txBody>
      </p:sp>
      <p:sp>
        <p:nvSpPr>
          <p:cNvPr id="11" name="RChaiCrsNos"/>
          <p:cNvSpPr txBox="1">
            <a:spLocks noChangeArrowheads="1"/>
          </p:cNvSpPr>
          <p:nvPr userDrawn="1"/>
        </p:nvSpPr>
        <p:spPr bwMode="black">
          <a:xfrm>
            <a:off x="7242547" y="6505643"/>
            <a:ext cx="9323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DA2128"/>
                </a:solidFill>
              </a:rPr>
              <a:t>-</a:t>
            </a:r>
            <a:endParaRPr lang="en-US" b="1" dirty="0">
              <a:solidFill>
                <a:srgbClr val="DA21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66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700" r:id="rId4"/>
    <p:sldLayoutId id="2147483692" r:id="rId5"/>
    <p:sldLayoutId id="2147483693" r:id="rId6"/>
    <p:sldLayoutId id="2147483694" r:id="rId7"/>
    <p:sldLayoutId id="2147483699" r:id="rId8"/>
    <p:sldLayoutId id="2147483695" r:id="rId9"/>
    <p:sldLayoutId id="2147483696" r:id="rId10"/>
    <p:sldLayoutId id="214748369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spcBef>
          <a:spcPts val="1400"/>
        </a:spcBef>
        <a:spcAft>
          <a:spcPct val="0"/>
        </a:spcAft>
        <a:buClr>
          <a:srgbClr val="DA2128"/>
        </a:buClr>
        <a:buSzPct val="115000"/>
        <a:buFont typeface="Wingdings 3" pitchFamily="18" charset="2"/>
        <a:buChar char="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95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SzPct val="115000"/>
        <a:buFont typeface="Arial" pitchFamily="34" charset="0"/>
        <a:buChar char="•"/>
        <a:tabLst/>
        <a:defRPr>
          <a:solidFill>
            <a:srgbClr val="000000"/>
          </a:solidFill>
          <a:latin typeface="+mn-lt"/>
        </a:defRPr>
      </a:lvl2pPr>
      <a:lvl3pPr marL="7445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SzPct val="100000"/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</a:defRPr>
      </a:lvl3pPr>
      <a:lvl4pPr marL="971550" indent="-227013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SzPct val="100000"/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</a:defRPr>
      </a:lvl4pPr>
      <a:lvl5pPr marL="1201738" indent="-230188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SzPct val="100000"/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309563" y="1179576"/>
            <a:ext cx="8521286" cy="1638300"/>
          </a:xfrm>
        </p:spPr>
        <p:txBody>
          <a:bodyPr/>
          <a:lstStyle/>
          <a:p>
            <a:pPr algn="ctr"/>
            <a:r>
              <a:rPr lang="en-US" dirty="0"/>
              <a:t>Design Principles and Patterns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2" y="301752"/>
            <a:ext cx="5853069" cy="461665"/>
          </a:xfrm>
        </p:spPr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4596368"/>
            <a:ext cx="7467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</a:rPr>
              <a:t>"Any fool can write code that a computer can understand. Good programmers write code that humans can understand." </a:t>
            </a:r>
          </a:p>
          <a:p>
            <a:pPr algn="r"/>
            <a:r>
              <a:rPr lang="en-US" sz="2000" i="1" dirty="0">
                <a:latin typeface="Century Schoolbook" panose="02040604050505020304" pitchFamily="18" charset="0"/>
              </a:rPr>
              <a:t>—Martin Fowler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382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Principles: PHAME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4585871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Stands for Principles of Hierarchy, Abstraction, Modularization, and Encapsulation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Hierarchy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Apply meaningful classifications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Apply meaningful generalizations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Ensure substitutability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Avoid redundant paths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Ensure proper ordering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Abstraction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Provide a crisp conceptual boundary and unique identity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Map domain entities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Ensure coherence and completeness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Assign single and meaningful responsibility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Avoid duplications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72274" y="12996"/>
            <a:ext cx="2371725" cy="3763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Development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3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Principles: PHAME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944396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Modularization  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Localize related data and methods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Decompose abstractions to a manageable size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Create acyclic dependencies </a:t>
            </a:r>
          </a:p>
          <a:p>
            <a:pPr lvl="2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Get rid of circular dependencies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Limit dependencies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Encapsulation 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Hide implementation details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Hide variations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0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Design Principles: </a:t>
            </a:r>
            <a:r>
              <a:rPr lang="en-US" dirty="0"/>
              <a:t>SOLID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954655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>
                <a:solidFill>
                  <a:srgbClr val="000090"/>
                </a:solidFill>
              </a:rPr>
              <a:t>Describes a set of design principles for good code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Term coined by Robert Martin, aka Uncle Bob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>
                <a:solidFill>
                  <a:srgbClr val="DB2128"/>
                </a:solidFill>
              </a:rPr>
              <a:t>S</a:t>
            </a:r>
            <a:r>
              <a:rPr lang="en-US" dirty="0"/>
              <a:t>ingle Responsibility Principle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>
                <a:solidFill>
                  <a:srgbClr val="DB2128"/>
                </a:solidFill>
              </a:rPr>
              <a:t>O</a:t>
            </a:r>
            <a:r>
              <a:rPr lang="en-US" dirty="0">
                <a:solidFill>
                  <a:srgbClr val="000090"/>
                </a:solidFill>
              </a:rPr>
              <a:t>pen/Closed Principle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err="1">
                <a:solidFill>
                  <a:schemeClr val="accent6"/>
                </a:solidFill>
              </a:rPr>
              <a:t>L</a:t>
            </a:r>
            <a:r>
              <a:rPr lang="en-US" dirty="0" err="1">
                <a:solidFill>
                  <a:srgbClr val="000090"/>
                </a:solidFill>
              </a:rPr>
              <a:t>iskov</a:t>
            </a:r>
            <a:r>
              <a:rPr lang="en-US" dirty="0">
                <a:solidFill>
                  <a:srgbClr val="000090"/>
                </a:solidFill>
              </a:rPr>
              <a:t> Substitution Principle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>
                <a:solidFill>
                  <a:srgbClr val="DB2128"/>
                </a:solidFill>
              </a:rPr>
              <a:t>I</a:t>
            </a:r>
            <a:r>
              <a:rPr lang="en-US" dirty="0">
                <a:solidFill>
                  <a:srgbClr val="000090"/>
                </a:solidFill>
              </a:rPr>
              <a:t>nterface Segregation Principle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>
                <a:solidFill>
                  <a:srgbClr val="DB2128"/>
                </a:solidFill>
              </a:rPr>
              <a:t>D</a:t>
            </a:r>
            <a:r>
              <a:rPr lang="en-US" dirty="0">
                <a:solidFill>
                  <a:srgbClr val="000090"/>
                </a:solidFill>
              </a:rPr>
              <a:t>ependency Inversion Principle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72274" y="12996"/>
            <a:ext cx="2371725" cy="3763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Development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5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Design Principles: </a:t>
            </a:r>
            <a:r>
              <a:rPr lang="en-US" dirty="0">
                <a:solidFill>
                  <a:srgbClr val="000090"/>
                </a:solidFill>
              </a:rPr>
              <a:t>S</a:t>
            </a:r>
            <a:r>
              <a:rPr lang="en-US" dirty="0"/>
              <a:t>ingle </a:t>
            </a:r>
            <a:r>
              <a:rPr lang="en-US"/>
              <a:t>Responsibility Principle (SRP)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103414"/>
          </a:xfrm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dirty="0">
                <a:solidFill>
                  <a:srgbClr val="000090"/>
                </a:solidFill>
              </a:rPr>
              <a:t>A class should have only one reason to change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000090"/>
                </a:solidFill>
              </a:rPr>
              <a:t>One responsibility per class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000090"/>
                </a:solidFill>
              </a:rPr>
              <a:t>Responsibility must be totally encapsulated 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000090"/>
                </a:solidFill>
              </a:rPr>
              <a:t>So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Split big classes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Use layers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Avoid large, complex classes</a:t>
            </a:r>
          </a:p>
          <a:p>
            <a:endParaRPr lang="en-US" dirty="0">
              <a:solidFill>
                <a:srgbClr val="00009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22" y="1447800"/>
            <a:ext cx="2673134" cy="2120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400" y="3761552"/>
            <a:ext cx="6604000" cy="21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4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Design Principles: </a:t>
            </a:r>
            <a:r>
              <a:rPr lang="en-US" dirty="0">
                <a:solidFill>
                  <a:srgbClr val="000090"/>
                </a:solidFill>
              </a:rPr>
              <a:t>S</a:t>
            </a:r>
            <a:r>
              <a:rPr lang="en-US" dirty="0"/>
              <a:t>ingle </a:t>
            </a:r>
            <a:r>
              <a:rPr lang="en-US"/>
              <a:t>Responsibility Principle (SRP)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738938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>
                <a:solidFill>
                  <a:srgbClr val="000090"/>
                </a:solidFill>
              </a:rPr>
              <a:t>The </a:t>
            </a:r>
            <a:r>
              <a:rPr lang="en-US" dirty="0" err="1">
                <a:solidFill>
                  <a:srgbClr val="000090"/>
                </a:solidFill>
              </a:rPr>
              <a:t>calcPay</a:t>
            </a:r>
            <a:r>
              <a:rPr lang="en-US" dirty="0">
                <a:solidFill>
                  <a:srgbClr val="000090"/>
                </a:solidFill>
              </a:rPr>
              <a:t>() operation calculates the Employee pay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err="1">
                <a:solidFill>
                  <a:srgbClr val="000090"/>
                </a:solidFill>
              </a:rPr>
              <a:t>reportHours</a:t>
            </a:r>
            <a:r>
              <a:rPr lang="en-US" dirty="0">
                <a:solidFill>
                  <a:srgbClr val="000090"/>
                </a:solidFill>
              </a:rPr>
              <a:t>() prepares a report for the auditors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err="1">
                <a:solidFill>
                  <a:srgbClr val="000090"/>
                </a:solidFill>
              </a:rPr>
              <a:t>writeEmployee</a:t>
            </a:r>
            <a:r>
              <a:rPr lang="en-US" dirty="0">
                <a:solidFill>
                  <a:srgbClr val="000090"/>
                </a:solidFill>
              </a:rPr>
              <a:t>() saves to the database</a:t>
            </a:r>
          </a:p>
          <a:p>
            <a:pPr marL="0" indent="0">
              <a:buNone/>
            </a:pP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61555" y="2871333"/>
            <a:ext cx="2120010" cy="1815882"/>
            <a:chOff x="2102538" y="2912102"/>
            <a:chExt cx="2120010" cy="1815882"/>
          </a:xfrm>
        </p:grpSpPr>
        <p:sp>
          <p:nvSpPr>
            <p:cNvPr id="6" name="Rectangle 5"/>
            <p:cNvSpPr/>
            <p:nvPr/>
          </p:nvSpPr>
          <p:spPr bwMode="auto">
            <a:xfrm>
              <a:off x="2102538" y="2912102"/>
              <a:ext cx="2120010" cy="18158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Employee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calcPay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()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/>
                <a:t>reportHours</a:t>
              </a:r>
              <a:r>
                <a:rPr lang="en-US" dirty="0"/>
                <a:t>()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writeEmployee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()</a:t>
              </a: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 flipV="1">
              <a:off x="2108362" y="3232433"/>
              <a:ext cx="2114186" cy="58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2103514" y="3384833"/>
              <a:ext cx="2114186" cy="58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5969809" y="3022762"/>
            <a:ext cx="2038471" cy="523220"/>
          </a:xfrm>
          <a:prstGeom prst="rect">
            <a:avLst/>
          </a:prstGeom>
          <a:noFill/>
          <a:ln w="38100">
            <a:solidFill>
              <a:srgbClr val="DB212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CFO is interested in this operation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1549" y="4800114"/>
            <a:ext cx="2038471" cy="523220"/>
          </a:xfrm>
          <a:prstGeom prst="rect">
            <a:avLst/>
          </a:prstGeom>
          <a:noFill/>
          <a:ln w="38100">
            <a:solidFill>
              <a:srgbClr val="DB212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CTO is interested in this operation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6229" y="3752093"/>
            <a:ext cx="2038471" cy="523220"/>
          </a:xfrm>
          <a:prstGeom prst="rect">
            <a:avLst/>
          </a:prstGeom>
          <a:noFill/>
          <a:ln w="38100">
            <a:solidFill>
              <a:srgbClr val="DB212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COO is interested in this operation</a:t>
            </a: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 bwMode="auto">
          <a:xfrm>
            <a:off x="2494700" y="4013703"/>
            <a:ext cx="726085" cy="865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DB212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11" idx="1"/>
          </p:cNvCxnSpPr>
          <p:nvPr/>
        </p:nvCxnSpPr>
        <p:spPr bwMode="auto">
          <a:xfrm flipH="1">
            <a:off x="4251669" y="3284372"/>
            <a:ext cx="1718140" cy="3615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DB212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12" idx="1"/>
          </p:cNvCxnSpPr>
          <p:nvPr/>
        </p:nvCxnSpPr>
        <p:spPr bwMode="auto">
          <a:xfrm flipH="1" flipV="1">
            <a:off x="4717605" y="4579713"/>
            <a:ext cx="1293944" cy="4820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DB2128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9418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Design Principles: Single Responsibility Principle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185214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SRP Violation Smells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Member groups or even coalitions 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Boolean flags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Hard-to-name classes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Mega classes: *Manager, *Controller, *</a:t>
            </a:r>
            <a:r>
              <a:rPr lang="en-US" dirty="0" err="1"/>
              <a:t>Util</a:t>
            </a:r>
            <a:r>
              <a:rPr lang="en-US" dirty="0"/>
              <a:t>, Context, ...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Long unit tests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Hard-to-test </a:t>
            </a:r>
            <a:r>
              <a:rPr lang="en-US" dirty="0" smtClean="0"/>
              <a:t>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Design Principles: Open/Closed Principle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565079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A class is Open for extension but Closed for modification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Never modify the internals to add a new behaviors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Extend the class instead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All member state fields must be private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Never use global state fields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Depend on interfaces, not implementation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altLang="zh-CN" dirty="0"/>
              <a:t>Conformance results in flexibility, reusability, and maintainability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1400" y="2463800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82100" y="3517900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80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Design Principles: </a:t>
            </a:r>
            <a:r>
              <a:rPr lang="en-US">
                <a:solidFill>
                  <a:srgbClr val="000090"/>
                </a:solidFill>
              </a:rPr>
              <a:t>Open/Closed </a:t>
            </a:r>
            <a:r>
              <a:rPr lang="en-US" dirty="0">
                <a:solidFill>
                  <a:srgbClr val="000090"/>
                </a:solidFill>
              </a:rPr>
              <a:t>Principle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646331"/>
          </a:xfrm>
        </p:spPr>
        <p:txBody>
          <a:bodyPr/>
          <a:lstStyle/>
          <a:p>
            <a:r>
              <a:rPr lang="en-US" dirty="0"/>
              <a:t>With this design, any change to the Calculator will cause a change (or at least a regression test) on </a:t>
            </a:r>
            <a:r>
              <a:rPr lang="en-US" dirty="0" err="1"/>
              <a:t>myClass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1400" y="2463800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82100" y="3517900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58135" y="2137483"/>
            <a:ext cx="2009350" cy="30777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myClass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235167" y="1598873"/>
            <a:ext cx="2009350" cy="138499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Calculator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dd()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subtract()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ultiply()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divide()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8" idx="1"/>
          </p:cNvCxnSpPr>
          <p:nvPr/>
        </p:nvCxnSpPr>
        <p:spPr bwMode="auto">
          <a:xfrm flipV="1">
            <a:off x="2667485" y="2291371"/>
            <a:ext cx="1567682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235167" y="1892866"/>
            <a:ext cx="20093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236136" y="2045266"/>
            <a:ext cx="20093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Content Placeholder 1"/>
          <p:cNvSpPr txBox="1">
            <a:spLocks/>
          </p:cNvSpPr>
          <p:nvPr/>
        </p:nvSpPr>
        <p:spPr bwMode="black">
          <a:xfrm>
            <a:off x="193008" y="3475437"/>
            <a:ext cx="85994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rgbClr val="DA2128"/>
              </a:buClr>
              <a:buSzPct val="115000"/>
              <a:buFont typeface="Wingdings 3" pitchFamily="18" charset="2"/>
              <a:buChar char="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22225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DA2128"/>
              </a:buClr>
              <a:buSzPct val="115000"/>
              <a:buFont typeface="Arial" pitchFamily="34" charset="0"/>
              <a:buChar char="•"/>
              <a:tabLst/>
              <a:defRPr>
                <a:solidFill>
                  <a:srgbClr val="000000"/>
                </a:solidFill>
                <a:latin typeface="+mn-lt"/>
              </a:defRPr>
            </a:lvl2pPr>
            <a:lvl3pPr marL="744538" indent="-23495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DA2128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+mn-lt"/>
              </a:defRPr>
            </a:lvl3pPr>
            <a:lvl4pPr marL="971550" indent="-2270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DA2128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1201738" indent="-2301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DA2128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sz="1800" kern="0" dirty="0"/>
              <a:t>By depending on an interface, </a:t>
            </a:r>
            <a:r>
              <a:rPr lang="en-US" sz="1800" kern="0" dirty="0" err="1"/>
              <a:t>myClass</a:t>
            </a:r>
            <a:r>
              <a:rPr lang="en-US" sz="1800" kern="0" dirty="0"/>
              <a:t> is closed for modification if changes to the Calculator class occur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77567" y="4922016"/>
            <a:ext cx="2009350" cy="30777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myClass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 bwMode="auto">
          <a:xfrm flipV="1">
            <a:off x="2586917" y="5074391"/>
            <a:ext cx="987067" cy="15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3573984" y="4274172"/>
            <a:ext cx="2010319" cy="1600438"/>
            <a:chOff x="4183720" y="4319343"/>
            <a:chExt cx="2010319" cy="1600438"/>
          </a:xfrm>
        </p:grpSpPr>
        <p:sp>
          <p:nvSpPr>
            <p:cNvPr id="19" name="Rectangle 18"/>
            <p:cNvSpPr/>
            <p:nvPr/>
          </p:nvSpPr>
          <p:spPr bwMode="auto">
            <a:xfrm>
              <a:off x="4183720" y="4319343"/>
              <a:ext cx="2009350" cy="160043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&lt;&lt;Interface&gt;&gt;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iCalculator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i="1" dirty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/>
                <a:t>a</a:t>
              </a: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dd()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/>
                <a:t>subtract()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/>
                <a:t>m</a:t>
              </a: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ultiply()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/>
                <a:t>divide()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4183720" y="4980261"/>
              <a:ext cx="20093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4184689" y="4853096"/>
              <a:ext cx="20093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Rectangle 22"/>
          <p:cNvSpPr/>
          <p:nvPr/>
        </p:nvSpPr>
        <p:spPr bwMode="auto">
          <a:xfrm>
            <a:off x="6869538" y="4319343"/>
            <a:ext cx="2009350" cy="138499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Calculator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dd()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subtract()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ultiply()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divide()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869538" y="4613337"/>
            <a:ext cx="20093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870507" y="4765737"/>
            <a:ext cx="20093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Isosceles Triangle 29"/>
          <p:cNvSpPr/>
          <p:nvPr/>
        </p:nvSpPr>
        <p:spPr bwMode="auto">
          <a:xfrm rot="16200000">
            <a:off x="5583334" y="4854539"/>
            <a:ext cx="322409" cy="29470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Connector 31"/>
          <p:cNvCxnSpPr>
            <a:stCxn id="30" idx="3"/>
            <a:endCxn id="23" idx="1"/>
          </p:cNvCxnSpPr>
          <p:nvPr/>
        </p:nvCxnSpPr>
        <p:spPr bwMode="auto">
          <a:xfrm>
            <a:off x="5891890" y="5001890"/>
            <a:ext cx="977648" cy="995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4014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Design Principles: </a:t>
            </a:r>
            <a:r>
              <a:rPr lang="en-US">
                <a:solidFill>
                  <a:srgbClr val="000090"/>
                </a:solidFill>
              </a:rPr>
              <a:t>Open/Closed </a:t>
            </a:r>
            <a:r>
              <a:rPr lang="en-US" dirty="0">
                <a:solidFill>
                  <a:srgbClr val="000090"/>
                </a:solidFill>
              </a:rPr>
              <a:t>Principle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69332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Another solution for Open/Closed is the Strategy Pattern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31400" y="2463800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82100" y="3517900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1333500"/>
            <a:ext cx="4826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06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Design Principles: </a:t>
            </a:r>
            <a:r>
              <a:rPr lang="en-US" dirty="0" err="1">
                <a:solidFill>
                  <a:srgbClr val="000090"/>
                </a:solidFill>
              </a:rPr>
              <a:t>Liskov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>
                <a:solidFill>
                  <a:srgbClr val="000090"/>
                </a:solidFill>
              </a:rPr>
              <a:t>Substitution Principle (LSP)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287806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>
                <a:solidFill>
                  <a:srgbClr val="000090"/>
                </a:solidFill>
              </a:rPr>
              <a:t>Objects can be replaced with instances of their subtype without altering the correctness of the program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Derived class </a:t>
            </a:r>
            <a:r>
              <a:rPr lang="en-US" altLang="zh-CN" dirty="0"/>
              <a:t>accepts anything the base class could accept 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altLang="zh-CN" dirty="0"/>
              <a:t>Derived class conforms to all post-conditions of the base class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When the subclass violates LSP, one needs to go through the existing code to account for the special cases involving the violating subclass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In other words, violate the Open/Closed Principle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31400" y="2463800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82100" y="3517900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blackWhite">
          <a:xfrm>
            <a:off x="3875741" y="3191435"/>
            <a:ext cx="4544359" cy="224676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A square may seem a type of rectangle… Not!</a:t>
            </a:r>
          </a:p>
          <a:p>
            <a:r>
              <a:rPr lang="en-CA" dirty="0">
                <a:solidFill>
                  <a:schemeClr val="bg2"/>
                </a:solidFill>
              </a:rPr>
              <a:t>For a square, one variable sets the height and width. For a rectangle, two variables are used.</a:t>
            </a:r>
          </a:p>
          <a:p>
            <a:endParaRPr lang="en-CA" dirty="0">
              <a:solidFill>
                <a:schemeClr val="bg2"/>
              </a:solidFill>
            </a:endParaRPr>
          </a:p>
          <a:p>
            <a:r>
              <a:rPr lang="en-CA" dirty="0">
                <a:solidFill>
                  <a:schemeClr val="bg2"/>
                </a:solidFill>
              </a:rPr>
              <a:t>So what happens if I send only one </a:t>
            </a:r>
            <a:r>
              <a:rPr lang="en-CA">
                <a:solidFill>
                  <a:schemeClr val="bg2"/>
                </a:solidFill>
              </a:rPr>
              <a:t>value to a </a:t>
            </a:r>
            <a:r>
              <a:rPr lang="en-CA" dirty="0">
                <a:solidFill>
                  <a:schemeClr val="bg2"/>
                </a:solidFill>
              </a:rPr>
              <a:t>rectangle?</a:t>
            </a:r>
          </a:p>
          <a:p>
            <a:r>
              <a:rPr lang="en-CA" dirty="0">
                <a:solidFill>
                  <a:schemeClr val="bg2"/>
                </a:solidFill>
              </a:rPr>
              <a:t>Or different height and width values to </a:t>
            </a:r>
            <a:r>
              <a:rPr lang="en-CA">
                <a:solidFill>
                  <a:schemeClr val="bg2"/>
                </a:solidFill>
              </a:rPr>
              <a:t>a square? </a:t>
            </a:r>
            <a:endParaRPr lang="en-CA" dirty="0">
              <a:solidFill>
                <a:schemeClr val="bg2"/>
              </a:solidFill>
            </a:endParaRPr>
          </a:p>
          <a:p>
            <a:endParaRPr lang="en-CA" dirty="0">
              <a:solidFill>
                <a:schemeClr val="bg2"/>
              </a:solidFill>
            </a:endParaRPr>
          </a:p>
          <a:p>
            <a:r>
              <a:rPr lang="en-CA">
                <a:solidFill>
                  <a:schemeClr val="bg2"/>
                </a:solidFill>
              </a:rPr>
              <a:t>Therefore, </a:t>
            </a:r>
            <a:r>
              <a:rPr lang="en-CA" dirty="0">
                <a:solidFill>
                  <a:schemeClr val="bg2"/>
                </a:solidFill>
              </a:rPr>
              <a:t>to make this work we have to modify the existing code </a:t>
            </a:r>
            <a:endParaRPr lang="en-CA" baseline="0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41" y="2872005"/>
            <a:ext cx="1512157" cy="3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3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Design-in-the-Large</a:t>
            </a:r>
            <a:endParaRPr lang="en-US"/>
          </a:p>
        </p:txBody>
      </p:sp>
      <p:sp>
        <p:nvSpPr>
          <p:cNvPr id="243" name="Shape 243"/>
          <p:cNvSpPr>
            <a:spLocks noGrp="1"/>
          </p:cNvSpPr>
          <p:nvPr>
            <p:ph type="body" idx="1"/>
          </p:nvPr>
        </p:nvSpPr>
        <p:spPr>
          <a:xfrm>
            <a:off x="279400" y="584200"/>
            <a:ext cx="8599488" cy="2954655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Concept is to do only just enough design up front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Avoid tools that encourage BDUF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Do detailed design as needed as part of the backlog grooming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Make the big, hard-to-change design and technology decisions now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Lay the groundwork for an evolutionary architecture and design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Choose the most responsible moment</a:t>
            </a:r>
          </a:p>
          <a:p>
            <a:pPr lvl="1"/>
            <a:r>
              <a:rPr lang="en-US" dirty="0" smtClean="0"/>
              <a:t>Maybe now, maybe later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72274" y="0"/>
            <a:ext cx="2371725" cy="4023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Sprint 0 / Foundation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542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Design Principles: </a:t>
            </a:r>
            <a:r>
              <a:rPr lang="en-US" dirty="0" err="1">
                <a:solidFill>
                  <a:srgbClr val="000090"/>
                </a:solidFill>
              </a:rPr>
              <a:t>Liskov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>
                <a:solidFill>
                  <a:srgbClr val="000090"/>
                </a:solidFill>
              </a:rPr>
              <a:t>Substitution Principle (LSP)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646331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>
                <a:solidFill>
                  <a:srgbClr val="000090"/>
                </a:solidFill>
              </a:rPr>
              <a:t>One consequence of this principle is that we frequently rely on delegation instead of inheritance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1400" y="2463800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82100" y="3517900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blackWhite">
          <a:xfrm>
            <a:off x="3875741" y="3191435"/>
            <a:ext cx="4544359" cy="181588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In this design, a Square delegates to a Rectangle.</a:t>
            </a:r>
          </a:p>
          <a:p>
            <a:endParaRPr lang="en-CA" dirty="0">
              <a:solidFill>
                <a:schemeClr val="bg2"/>
              </a:solidFill>
            </a:endParaRPr>
          </a:p>
          <a:p>
            <a:r>
              <a:rPr lang="en-CA" dirty="0">
                <a:solidFill>
                  <a:schemeClr val="bg2"/>
                </a:solidFill>
              </a:rPr>
              <a:t>This allows us to reuse the code in Rectangle without violating the LSP.</a:t>
            </a:r>
          </a:p>
          <a:p>
            <a:endParaRPr lang="en-CA" baseline="0" dirty="0">
              <a:solidFill>
                <a:schemeClr val="bg2"/>
              </a:solidFill>
            </a:endParaRPr>
          </a:p>
          <a:p>
            <a:r>
              <a:rPr lang="en-CA" dirty="0">
                <a:solidFill>
                  <a:schemeClr val="bg2"/>
                </a:solidFill>
              </a:rPr>
              <a:t>A call to the </a:t>
            </a:r>
            <a:r>
              <a:rPr lang="en-CA" dirty="0" err="1">
                <a:solidFill>
                  <a:schemeClr val="bg2"/>
                </a:solidFill>
              </a:rPr>
              <a:t>setSideLength</a:t>
            </a:r>
            <a:r>
              <a:rPr lang="en-CA" dirty="0">
                <a:solidFill>
                  <a:schemeClr val="bg2"/>
                </a:solidFill>
              </a:rPr>
              <a:t>() operation in a Square will result in calls to both the </a:t>
            </a:r>
            <a:r>
              <a:rPr lang="en-CA" dirty="0" err="1">
                <a:solidFill>
                  <a:schemeClr val="bg2"/>
                </a:solidFill>
              </a:rPr>
              <a:t>setWidth</a:t>
            </a:r>
            <a:r>
              <a:rPr lang="en-CA" dirty="0">
                <a:solidFill>
                  <a:schemeClr val="bg2"/>
                </a:solidFill>
              </a:rPr>
              <a:t>() and </a:t>
            </a:r>
            <a:r>
              <a:rPr lang="en-CA" dirty="0" err="1">
                <a:solidFill>
                  <a:schemeClr val="bg2"/>
                </a:solidFill>
              </a:rPr>
              <a:t>setHeight</a:t>
            </a:r>
            <a:r>
              <a:rPr lang="en-CA" dirty="0">
                <a:solidFill>
                  <a:schemeClr val="bg2"/>
                </a:solidFill>
              </a:rPr>
              <a:t>() operations.</a:t>
            </a:r>
            <a:endParaRPr lang="en-CA" baseline="0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80444" y="4314819"/>
            <a:ext cx="2055944" cy="9541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setWidth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setHeight</a:t>
            </a:r>
            <a:r>
              <a:rPr lang="en-US" dirty="0"/>
              <a:t>()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777532" y="4624416"/>
            <a:ext cx="2061768" cy="116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777532" y="4736048"/>
            <a:ext cx="2061768" cy="116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780444" y="2429520"/>
            <a:ext cx="2055944" cy="73866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Square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setSideLength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777532" y="2739117"/>
            <a:ext cx="2061768" cy="116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777532" y="2850749"/>
            <a:ext cx="2061768" cy="116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Flowchart: Decision 14"/>
          <p:cNvSpPr/>
          <p:nvPr/>
        </p:nvSpPr>
        <p:spPr bwMode="auto">
          <a:xfrm>
            <a:off x="1715229" y="3191435"/>
            <a:ext cx="186374" cy="326465"/>
          </a:xfrm>
          <a:prstGeom prst="flowChartDecision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808416" y="3517900"/>
            <a:ext cx="0" cy="7969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15105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Design Principles: </a:t>
            </a:r>
            <a:r>
              <a:rPr lang="en-US" dirty="0" err="1">
                <a:solidFill>
                  <a:srgbClr val="000090"/>
                </a:solidFill>
              </a:rPr>
              <a:t>Liskov</a:t>
            </a:r>
            <a:r>
              <a:rPr lang="en-US" dirty="0">
                <a:solidFill>
                  <a:srgbClr val="000090"/>
                </a:solidFill>
              </a:rPr>
              <a:t> Substitution Principle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795637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>
                <a:solidFill>
                  <a:srgbClr val="000090"/>
                </a:solidFill>
              </a:rPr>
              <a:t>Code to an interface, not an implementation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>
                <a:solidFill>
                  <a:srgbClr val="000090"/>
                </a:solidFill>
              </a:rPr>
              <a:t>LSP/OCP Violation Smells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  <a:defRPr sz="1800"/>
            </a:pPr>
            <a:r>
              <a:rPr lang="en-US" dirty="0"/>
              <a:t>Derivative that tries to do less than base class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  <a:defRPr sz="1800"/>
            </a:pPr>
            <a:r>
              <a:rPr lang="en-US" i="1" dirty="0" err="1">
                <a:latin typeface="Century Schoolbook" panose="02040604050505020304" pitchFamily="18" charset="0"/>
              </a:rPr>
              <a:t>Instanceof</a:t>
            </a:r>
            <a:r>
              <a:rPr lang="en-US" i="1" dirty="0"/>
              <a:t> </a:t>
            </a:r>
            <a:r>
              <a:rPr lang="en-US" dirty="0"/>
              <a:t>checks</a:t>
            </a:r>
            <a:endParaRPr lang="en-US" i="1" dirty="0"/>
          </a:p>
          <a:p>
            <a:pPr lvl="1">
              <a:buClr>
                <a:schemeClr val="bg2"/>
              </a:buClr>
              <a:buFont typeface="Wingdings" charset="2"/>
              <a:buChar char="§"/>
              <a:defRPr sz="1800"/>
            </a:pPr>
            <a:r>
              <a:rPr lang="en-US" dirty="0"/>
              <a:t>Hiding or stubbing parent methods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  <a:defRPr sz="1800"/>
            </a:pPr>
            <a:r>
              <a:rPr lang="en-US" dirty="0"/>
              <a:t>Polymorphic if statements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  <a:defRPr sz="1800"/>
            </a:pPr>
            <a:r>
              <a:rPr lang="en-US" dirty="0">
                <a:solidFill>
                  <a:schemeClr val="bg2"/>
                </a:solidFill>
              </a:rPr>
              <a:t>Coding to an implementation</a:t>
            </a:r>
          </a:p>
          <a:p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31400" y="2463800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82100" y="3517900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21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Design Principles: </a:t>
            </a:r>
            <a:r>
              <a:rPr lang="en-US" dirty="0"/>
              <a:t>Interface </a:t>
            </a:r>
            <a:r>
              <a:rPr lang="en-US"/>
              <a:t>Segregation Principle (ISP)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769989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Many client interfaces are better than one general purpose interface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Each logical set of actions an object does maps to a single specific interface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These small interfaces are known as role interfaces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Enforcing ISP gives low coupling and high cohesion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Keeps components focused and minimizes dependencies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Violating ISP results in closely coupled, hard-to-modify software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No client should depend on methods it does not use</a:t>
            </a:r>
          </a:p>
        </p:txBody>
      </p:sp>
    </p:spTree>
    <p:extLst>
      <p:ext uri="{BB962C8B-B14F-4D97-AF65-F5344CB8AC3E}">
        <p14:creationId xmlns:p14="http://schemas.microsoft.com/office/powerpoint/2010/main" val="3532903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Design Principles: </a:t>
            </a:r>
            <a:r>
              <a:rPr lang="en-US" dirty="0"/>
              <a:t>Interface </a:t>
            </a:r>
            <a:r>
              <a:rPr lang="en-US"/>
              <a:t>Segregation Principle (ISP)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73" y="584200"/>
            <a:ext cx="8599488" cy="1277273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Hardware engineers have understood this principle for a long time!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We don’t have one giant, plug everything in here, interface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Instead, we have a series of small, specialized interfaces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Changes to one interface do not affect the other interfaces.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69676" y="2463638"/>
            <a:ext cx="6278491" cy="308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57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Design Principles: </a:t>
            </a:r>
            <a:r>
              <a:rPr lang="en-US" dirty="0"/>
              <a:t>Interface Segregation Principle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2" y="1206500"/>
            <a:ext cx="8462997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98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Design Principles: </a:t>
            </a:r>
            <a:r>
              <a:rPr lang="en-US" dirty="0">
                <a:solidFill>
                  <a:srgbClr val="000090"/>
                </a:solidFill>
              </a:rPr>
              <a:t>Dependency </a:t>
            </a:r>
            <a:r>
              <a:rPr lang="en-US">
                <a:solidFill>
                  <a:srgbClr val="000090"/>
                </a:solidFill>
              </a:rPr>
              <a:t>Inversion Principle (DIP)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559949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altLang="zh-CN" dirty="0"/>
              <a:t>High-level modules shouldn’t depend on low-level modules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altLang="zh-CN" dirty="0"/>
              <a:t>Both should depend on abstractions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altLang="zh-CN" dirty="0"/>
              <a:t>Abstractions should not depend on details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altLang="zh-CN" dirty="0"/>
              <a:t>Details should depend on abstractions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The same level of abstraction should be used at a given level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Reduces dependency on implementation specifics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Improves reusability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Using “new” violates DIP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Use an Interface to fix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7220" t="6381" r="5970" b="8653"/>
          <a:stretch/>
        </p:blipFill>
        <p:spPr>
          <a:xfrm>
            <a:off x="3751118" y="3241964"/>
            <a:ext cx="5018809" cy="22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35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Design Principles: </a:t>
            </a:r>
            <a:r>
              <a:rPr lang="en-US" dirty="0">
                <a:solidFill>
                  <a:srgbClr val="000090"/>
                </a:solidFill>
              </a:rPr>
              <a:t>Dependency </a:t>
            </a:r>
            <a:r>
              <a:rPr lang="en-US">
                <a:solidFill>
                  <a:srgbClr val="000090"/>
                </a:solidFill>
              </a:rPr>
              <a:t>Inversion Principle (DIP)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69332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altLang="zh-CN" dirty="0"/>
              <a:t>Traditional programs typically have a structure like 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397322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921322"/>
            <a:ext cx="1371600" cy="369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2921322"/>
            <a:ext cx="1371600" cy="369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7851" y="4292922"/>
            <a:ext cx="590550" cy="393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5076" y="5148188"/>
            <a:ext cx="590550" cy="393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5315" y="4320505"/>
            <a:ext cx="590550" cy="393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33700" y="5143822"/>
            <a:ext cx="590550" cy="393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24250" y="4464372"/>
            <a:ext cx="590550" cy="393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 flipH="1">
            <a:off x="1828800" y="1930722"/>
            <a:ext cx="15240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1981200" y="1930722"/>
            <a:ext cx="144780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11" idx="0"/>
          </p:cNvCxnSpPr>
          <p:nvPr/>
        </p:nvCxnSpPr>
        <p:spPr>
          <a:xfrm flipH="1">
            <a:off x="890590" y="3290813"/>
            <a:ext cx="938210" cy="102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 flipH="1">
            <a:off x="1530351" y="3290813"/>
            <a:ext cx="298449" cy="1857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828800" y="3290813"/>
            <a:ext cx="314326" cy="100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3" idx="0"/>
          </p:cNvCxnSpPr>
          <p:nvPr/>
        </p:nvCxnSpPr>
        <p:spPr>
          <a:xfrm>
            <a:off x="1828800" y="3290813"/>
            <a:ext cx="1990725" cy="1173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2" idx="0"/>
          </p:cNvCxnSpPr>
          <p:nvPr/>
        </p:nvCxnSpPr>
        <p:spPr>
          <a:xfrm flipH="1">
            <a:off x="3228975" y="3290813"/>
            <a:ext cx="200025" cy="185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13" idx="0"/>
          </p:cNvCxnSpPr>
          <p:nvPr/>
        </p:nvCxnSpPr>
        <p:spPr>
          <a:xfrm>
            <a:off x="3429000" y="3290813"/>
            <a:ext cx="390525" cy="1173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81563" y="3184426"/>
            <a:ext cx="3365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Notice how we have big things </a:t>
            </a:r>
          </a:p>
          <a:p>
            <a:r>
              <a:rPr lang="en-US" altLang="zh-CN" sz="1800" dirty="0"/>
              <a:t>depending on little things!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212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Design Principles: </a:t>
            </a:r>
            <a:r>
              <a:rPr lang="en-US" dirty="0">
                <a:solidFill>
                  <a:srgbClr val="000090"/>
                </a:solidFill>
              </a:rPr>
              <a:t>Dependency </a:t>
            </a:r>
            <a:r>
              <a:rPr lang="en-US">
                <a:solidFill>
                  <a:srgbClr val="000090"/>
                </a:solidFill>
              </a:rPr>
              <a:t>Inversion Principle (DIP)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102866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altLang="zh-CN" dirty="0"/>
              <a:t>We can eliminate the problem of big things depending on little things by the use of Interfaces.</a:t>
            </a:r>
          </a:p>
          <a:p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143000" y="1397322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0125" y="2921322"/>
            <a:ext cx="1371600" cy="70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2921322"/>
            <a:ext cx="1371600" cy="70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&lt;&lt;Interface&gt;&gt;B</a:t>
            </a:r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 flipH="1">
            <a:off x="1828800" y="1930722"/>
            <a:ext cx="15240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1981200" y="1930722"/>
            <a:ext cx="1814725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81563" y="3184426"/>
            <a:ext cx="3121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With this design, big things </a:t>
            </a:r>
          </a:p>
          <a:p>
            <a:r>
              <a:rPr lang="en-US" altLang="zh-CN" sz="1800" dirty="0"/>
              <a:t>don’t depend on little things!</a:t>
            </a:r>
          </a:p>
          <a:p>
            <a:endParaRPr lang="en-US" altLang="zh-CN" sz="1800" dirty="0"/>
          </a:p>
          <a:p>
            <a:r>
              <a:rPr lang="en-US" altLang="zh-CN" sz="1800" dirty="0"/>
              <a:t>Instead, they each depend on interfaces</a:t>
            </a:r>
          </a:p>
          <a:p>
            <a:endParaRPr lang="en-US" sz="1800" dirty="0"/>
          </a:p>
        </p:txBody>
      </p:sp>
      <p:sp>
        <p:nvSpPr>
          <p:cNvPr id="23" name="Rectangle 22"/>
          <p:cNvSpPr/>
          <p:nvPr/>
        </p:nvSpPr>
        <p:spPr>
          <a:xfrm>
            <a:off x="1143000" y="4754006"/>
            <a:ext cx="1371600" cy="369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10125" y="4751673"/>
            <a:ext cx="1371600" cy="369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" name="Isosceles Triangle 26"/>
          <p:cNvSpPr/>
          <p:nvPr/>
        </p:nvSpPr>
        <p:spPr bwMode="auto">
          <a:xfrm>
            <a:off x="1697756" y="3628479"/>
            <a:ext cx="262089" cy="267913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1828800" y="3896392"/>
            <a:ext cx="1" cy="8576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Isosceles Triangle 29"/>
          <p:cNvSpPr/>
          <p:nvPr/>
        </p:nvSpPr>
        <p:spPr bwMode="auto">
          <a:xfrm>
            <a:off x="3685993" y="3647259"/>
            <a:ext cx="262089" cy="267913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3817037" y="3915172"/>
            <a:ext cx="1" cy="8576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165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/>
              <a:t>Design Patterns?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292935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>
                <a:latin typeface="Arial" charset="0"/>
              </a:rPr>
              <a:t>A design pattern is a proven, reusable solution structure to a problem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>
                <a:latin typeface="Arial" charset="0"/>
              </a:rPr>
              <a:t>Provides a structure that is tailored meet the specific requirements of the given problem</a:t>
            </a:r>
            <a:endParaRPr lang="en-US" dirty="0"/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>
                <a:latin typeface="Arial" charset="0"/>
              </a:rPr>
              <a:t>Developed by looking at the common characteristics of solutions to related problems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>
                <a:latin typeface="Arial" charset="0"/>
              </a:rPr>
              <a:t>Popularized by the </a:t>
            </a:r>
            <a:r>
              <a:rPr lang="en-US" u="sng" dirty="0">
                <a:latin typeface="Arial" charset="0"/>
              </a:rPr>
              <a:t>G</a:t>
            </a:r>
            <a:r>
              <a:rPr lang="en-US" dirty="0">
                <a:latin typeface="Arial" charset="0"/>
              </a:rPr>
              <a:t>ang </a:t>
            </a:r>
            <a:r>
              <a:rPr lang="en-US" u="sng" dirty="0">
                <a:latin typeface="Arial" charset="0"/>
              </a:rPr>
              <a:t>o</a:t>
            </a:r>
            <a:r>
              <a:rPr lang="en-US" dirty="0">
                <a:latin typeface="Arial" charset="0"/>
              </a:rPr>
              <a:t>f </a:t>
            </a:r>
            <a:r>
              <a:rPr lang="en-US" u="sng" dirty="0">
                <a:latin typeface="Arial" charset="0"/>
              </a:rPr>
              <a:t>F</a:t>
            </a:r>
            <a:r>
              <a:rPr lang="en-US" dirty="0">
                <a:latin typeface="Arial" charset="0"/>
              </a:rPr>
              <a:t>our’s 23 design patterns (</a:t>
            </a:r>
            <a:r>
              <a:rPr lang="en-US" dirty="0" err="1">
                <a:latin typeface="Arial" charset="0"/>
              </a:rPr>
              <a:t>GoF</a:t>
            </a:r>
            <a:r>
              <a:rPr lang="en-US" dirty="0">
                <a:latin typeface="Arial" charset="0"/>
              </a:rPr>
              <a:t> Patterns)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772274" y="12996"/>
            <a:ext cx="2371725" cy="3763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Development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4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559401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Creational - creation of objects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Structural </a:t>
            </a:r>
            <a:r>
              <a:rPr lang="en-US" dirty="0"/>
              <a:t>- organizing classes and objects into larger </a:t>
            </a:r>
            <a:r>
              <a:rPr lang="en-US" dirty="0" smtClean="0"/>
              <a:t>structures</a:t>
            </a:r>
          </a:p>
          <a:p>
            <a:pPr lvl="0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Behavioral - algorithms and assignment of responsibilities between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8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Design-in-the-Large: FURPS+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098284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GB" dirty="0" smtClean="0"/>
              <a:t>A testing concept that can be applied to design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GB" dirty="0" smtClean="0"/>
              <a:t>Goal is to design quality in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GB" dirty="0" smtClean="0"/>
              <a:t>Ensures design addresses all quality dimensions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GB" b="1" dirty="0" smtClean="0">
                <a:solidFill>
                  <a:srgbClr val="DB2128"/>
                </a:solidFill>
              </a:rPr>
              <a:t>F</a:t>
            </a:r>
            <a:r>
              <a:rPr lang="en-GB" dirty="0" smtClean="0"/>
              <a:t>unctionality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GB" b="1" dirty="0" smtClean="0">
                <a:solidFill>
                  <a:srgbClr val="DB2128"/>
                </a:solidFill>
              </a:rPr>
              <a:t>U</a:t>
            </a:r>
            <a:r>
              <a:rPr lang="en-GB" dirty="0" smtClean="0"/>
              <a:t>sability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GB" b="1" dirty="0" smtClean="0">
                <a:solidFill>
                  <a:srgbClr val="DB2128"/>
                </a:solidFill>
              </a:rPr>
              <a:t>R</a:t>
            </a:r>
            <a:r>
              <a:rPr lang="en-GB" dirty="0" smtClean="0"/>
              <a:t>eliability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GB" b="1" dirty="0" smtClean="0">
                <a:solidFill>
                  <a:srgbClr val="DB2128"/>
                </a:solidFill>
              </a:rPr>
              <a:t>P</a:t>
            </a:r>
            <a:r>
              <a:rPr lang="en-GB" dirty="0" smtClean="0"/>
              <a:t>erformance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GB" b="1" dirty="0" smtClean="0">
                <a:solidFill>
                  <a:srgbClr val="DB2128"/>
                </a:solidFill>
              </a:rPr>
              <a:t>S</a:t>
            </a:r>
            <a:r>
              <a:rPr lang="en-GB" dirty="0" smtClean="0"/>
              <a:t>upportability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GB" b="1" dirty="0" smtClean="0">
                <a:solidFill>
                  <a:srgbClr val="DB2128"/>
                </a:solidFill>
              </a:rPr>
              <a:t>+</a:t>
            </a:r>
            <a:r>
              <a:rPr lang="en-GB" dirty="0" smtClean="0"/>
              <a:t> any other quality dimensions for the application in question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53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Design Patterns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4447371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Capture design expertise making it accessible to non-experts in a standardized form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Facilitate communication among developers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Allow the reuse successful designs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Avoid alternatives that diminish reusability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Facilitate design modifications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Simplify design documentation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Easier to understand the design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>
                <a:latin typeface="Arial" charset="0"/>
              </a:rPr>
              <a:t>Along with design principles, design patterns are key to implementing: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>
                <a:latin typeface="Arial" charset="0"/>
              </a:rPr>
              <a:t>Continuous Integration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>
                <a:latin typeface="Arial" charset="0"/>
              </a:rPr>
              <a:t>Continuous Deployment/Delivery</a:t>
            </a:r>
          </a:p>
        </p:txBody>
      </p:sp>
    </p:spTree>
    <p:extLst>
      <p:ext uri="{BB962C8B-B14F-4D97-AF65-F5344CB8AC3E}">
        <p14:creationId xmlns:p14="http://schemas.microsoft.com/office/powerpoint/2010/main" val="4103114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Design Patterns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380413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Design </a:t>
            </a:r>
            <a:r>
              <a:rPr lang="en-US" dirty="0"/>
              <a:t>patterns may decrease the understandability of a design or implementation 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By adding indirection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By increasing the amount of code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By resulting in a more complex design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Can pick the wrong design pattern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Cargo cult mentality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Developer may not understand how to implement that pattern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May falsely assume using patterns automatically results in good design</a:t>
            </a:r>
          </a:p>
        </p:txBody>
      </p:sp>
    </p:spTree>
    <p:extLst>
      <p:ext uri="{BB962C8B-B14F-4D97-AF65-F5344CB8AC3E}">
        <p14:creationId xmlns:p14="http://schemas.microsoft.com/office/powerpoint/2010/main" val="3953669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740" y="586227"/>
            <a:ext cx="8599488" cy="2262158"/>
          </a:xfrm>
        </p:spPr>
        <p:txBody>
          <a:bodyPr/>
          <a:lstStyle/>
          <a:p>
            <a:pPr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dirty="0"/>
              <a:t>Further reading: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b="0" dirty="0"/>
              <a:t>Design Patterns: Elements of Reusable Object-Oriented Software (Addison-Wesley Professional; 1st edition 1994) by Erich Gamma, Richard Helm, Ralph Johnson, John </a:t>
            </a:r>
            <a:r>
              <a:rPr lang="en-US" b="0" dirty="0" err="1"/>
              <a:t>Vlissides</a:t>
            </a:r>
            <a:endParaRPr lang="en-US" b="0" dirty="0"/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Agile Software Development, Principles, Patterns, and Practices in C# (Prentice Hall; 1 edition 2006) Robert Martin &amp; Micah Martin </a:t>
            </a:r>
          </a:p>
          <a:p>
            <a:pPr marL="342900" indent="-342900">
              <a:buSzPct val="100000"/>
              <a:buAutoNum type="arabicPeriod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22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Design-in-the-Large: </a:t>
            </a:r>
            <a:r>
              <a:rPr lang="en-US" dirty="0" smtClean="0"/>
              <a:t>Shearing Layers</a:t>
            </a:r>
            <a:endParaRPr lang="en-US" dirty="0"/>
          </a:p>
        </p:txBody>
      </p:sp>
      <p:sp>
        <p:nvSpPr>
          <p:cNvPr id="247" name="Shape 247"/>
          <p:cNvSpPr>
            <a:spLocks noGrp="1"/>
          </p:cNvSpPr>
          <p:nvPr>
            <p:ph type="body" idx="1"/>
          </p:nvPr>
        </p:nvSpPr>
        <p:spPr>
          <a:xfrm>
            <a:off x="279400" y="584200"/>
            <a:ext cx="8599488" cy="3226524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Yoder and Foote developed the concept from building shearing layers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Design and architectural components map to these layers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Important to understand architectural shearing layers and their rate of change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Closely coupled or, worse, comingled layers result in a system that is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Rigid and hard to modify 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Challenging to understand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Challenging to test and debug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Technical debt-ridden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438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xfrm>
            <a:off x="-1" y="-1"/>
            <a:ext cx="9144001" cy="402338"/>
          </a:xfrm>
          <a:prstGeom prst="rect">
            <a:avLst/>
          </a:prstGeom>
        </p:spPr>
        <p:txBody>
          <a:bodyPr/>
          <a:lstStyle/>
          <a:p>
            <a:r>
              <a:rPr smtClean="0"/>
              <a:t>Design-in-the-Large</a:t>
            </a:r>
            <a:r>
              <a:rPr lang="en-US" smtClean="0"/>
              <a:t>:</a:t>
            </a:r>
            <a:r>
              <a:rPr smtClean="0"/>
              <a:t> </a:t>
            </a:r>
            <a:r>
              <a:rPr dirty="0"/>
              <a:t>Shearing </a:t>
            </a:r>
            <a:r>
              <a:rPr dirty="0" smtClean="0"/>
              <a:t>Layers</a:t>
            </a:r>
            <a:r>
              <a:rPr lang="en-US" dirty="0" smtClean="0"/>
              <a:t> Broken Out</a:t>
            </a:r>
            <a:endParaRPr dirty="0"/>
          </a:p>
        </p:txBody>
      </p:sp>
      <p:grpSp>
        <p:nvGrpSpPr>
          <p:cNvPr id="19" name="Group 18"/>
          <p:cNvGrpSpPr/>
          <p:nvPr/>
        </p:nvGrpSpPr>
        <p:grpSpPr>
          <a:xfrm>
            <a:off x="1836419" y="1027611"/>
            <a:ext cx="5471163" cy="3996452"/>
            <a:chOff x="1434735" y="1027611"/>
            <a:chExt cx="5471163" cy="3996452"/>
          </a:xfrm>
        </p:grpSpPr>
        <p:grpSp>
          <p:nvGrpSpPr>
            <p:cNvPr id="18" name="Group 17"/>
            <p:cNvGrpSpPr/>
            <p:nvPr/>
          </p:nvGrpSpPr>
          <p:grpSpPr>
            <a:xfrm>
              <a:off x="1434735" y="1027611"/>
              <a:ext cx="1959429" cy="3996452"/>
              <a:chOff x="1053737" y="1123406"/>
              <a:chExt cx="1959429" cy="399645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053737" y="1123406"/>
                <a:ext cx="19594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>
                    <a:solidFill>
                      <a:srgbClr val="DB2128"/>
                    </a:solidFill>
                  </a:rPr>
                  <a:t>Rate of Change	</a:t>
                </a:r>
              </a:p>
              <a:p>
                <a:pPr algn="ctr"/>
                <a:r>
                  <a:rPr lang="en-US" sz="1800" b="1" dirty="0" smtClean="0">
                    <a:solidFill>
                      <a:srgbClr val="DB2128"/>
                    </a:solidFill>
                  </a:rPr>
                  <a:t>Slower</a:t>
                </a:r>
                <a:endParaRPr lang="en-US" sz="1800" b="1" dirty="0">
                  <a:solidFill>
                    <a:srgbClr val="DB2128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53737" y="4750526"/>
                <a:ext cx="1959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>
                    <a:solidFill>
                      <a:srgbClr val="DB2128"/>
                    </a:solidFill>
                  </a:rPr>
                  <a:t>Faster</a:t>
                </a:r>
                <a:endParaRPr lang="en-US" sz="1800" b="1" dirty="0">
                  <a:solidFill>
                    <a:srgbClr val="DB2128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 bwMode="auto">
              <a:xfrm flipH="1">
                <a:off x="2033451" y="2120759"/>
                <a:ext cx="1" cy="262976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DB2128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  <p:grpSp>
          <p:nvGrpSpPr>
            <p:cNvPr id="9" name="Group 8"/>
            <p:cNvGrpSpPr/>
            <p:nvPr/>
          </p:nvGrpSpPr>
          <p:grpSpPr>
            <a:xfrm>
              <a:off x="3498667" y="1027611"/>
              <a:ext cx="3407231" cy="3386555"/>
              <a:chOff x="4212769" y="1123406"/>
              <a:chExt cx="3407231" cy="338655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571999" y="1123406"/>
                <a:ext cx="239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>
                    <a:solidFill>
                      <a:schemeClr val="bg2"/>
                    </a:solidFill>
                  </a:rPr>
                  <a:t>Shearing Layers</a:t>
                </a:r>
                <a:endParaRPr lang="en-US" sz="18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2770" y="1708182"/>
                <a:ext cx="3407230" cy="338554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2"/>
                    </a:solidFill>
                  </a:rPr>
                  <a:t>The Platform</a:t>
                </a:r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212770" y="2120759"/>
                <a:ext cx="3407230" cy="338554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2"/>
                    </a:solidFill>
                  </a:rPr>
                  <a:t>Infrastructure</a:t>
                </a:r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12770" y="2533336"/>
                <a:ext cx="3407230" cy="338554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2"/>
                    </a:solidFill>
                  </a:rPr>
                  <a:t>Data schema</a:t>
                </a:r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12769" y="2945913"/>
                <a:ext cx="3407231" cy="338554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2"/>
                    </a:solidFill>
                  </a:rPr>
                  <a:t>Frameworks and components</a:t>
                </a:r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12769" y="3354411"/>
                <a:ext cx="3407231" cy="338554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2"/>
                    </a:solidFill>
                  </a:rPr>
                  <a:t>Abstract classes and interfaces</a:t>
                </a:r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12769" y="3762909"/>
                <a:ext cx="3407231" cy="338554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2"/>
                    </a:solidFill>
                  </a:rPr>
                  <a:t>Classes</a:t>
                </a:r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12769" y="4171407"/>
                <a:ext cx="3407231" cy="338554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2"/>
                    </a:solidFill>
                  </a:rPr>
                  <a:t>Production Data</a:t>
                </a:r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67640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Design-in-the-Large: </a:t>
            </a:r>
            <a:r>
              <a:rPr lang="en-US" dirty="0" smtClean="0"/>
              <a:t>Shearing Layers</a:t>
            </a:r>
            <a:endParaRPr lang="en-US" dirty="0"/>
          </a:p>
        </p:txBody>
      </p:sp>
      <p:sp>
        <p:nvSpPr>
          <p:cNvPr id="252" name="Shape 252"/>
          <p:cNvSpPr>
            <a:spLocks noGrp="1"/>
          </p:cNvSpPr>
          <p:nvPr>
            <p:ph type="body" idx="1"/>
          </p:nvPr>
        </p:nvSpPr>
        <p:spPr>
          <a:xfrm>
            <a:off x="279400" y="584200"/>
            <a:ext cx="8599488" cy="3195747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Up front you need to 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Understand the rate the layers change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Design so artifacts that change at similar rates are together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Ensure the layers are loosely coupled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Plan for leveraging automation, layering, design patterns, and design techniques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Use architecture spikes to understand the impact of your architectural and design decisions on the shearing layers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Moving forward use a walking skeleton to prove out your shearing layers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Must be loosely coupled and separated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747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You Know Your </a:t>
            </a:r>
            <a:r>
              <a:rPr lang="en-US" smtClean="0"/>
              <a:t>Design Is Good Enough?</a:t>
            </a:r>
            <a:endParaRPr lang="en-US" dirty="0"/>
          </a:p>
        </p:txBody>
      </p:sp>
      <p:sp>
        <p:nvSpPr>
          <p:cNvPr id="350" name="Shape 350"/>
          <p:cNvSpPr>
            <a:spLocks noGrp="1"/>
          </p:cNvSpPr>
          <p:nvPr>
            <p:ph type="body" sz="half" idx="1"/>
          </p:nvPr>
        </p:nvSpPr>
        <p:spPr>
          <a:xfrm>
            <a:off x="279400" y="584200"/>
            <a:ext cx="8599488" cy="2195473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Defects are easily localized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Stable interfaces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Easily to add new functionality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New functionality doesn’t “break” existing architecture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 smtClean="0"/>
              <a:t>No areas need be avoided because they are too difficult to work in</a:t>
            </a:r>
          </a:p>
        </p:txBody>
      </p:sp>
    </p:spTree>
    <p:extLst>
      <p:ext uri="{BB962C8B-B14F-4D97-AF65-F5344CB8AC3E}">
        <p14:creationId xmlns:p14="http://schemas.microsoft.com/office/powerpoint/2010/main" val="12609664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Design Principles: </a:t>
            </a:r>
            <a:r>
              <a:rPr lang="en-US" dirty="0"/>
              <a:t>DRY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8113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Stands for Do Not Repeat Yourself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States that a single responsibility or piece of knowledge can only occur once in the system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A single authoritative representation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Knowledge is encapsulated in data members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The data members is encapsulated in a class that can be described as a representation of a responsibility</a:t>
            </a:r>
          </a:p>
          <a:p>
            <a:pPr lvl="1"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And so forth…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Never copy and paste code!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772274" y="12996"/>
            <a:ext cx="2371725" cy="3763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Development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8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Design Principles: </a:t>
            </a:r>
            <a:r>
              <a:rPr lang="en-US" dirty="0"/>
              <a:t>YAGNI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652008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Stands for You </a:t>
            </a:r>
            <a:r>
              <a:rPr lang="en-US" dirty="0" err="1"/>
              <a:t>Ain’t</a:t>
            </a:r>
            <a:r>
              <a:rPr lang="en-US" dirty="0"/>
              <a:t> </a:t>
            </a:r>
            <a:r>
              <a:rPr lang="en-US" dirty="0" err="1"/>
              <a:t>Gonna</a:t>
            </a:r>
            <a:r>
              <a:rPr lang="en-US" dirty="0"/>
              <a:t> Need It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Don’t design in features that are not needed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Design the simplest thing that works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Use TDD and ATDD to write just enough code to make it work </a:t>
            </a:r>
          </a:p>
          <a:p>
            <a:pPr>
              <a:buClr>
                <a:schemeClr val="bg2"/>
              </a:buClr>
              <a:buFont typeface="Wingdings" charset="2"/>
              <a:buChar char="§"/>
            </a:pPr>
            <a:r>
              <a:rPr lang="en-US" dirty="0"/>
              <a:t>Use prioritization techniques to only build what is needed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72274" y="12996"/>
            <a:ext cx="2371725" cy="3763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Development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97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53439204C33"/>
  <p:tag name="TL" val="313238352C3534302C343530"/>
  <p:tag name="IPF" val="524C2C2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52C5175697A"/>
  <p:tag name="IPF" val="522C43686170746572205175697A"/>
</p:tagLst>
</file>

<file path=ppt/theme/theme1.xml><?xml version="1.0" encoding="utf-8"?>
<a:theme xmlns:a="http://schemas.openxmlformats.org/drawingml/2006/main" name="LTreeMaster">
  <a:themeElements>
    <a:clrScheme name="Learning Tree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DA2128"/>
      </a:accent2>
      <a:accent3>
        <a:srgbClr val="FFE2CA"/>
      </a:accent3>
      <a:accent4>
        <a:srgbClr val="00006C"/>
      </a:accent4>
      <a:accent5>
        <a:srgbClr val="FFFFE2"/>
      </a:accent5>
      <a:accent6>
        <a:srgbClr val="DA2128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!Chapter 2014.potm" id="{24559A03-59B3-4E28-93DB-6F15A8C04516}" vid="{9EE17B46-9BD7-45D7-915A-73D6D61FA0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!Chapter 2014</Template>
  <TotalTime>1970</TotalTime>
  <Words>2467</Words>
  <Application>Microsoft Macintosh PowerPoint</Application>
  <PresentationFormat>On-screen Show (4:3)</PresentationFormat>
  <Paragraphs>370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Century Schoolbook</vt:lpstr>
      <vt:lpstr>Times New Roman</vt:lpstr>
      <vt:lpstr>Wingdings</vt:lpstr>
      <vt:lpstr>Wingdings 3</vt:lpstr>
      <vt:lpstr>Arial</vt:lpstr>
      <vt:lpstr>LTreeMaster</vt:lpstr>
      <vt:lpstr>Design Principles and Patterns  </vt:lpstr>
      <vt:lpstr>Design-in-the-Large</vt:lpstr>
      <vt:lpstr>Design-in-the-Large: FURPS+</vt:lpstr>
      <vt:lpstr>Design-in-the-Large: Shearing Layers</vt:lpstr>
      <vt:lpstr>Design-in-the-Large: Shearing Layers Broken Out</vt:lpstr>
      <vt:lpstr>Design-in-the-Large: Shearing Layers</vt:lpstr>
      <vt:lpstr>When Do You Know Your Design Is Good Enough?</vt:lpstr>
      <vt:lpstr>Key Design Principles: DRY</vt:lpstr>
      <vt:lpstr>Key Design Principles: YAGNI</vt:lpstr>
      <vt:lpstr>Key Design Principles: PHAME</vt:lpstr>
      <vt:lpstr>Key Design Principles: PHAME</vt:lpstr>
      <vt:lpstr>Key Design Principles: SOLID</vt:lpstr>
      <vt:lpstr>Key Design Principles: Single Responsibility Principle (SRP)</vt:lpstr>
      <vt:lpstr>Key Design Principles: Single Responsibility Principle (SRP)</vt:lpstr>
      <vt:lpstr>Key Design Principles: Single Responsibility Principle</vt:lpstr>
      <vt:lpstr>Key Design Principles: Open/Closed Principle</vt:lpstr>
      <vt:lpstr>Key Design Principles: Open/Closed Principle</vt:lpstr>
      <vt:lpstr>Key Design Principles: Open/Closed Principle</vt:lpstr>
      <vt:lpstr>Key Design Principles: Liskov Substitution Principle (LSP)</vt:lpstr>
      <vt:lpstr>Key Design Principles: Liskov Substitution Principle (LSP)</vt:lpstr>
      <vt:lpstr>Key Design Principles: Liskov Substitution Principle</vt:lpstr>
      <vt:lpstr>Key Design Principles: Interface Segregation Principle (ISP)</vt:lpstr>
      <vt:lpstr>Key Design Principles: Interface Segregation Principle (ISP)</vt:lpstr>
      <vt:lpstr>Key Design Principles: Interface Segregation Principle</vt:lpstr>
      <vt:lpstr>Key Design Principles: Dependency Inversion Principle (DIP)</vt:lpstr>
      <vt:lpstr>Key Design Principles: Dependency Inversion Principle (DIP)</vt:lpstr>
      <vt:lpstr>Key Design Principles: Dependency Inversion Principle (DIP)</vt:lpstr>
      <vt:lpstr>What Are Design Patterns?</vt:lpstr>
      <vt:lpstr>Types of Design Patterns</vt:lpstr>
      <vt:lpstr>Pros of Design Patterns</vt:lpstr>
      <vt:lpstr>Cons of Design Patterns</vt:lpstr>
      <vt:lpstr>PowerPoint Presentation</vt:lpstr>
    </vt:vector>
  </TitlesOfParts>
  <Company>Learning Tree International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Principles and Patterns  </dc:title>
  <dc:creator>Tanya Nading</dc:creator>
  <dc:description>Tagged 8/24/2016 10:44:32 AM</dc:description>
  <cp:lastModifiedBy>Timothy  Guay</cp:lastModifiedBy>
  <cp:revision>94</cp:revision>
  <cp:lastPrinted>2005-11-17T23:48:36Z</cp:lastPrinted>
  <dcterms:created xsi:type="dcterms:W3CDTF">2016-08-04T17:59:53Z</dcterms:created>
  <dcterms:modified xsi:type="dcterms:W3CDTF">2018-03-20T10:57:59Z</dcterms:modified>
</cp:coreProperties>
</file>