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65" r:id="rId2"/>
    <p:sldId id="270" r:id="rId3"/>
    <p:sldId id="266" r:id="rId4"/>
    <p:sldId id="267" r:id="rId5"/>
    <p:sldId id="268" r:id="rId6"/>
    <p:sldId id="269" r:id="rId7"/>
    <p:sldId id="271" r:id="rId8"/>
    <p:sldId id="292" r:id="rId9"/>
    <p:sldId id="286" r:id="rId10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orient="horz" pos="528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  <p15:guide id="4" pos="240" userDrawn="1">
          <p15:clr>
            <a:srgbClr val="A4A3A4"/>
          </p15:clr>
        </p15:guide>
        <p15:guide id="5" pos="420">
          <p15:clr>
            <a:srgbClr val="A4A3A4"/>
          </p15:clr>
        </p15:guide>
        <p15:guide id="6" pos="5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pos="4247">
          <p15:clr>
            <a:srgbClr val="A4A3A4"/>
          </p15:clr>
        </p15:guide>
        <p15:guide id="3" orient="horz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128"/>
    <a:srgbClr val="000080"/>
    <a:srgbClr val="00007B"/>
    <a:srgbClr val="F7F7F7"/>
    <a:srgbClr val="DA2128"/>
    <a:srgbClr val="E0E0FF"/>
    <a:srgbClr val="DDDDDD"/>
    <a:srgbClr val="663300"/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0" autoAdjust="0"/>
    <p:restoredTop sz="87409" autoAdjust="0"/>
  </p:normalViewPr>
  <p:slideViewPr>
    <p:cSldViewPr snapToGrid="0">
      <p:cViewPr varScale="1">
        <p:scale>
          <a:sx n="81" d="100"/>
          <a:sy n="81" d="100"/>
        </p:scale>
        <p:origin x="1248" y="176"/>
      </p:cViewPr>
      <p:guideLst>
        <p:guide orient="horz" pos="2016"/>
        <p:guide orient="horz" pos="528"/>
        <p:guide orient="horz" pos="3672"/>
        <p:guide pos="240"/>
        <p:guide pos="420"/>
        <p:guide pos="5304"/>
      </p:guideLst>
    </p:cSldViewPr>
  </p:slideViewPr>
  <p:outlineViewPr>
    <p:cViewPr>
      <p:scale>
        <a:sx n="33" d="100"/>
        <a:sy n="33" d="100"/>
      </p:scale>
      <p:origin x="0" y="1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-3144" y="-112"/>
      </p:cViewPr>
      <p:guideLst>
        <p:guide pos="4247"/>
        <p:guide orient="horz"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6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0" y="8902700"/>
            <a:ext cx="6985000" cy="21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29" tIns="39765" rIns="79529" bIns="39765">
            <a:spAutoFit/>
          </a:bodyPr>
          <a:lstStyle/>
          <a:p>
            <a:pPr marL="0" indent="0" algn="ctr" defTabSz="895350">
              <a:spcBef>
                <a:spcPct val="50000"/>
              </a:spcBef>
              <a:tabLst/>
            </a:pPr>
            <a:r>
              <a:rPr lang="en-US" sz="900" dirty="0" smtClean="0">
                <a:cs typeface="Times New Roman" pitchFamily="18" charset="0"/>
              </a:rPr>
              <a:t>©</a:t>
            </a:r>
            <a:r>
              <a:rPr lang="en-US" sz="700" dirty="0" smtClean="0">
                <a:solidFill>
                  <a:schemeClr val="tx2"/>
                </a:solidFill>
              </a:rPr>
              <a:t> 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</a:t>
            </a:r>
            <a:r>
              <a:rPr lang="en-US" sz="700" dirty="0" smtClean="0">
                <a:solidFill>
                  <a:schemeClr val="tx2"/>
                </a:solidFill>
              </a:rPr>
              <a:t>without </a:t>
            </a:r>
            <a:r>
              <a:rPr lang="en-US" sz="700" dirty="0">
                <a:solidFill>
                  <a:schemeClr val="tx2"/>
                </a:solidFill>
              </a:rPr>
              <a:t>prior </a:t>
            </a:r>
            <a:r>
              <a:rPr lang="en-US" sz="700" dirty="0" smtClean="0">
                <a:solidFill>
                  <a:schemeClr val="tx2"/>
                </a:solidFill>
              </a:rPr>
              <a:t>written consent.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96047" y="216408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30772" y="3655886"/>
            <a:ext cx="4696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  <a:endParaRPr lang="en-US" sz="1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4543" y="8868874"/>
            <a:ext cx="8739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dirty="0" smtClean="0">
                <a:solidFill>
                  <a:schemeClr val="tx2"/>
                </a:solidFill>
              </a:rPr>
              <a:t>944-5-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algn="r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6800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&lt;*s*o*u*r*c*e*&gt;*9*4*4*a*0*-*5*-*1*0*&lt;*/*s*o*u*r*c*e*&gt;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5126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&lt;*s*o*u*r*c*e*&gt;*9*4*4*a*0*-*5*-*1*1*&lt;*/*s*o*u*r*c*e*&gt;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Singletons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are bad because</a:t>
            </a:r>
            <a:r>
              <a:rPr lang="is-I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Inability to use abstract or interface classes;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Inability to subclass;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High coupling across the application (difficult to modify);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Difficult to test (can't fake/mock in unit tests);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&lt;*s*o*u*r*c*e*&gt;*9*4*4*a*0*-*5*-*1*2*&lt;*/*s*o*u*r*c*e*&gt;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&lt;*s*o*u*r*c*e*&gt;*9*4*4*a*0*-*5*-*1*3*&lt;*/*s*o*u*r*c*e*&gt;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1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&lt;*s*o*u*r*c*e*&gt;*9*4*4*a*0*-*5*-*1*4*&lt;*/*s*o*u*r*c*e*&gt;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4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&lt;*s*o*u*r*c*e*&gt;*9*4*4*a*0*-*5*-*1*5*&lt;*/*s*o*u*r*c*e*&gt;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9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&lt;*s*o*u*r*c*e*&gt;*9*4*4*a*0*-*5*-*1*6*&lt;*/*s*o*u*r*c*e*&gt;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194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&lt;*s*o*u*r*c*e*&gt;*9*4*4*a*0*-*5*-*1*6*&lt;*/*s*o*u*r*c*e*&gt;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621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&lt;*s*o*u*r*c*e*&gt;*9*4*4*a*0*-*4*-*3*3*&lt;*/*s*o*u*r*c*e*&gt;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Jogger text: Chapter Quiz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Quiz 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Instructor notes:</a:t>
            </a:r>
          </a:p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32775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32" name="Rounded Rectangle 31"/>
            <p:cNvSpPr/>
            <p:nvPr userDrawn="1"/>
          </p:nvSpPr>
          <p:spPr bwMode="black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 userDrawn="1"/>
          </p:nvSpPr>
          <p:spPr bwMode="black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 bwMode="auto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610319" y="3021901"/>
            <a:ext cx="1977409" cy="787817"/>
            <a:chOff x="6610319" y="3021901"/>
            <a:chExt cx="1977409" cy="787817"/>
          </a:xfrm>
        </p:grpSpPr>
        <p:pic>
          <p:nvPicPr>
            <p:cNvPr id="38" name="Picture 37"/>
            <p:cNvPicPr>
              <a:picLocks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319" y="3021901"/>
              <a:ext cx="1975104" cy="78638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hidden">
            <a:xfrm>
              <a:off x="6612624" y="3022308"/>
              <a:ext cx="1975104" cy="787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1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o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SzPct val="100000"/>
              <a:buFont typeface="+mj-lt"/>
              <a:buAutoNum type="alphaLcPeriod"/>
              <a:defRPr/>
            </a:lvl2pPr>
            <a:lvl3pPr marL="855663" indent="-225425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3pPr>
            <a:lvl4pPr marL="1084263" indent="-228600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4pPr>
            <a:lvl5pPr marL="1312863" indent="-228600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41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156756" y="49416"/>
            <a:ext cx="878248" cy="311644"/>
            <a:chOff x="8199091" y="49416"/>
            <a:chExt cx="878248" cy="311644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Do Now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06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13205" y="465666"/>
            <a:ext cx="3917589" cy="5469467"/>
          </a:xfrm>
        </p:spPr>
        <p:txBody>
          <a:bodyPr wrap="square" anchor="ctr">
            <a:normAutofit/>
          </a:bodyPr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6925" indent="-287338">
              <a:buClr>
                <a:srgbClr val="DA2128"/>
              </a:buClr>
              <a:buSzPct val="100000"/>
              <a:defRPr baseline="0"/>
            </a:lvl3pPr>
            <a:lvl4pPr marL="796925" indent="-339725">
              <a:buClr>
                <a:srgbClr val="DA2128"/>
              </a:buClr>
              <a:buSzPct val="100000"/>
              <a:buFont typeface="Wingdings 3" pitchFamily="18" charset="2"/>
              <a:buChar char="_"/>
              <a:defRPr baseline="0"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1715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1108636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5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or-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07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36932" y="49416"/>
            <a:ext cx="1406539" cy="311644"/>
            <a:chOff x="8199091" y="49416"/>
            <a:chExt cx="878248" cy="31164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Instructor-Led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6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07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7899400" y="49416"/>
            <a:ext cx="1135603" cy="523220"/>
            <a:chOff x="8199091" y="49416"/>
            <a:chExt cx="878249" cy="523220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gray">
            <a:xfrm>
              <a:off x="8199092" y="49416"/>
              <a:ext cx="878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Discussion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79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73138" indent="-228600">
              <a:buClr>
                <a:srgbClr val="DA2128"/>
              </a:buClr>
              <a:defRPr/>
            </a:lvl4pPr>
            <a:lvl5pPr marL="1201738" indent="-228600">
              <a:buClr>
                <a:srgbClr val="DA2128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8993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967132" y="49416"/>
            <a:ext cx="1067872" cy="311644"/>
            <a:chOff x="8199091" y="49416"/>
            <a:chExt cx="878248" cy="311644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Reference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99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85667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152811" y="45346"/>
            <a:ext cx="878248" cy="311644"/>
            <a:chOff x="8199091" y="49416"/>
            <a:chExt cx="878248" cy="311644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Demo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7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085666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52811" y="45346"/>
            <a:ext cx="878248" cy="311644"/>
            <a:chOff x="8199091" y="49416"/>
            <a:chExt cx="878248" cy="31164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Quiz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728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085666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01625" indent="-301625">
              <a:buSzPct val="100000"/>
              <a:buFont typeface="+mj-lt"/>
              <a:buAutoNum type="arabicPeriod"/>
              <a:defRPr/>
            </a:lvl1pPr>
            <a:lvl2pPr marL="630238" indent="-342900">
              <a:buSzPct val="100000"/>
              <a:buFont typeface="+mj-lt"/>
              <a:buAutoNum type="alphaUcPeriod"/>
              <a:defRPr/>
            </a:lvl2pPr>
            <a:lvl3pPr marL="879475" indent="-249238">
              <a:defRPr/>
            </a:lvl3pPr>
            <a:lvl4pPr marL="1120775" indent="-241300">
              <a:defRPr/>
            </a:lvl4pPr>
            <a:lvl5pPr marL="1379538" indent="-2492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52811" y="45346"/>
            <a:ext cx="878248" cy="311644"/>
            <a:chOff x="8199091" y="49416"/>
            <a:chExt cx="878248" cy="31164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Quiz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28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41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566862"/>
          </a:xfrm>
        </p:spPr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73050">
              <a:buClr>
                <a:srgbClr val="DA2128"/>
              </a:buClr>
              <a:buSzPct val="115000"/>
              <a:buFont typeface="Arial" panose="020B0604020202020204" pitchFamily="34" charset="0"/>
              <a:buChar char="•"/>
              <a:defRPr/>
            </a:lvl2pPr>
            <a:lvl3pPr marL="855663" indent="-225425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3pPr>
            <a:lvl4pPr marL="1084263" indent="-228600">
              <a:buClr>
                <a:srgbClr val="DA2128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1312863" indent="-228600">
              <a:buClr>
                <a:srgbClr val="DA2128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156756" y="49416"/>
            <a:ext cx="878248" cy="311644"/>
            <a:chOff x="8199091" y="49416"/>
            <a:chExt cx="878248" cy="311644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Do Now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68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426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700" r:id="rId4"/>
    <p:sldLayoutId id="2147483692" r:id="rId5"/>
    <p:sldLayoutId id="2147483693" r:id="rId6"/>
    <p:sldLayoutId id="2147483694" r:id="rId7"/>
    <p:sldLayoutId id="2147483699" r:id="rId8"/>
    <p:sldLayoutId id="2147483695" r:id="rId9"/>
    <p:sldLayoutId id="2147483696" r:id="rId10"/>
    <p:sldLayoutId id="214748369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15000"/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00000"/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3pPr>
      <a:lvl4pPr marL="971550" indent="-227013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00000"/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4pPr>
      <a:lvl5pPr marL="1201738" indent="-230188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00000"/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3999" cy="402336"/>
          </a:xfrm>
        </p:spPr>
        <p:txBody>
          <a:bodyPr/>
          <a:lstStyle/>
          <a:p>
            <a:r>
              <a:rPr lang="en-US" dirty="0" smtClean="0"/>
              <a:t>How to Recognize Technical Debt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046988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Smells can come from design, code, test, documentation, and </a:t>
            </a:r>
            <a:br>
              <a:rPr lang="en-US" dirty="0" smtClean="0"/>
            </a:br>
            <a:r>
              <a:rPr lang="en-US" dirty="0" smtClean="0"/>
              <a:t>unfixed bugs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Course focus will be on design smells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Design smells result in the violation of fundamental </a:t>
            </a:r>
            <a:r>
              <a:rPr lang="en-US" u="sng" dirty="0" smtClean="0"/>
              <a:t>O</a:t>
            </a:r>
            <a:r>
              <a:rPr lang="en-US" dirty="0" smtClean="0"/>
              <a:t>bject-</a:t>
            </a:r>
            <a:r>
              <a:rPr lang="en-US" u="sng" dirty="0" smtClean="0"/>
              <a:t>O</a:t>
            </a:r>
            <a:r>
              <a:rPr lang="en-US" dirty="0" smtClean="0"/>
              <a:t>riented </a:t>
            </a:r>
            <a:r>
              <a:rPr lang="en-US" u="sng" dirty="0" smtClean="0"/>
              <a:t>D</a:t>
            </a:r>
            <a:r>
              <a:rPr lang="en-US" dirty="0" smtClean="0"/>
              <a:t>esign (OOD) principles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Abstraction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Encapsulation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Modularity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Hierarchy </a:t>
            </a:r>
          </a:p>
        </p:txBody>
      </p:sp>
    </p:spTree>
    <p:extLst>
      <p:ext uri="{BB962C8B-B14F-4D97-AF65-F5344CB8AC3E}">
        <p14:creationId xmlns:p14="http://schemas.microsoft.com/office/powerpoint/2010/main" val="17851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3999" cy="402336"/>
          </a:xfrm>
        </p:spPr>
        <p:txBody>
          <a:bodyPr/>
          <a:lstStyle/>
          <a:p>
            <a:r>
              <a:rPr lang="en-US" dirty="0" smtClean="0"/>
              <a:t>How to Recognize </a:t>
            </a:r>
            <a:r>
              <a:rPr lang="en-US" smtClean="0"/>
              <a:t>Technical Debt: </a:t>
            </a:r>
            <a:r>
              <a:rPr lang="en-US" dirty="0" smtClean="0"/>
              <a:t>Design Smells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437112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Grime is the accumulation </a:t>
            </a:r>
            <a:r>
              <a:rPr lang="en-US" dirty="0"/>
              <a:t>of non-pattern code in classes </a:t>
            </a:r>
            <a:r>
              <a:rPr lang="en-US" dirty="0" smtClean="0"/>
              <a:t>originally developed using a design pattern</a:t>
            </a:r>
          </a:p>
          <a:p>
            <a:pPr marL="287338" lvl="1" indent="-287338">
              <a:spcBef>
                <a:spcPts val="14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As grime builds up, more test cases break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Breaks the integrity of the design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Leads to Test and Design Debt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STUPID: encompasses both design and code smells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b="1" dirty="0" smtClean="0">
                <a:solidFill>
                  <a:srgbClr val="DB2128"/>
                </a:solidFill>
              </a:rPr>
              <a:t>S</a:t>
            </a:r>
            <a:r>
              <a:rPr lang="en-US" dirty="0" smtClean="0"/>
              <a:t>ingleton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b="1" dirty="0" smtClean="0">
                <a:solidFill>
                  <a:srgbClr val="DB2128"/>
                </a:solidFill>
              </a:rPr>
              <a:t>T</a:t>
            </a:r>
            <a:r>
              <a:rPr lang="en-US" dirty="0" smtClean="0"/>
              <a:t>ight Coupling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b="1" dirty="0" err="1" smtClean="0">
                <a:solidFill>
                  <a:srgbClr val="DB2128"/>
                </a:solidFill>
              </a:rPr>
              <a:t>U</a:t>
            </a:r>
            <a:r>
              <a:rPr lang="en-US" dirty="0" err="1" smtClean="0"/>
              <a:t>ntestability</a:t>
            </a:r>
            <a:r>
              <a:rPr lang="en-US" dirty="0" smtClean="0"/>
              <a:t>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b="1" dirty="0" smtClean="0">
                <a:solidFill>
                  <a:srgbClr val="DB2128"/>
                </a:solidFill>
              </a:rPr>
              <a:t>P</a:t>
            </a:r>
            <a:r>
              <a:rPr lang="en-US" dirty="0" smtClean="0"/>
              <a:t>remature Optimization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b="1" dirty="0" err="1" smtClean="0">
                <a:solidFill>
                  <a:srgbClr val="DB2128"/>
                </a:solidFill>
              </a:rPr>
              <a:t>I</a:t>
            </a:r>
            <a:r>
              <a:rPr lang="en-US" dirty="0" err="1" smtClean="0"/>
              <a:t>ndescriptive</a:t>
            </a:r>
            <a:r>
              <a:rPr lang="en-US" dirty="0" smtClean="0"/>
              <a:t> Naming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b="1" dirty="0" smtClean="0">
                <a:solidFill>
                  <a:srgbClr val="DB2128"/>
                </a:solidFill>
              </a:rPr>
              <a:t>D</a:t>
            </a:r>
            <a:r>
              <a:rPr lang="en-US" dirty="0" smtClean="0"/>
              <a:t>uplication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3999" cy="402336"/>
          </a:xfrm>
        </p:spPr>
        <p:txBody>
          <a:bodyPr/>
          <a:lstStyle/>
          <a:p>
            <a:r>
              <a:rPr lang="en-US" dirty="0"/>
              <a:t>How to Recognize </a:t>
            </a:r>
            <a:r>
              <a:rPr lang="en-US"/>
              <a:t>Technical </a:t>
            </a:r>
            <a:r>
              <a:rPr lang="en-US" smtClean="0"/>
              <a:t>Debt: </a:t>
            </a:r>
            <a:r>
              <a:rPr lang="en-US" dirty="0" smtClean="0"/>
              <a:t>Design Smells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0095"/>
              </p:ext>
            </p:extLst>
          </p:nvPr>
        </p:nvGraphicFramePr>
        <p:xfrm>
          <a:off x="381000" y="838200"/>
          <a:ext cx="80391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595"/>
                <a:gridCol w="6527505"/>
              </a:tblGrid>
              <a:tr h="407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Abstraction Smell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How Smell Occurs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2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Multifaceted Abstraction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Arises when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more than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one responsibility is assigned to the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Incomplete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The abstraction does not fully support the responsibility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599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Imperative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Abstraction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an operation (or method) that belongs to an existing abstraction is turned into a separate abstraction (or class)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Unutilized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An abstraction is unused or is unreachable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Controlling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an abstraction over-controls other abstractions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Duplicate Abstraction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Two or more abstractions share the same name and/or implementation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3999" cy="402336"/>
          </a:xfrm>
        </p:spPr>
        <p:txBody>
          <a:bodyPr/>
          <a:lstStyle/>
          <a:p>
            <a:r>
              <a:rPr lang="en-US" dirty="0"/>
              <a:t>How to Recognize </a:t>
            </a:r>
            <a:r>
              <a:rPr lang="en-US"/>
              <a:t>Technical </a:t>
            </a:r>
            <a:r>
              <a:rPr lang="en-US" smtClean="0"/>
              <a:t>Debt: </a:t>
            </a:r>
            <a:r>
              <a:rPr lang="en-US" dirty="0" smtClean="0"/>
              <a:t>Design Smells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65505"/>
              </p:ext>
            </p:extLst>
          </p:nvPr>
        </p:nvGraphicFramePr>
        <p:xfrm>
          <a:off x="381000" y="838200"/>
          <a:ext cx="824919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74"/>
                <a:gridCol w="6450520"/>
              </a:tblGrid>
              <a:tr h="407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Encapsulation Smell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How Smell Occurs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2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Deficient Encapsulation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implementation details of an abstraction are exposed or poorly protected by its interface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Lenient Encapsulation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The declared accessibility of one or more abstraction members are more permissive than required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599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Unexploited Encapsulation 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client code uses explicit type checks instead of using the type variations encapsulated within a hierarchy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Unrestrained Encapsulation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state is made globally visible to abstractions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2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3999" cy="402336"/>
          </a:xfrm>
        </p:spPr>
        <p:txBody>
          <a:bodyPr/>
          <a:lstStyle/>
          <a:p>
            <a:r>
              <a:rPr lang="en-US" dirty="0"/>
              <a:t>How to Recognize </a:t>
            </a:r>
            <a:r>
              <a:rPr lang="en-US"/>
              <a:t>Technical </a:t>
            </a:r>
            <a:r>
              <a:rPr lang="en-US" smtClean="0"/>
              <a:t>Debt: </a:t>
            </a:r>
            <a:r>
              <a:rPr lang="en-US" dirty="0" smtClean="0"/>
              <a:t>Design Smells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92210"/>
              </p:ext>
            </p:extLst>
          </p:nvPr>
        </p:nvGraphicFramePr>
        <p:xfrm>
          <a:off x="381000" y="838200"/>
          <a:ext cx="8483600" cy="330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5877560"/>
              </a:tblGrid>
              <a:tr h="407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Modularization Smell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How Smell Occurs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22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Unused Modularization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the client code depends on the implementation instead of the interface (tight coupling)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Insufficient Modularization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An existing abstraction could be further decomposed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5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Broken Modularization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Split Modularization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data and methods which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should be in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single abstraction are spread across multiple abstractions (tight coupling)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Cyclic-Dependency Modularization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Two or more class-level abstractions depend on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each other, either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directly or indirectly (tight coupling)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04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Central-Dependency Modularization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class-level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abstraction is dependent on a large number of other class-level abstractions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3999" cy="402336"/>
          </a:xfrm>
        </p:spPr>
        <p:txBody>
          <a:bodyPr/>
          <a:lstStyle/>
          <a:p>
            <a:r>
              <a:rPr lang="en-US" dirty="0"/>
              <a:t>How to Recognize </a:t>
            </a:r>
            <a:r>
              <a:rPr lang="en-US"/>
              <a:t>Technical </a:t>
            </a:r>
            <a:r>
              <a:rPr lang="en-US" smtClean="0"/>
              <a:t>Debt: </a:t>
            </a:r>
            <a:r>
              <a:rPr lang="en-US" dirty="0" smtClean="0"/>
              <a:t>Design Smells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25411"/>
              </p:ext>
            </p:extLst>
          </p:nvPr>
        </p:nvGraphicFramePr>
        <p:xfrm>
          <a:off x="381000" y="838200"/>
          <a:ext cx="8153400" cy="467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861"/>
                <a:gridCol w="5939539"/>
              </a:tblGrid>
              <a:tr h="344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Hierarchy Smell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How Smell Occurs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6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Inverted Hierarchy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The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-subtype relationship is inverted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78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Folded Hierarchy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When an abstraction should have more generalization or factoring in a hierarchy 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78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Missing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An abstraction uses conditional logic or embedded features to select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behaviour (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unexploited IS-A relationship)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816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Complex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The inheritance graph is too wide, too deep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, tangled,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or skewed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95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Unnecessary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hierarchy has one or more unnecessary abstractions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59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Rebellious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subtype rejects or invalidates a method provided by the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59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Polygonal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is repeatedly inherited in descendent abstractions forming a polygon in the inheritance graph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59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Cyclic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refers to one of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its subtypes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59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Broken Hierarchy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supertype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and subtype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do not share a IS-A relationship</a:t>
                      </a:r>
                    </a:p>
                  </a:txBody>
                  <a:tcPr marL="107331" marR="107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3999" cy="402336"/>
          </a:xfrm>
        </p:spPr>
        <p:txBody>
          <a:bodyPr/>
          <a:lstStyle/>
          <a:p>
            <a:r>
              <a:rPr lang="en-US" dirty="0" smtClean="0"/>
              <a:t>Refactoring Cycle – </a:t>
            </a:r>
            <a:r>
              <a:rPr lang="en-US" dirty="0" err="1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738938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IM – Identify and Mark refactoring candidates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P – Plan refactorings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 – Carry out refactorings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 – Test to ensure behavior unchanged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3700" y="43942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9399" y="3898527"/>
            <a:ext cx="12931776" cy="80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3999" cy="402336"/>
          </a:xfrm>
        </p:spPr>
        <p:txBody>
          <a:bodyPr/>
          <a:lstStyle/>
          <a:p>
            <a:r>
              <a:rPr lang="en-US" smtClean="0"/>
              <a:t>Refactor to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800767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Marries refactoring with design patterns to improve existing code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Improves existing design using iterative rounds of pattern refactoring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Considered a better approach than throwing it away and starting from scratch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Same pros and cons from using patterns discussed earlier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Starts by identifying areas of code in need of pattern refactoring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Look for code and design smells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Start with one smell and iteratively refactor it—then on to the next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3700" y="43942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9399" y="3898527"/>
            <a:ext cx="12931776" cy="80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40" y="586227"/>
            <a:ext cx="8599488" cy="2441694"/>
          </a:xfrm>
        </p:spPr>
        <p:txBody>
          <a:bodyPr/>
          <a:lstStyle/>
          <a:p>
            <a:pPr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Further reading: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Clean Code A Handbook of Agile Software Craftsmanship (Prentice Hall 2009) by Robert Martin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Refactoring for Software Design Smells (IEEE Computer Society 2015) by </a:t>
            </a:r>
            <a:r>
              <a:rPr lang="en-US" dirty="0" err="1"/>
              <a:t>Girish</a:t>
            </a:r>
            <a:r>
              <a:rPr lang="en-US" dirty="0"/>
              <a:t> </a:t>
            </a:r>
            <a:r>
              <a:rPr lang="en-US" dirty="0" err="1"/>
              <a:t>Suryanarayana</a:t>
            </a:r>
            <a:r>
              <a:rPr lang="en-US" dirty="0"/>
              <a:t>, </a:t>
            </a:r>
            <a:r>
              <a:rPr lang="en-US" dirty="0" err="1"/>
              <a:t>Tushar</a:t>
            </a:r>
            <a:r>
              <a:rPr lang="en-US" dirty="0"/>
              <a:t> Sharma, </a:t>
            </a:r>
            <a:r>
              <a:rPr lang="en-US" dirty="0" smtClean="0"/>
              <a:t>and Ganesh </a:t>
            </a:r>
            <a:r>
              <a:rPr lang="en-US" dirty="0" err="1" smtClean="0"/>
              <a:t>Samarthyam</a:t>
            </a:r>
            <a:endParaRPr lang="en-US" dirty="0" smtClean="0"/>
          </a:p>
          <a:p>
            <a:pPr marL="0" indent="0">
              <a:buSzPct val="100000"/>
              <a:buNone/>
            </a:pPr>
            <a:endParaRPr lang="en-US" dirty="0" smtClean="0"/>
          </a:p>
          <a:p>
            <a:pPr marL="342900" indent="-342900">
              <a:buSzPct val="100000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3999" cy="402336"/>
          </a:xfrm>
        </p:spPr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5175697A"/>
  <p:tag name="IPF" val="522C43686170746572205175697A"/>
</p:tagLst>
</file>

<file path=ppt/theme/theme1.xml><?xml version="1.0" encoding="utf-8"?>
<a:theme xmlns:a="http://schemas.openxmlformats.org/drawingml/2006/main" name="LTreeMaster">
  <a:themeElements>
    <a:clrScheme name="Learning Tree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DA2128"/>
      </a:accent2>
      <a:accent3>
        <a:srgbClr val="FFE2CA"/>
      </a:accent3>
      <a:accent4>
        <a:srgbClr val="00006C"/>
      </a:accent4>
      <a:accent5>
        <a:srgbClr val="FFFFE2"/>
      </a:accent5>
      <a:accent6>
        <a:srgbClr val="DA2128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!Chapter 2014.potm" id="{24559A03-59B3-4E28-93DB-6F15A8C04516}" vid="{9EE17B46-9BD7-45D7-915A-73D6D61FA0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!Chapter 2014</Template>
  <TotalTime>1634</TotalTime>
  <Words>765</Words>
  <Application>Microsoft Macintosh PowerPoint</Application>
  <PresentationFormat>On-screen Show (4:3)</PresentationFormat>
  <Paragraphs>116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Wingdings</vt:lpstr>
      <vt:lpstr>Wingdings 3</vt:lpstr>
      <vt:lpstr>Arial</vt:lpstr>
      <vt:lpstr>LTreeMaster</vt:lpstr>
      <vt:lpstr>How to Recognize Technical Debt </vt:lpstr>
      <vt:lpstr>How to Recognize Technical Debt: Design Smells</vt:lpstr>
      <vt:lpstr>How to Recognize Technical Debt: Design Smells </vt:lpstr>
      <vt:lpstr>How to Recognize Technical Debt: Design Smells </vt:lpstr>
      <vt:lpstr>How to Recognize Technical Debt: Design Smells </vt:lpstr>
      <vt:lpstr>How to Recognize Technical Debt: Design Smells </vt:lpstr>
      <vt:lpstr>Refactoring Cycle – IMPaCT</vt:lpstr>
      <vt:lpstr>Refactor to Patterns</vt:lpstr>
      <vt:lpstr>Resources</vt:lpstr>
    </vt:vector>
  </TitlesOfParts>
  <Company>Learning Tree International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Debt</dc:title>
  <dc:creator>Tanya Nading</dc:creator>
  <dc:description>Tagged 8/24/2016 10:44:53 AM</dc:description>
  <cp:lastModifiedBy>Timothy  Guay</cp:lastModifiedBy>
  <cp:revision>52</cp:revision>
  <cp:lastPrinted>2005-11-17T23:48:36Z</cp:lastPrinted>
  <dcterms:created xsi:type="dcterms:W3CDTF">2016-08-04T18:40:20Z</dcterms:created>
  <dcterms:modified xsi:type="dcterms:W3CDTF">2018-03-20T00:39:40Z</dcterms:modified>
</cp:coreProperties>
</file>