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82" r:id="rId5"/>
    <p:sldId id="280" r:id="rId6"/>
    <p:sldId id="259" r:id="rId7"/>
    <p:sldId id="281" r:id="rId8"/>
    <p:sldId id="283" r:id="rId9"/>
    <p:sldId id="284" r:id="rId10"/>
    <p:sldId id="285" r:id="rId11"/>
    <p:sldId id="286" r:id="rId12"/>
    <p:sldId id="288" r:id="rId13"/>
    <p:sldId id="28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8"/>
    <p:restoredTop sz="94708"/>
  </p:normalViewPr>
  <p:slideViewPr>
    <p:cSldViewPr snapToGrid="0" snapToObjects="1">
      <p:cViewPr>
        <p:scale>
          <a:sx n="80" d="100"/>
          <a:sy n="80" d="100"/>
        </p:scale>
        <p:origin x="-552" y="-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1A1FE-0EF9-B144-AC9F-AD0673C2BD5D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BFF53C87-8DAA-094F-B06E-6F0606DB6574}">
      <dgm:prSet phldrT="[Text]"/>
      <dgm:spPr/>
      <dgm:t>
        <a:bodyPr/>
        <a:lstStyle/>
        <a:p>
          <a:r>
            <a:rPr lang="en-US" dirty="0" smtClean="0"/>
            <a:t>Why?</a:t>
          </a:r>
          <a:endParaRPr lang="en-US" dirty="0"/>
        </a:p>
      </dgm:t>
    </dgm:pt>
    <dgm:pt modelId="{C4CCBAD1-7934-BA4E-9BE8-F078377F9325}" type="parTrans" cxnId="{0EE0AA87-4368-7148-96E3-C3F1E07BA9AF}">
      <dgm:prSet/>
      <dgm:spPr/>
      <dgm:t>
        <a:bodyPr/>
        <a:lstStyle/>
        <a:p>
          <a:endParaRPr lang="en-US"/>
        </a:p>
      </dgm:t>
    </dgm:pt>
    <dgm:pt modelId="{6E379E81-552F-D44D-8B72-00C5571F3D6D}" type="sibTrans" cxnId="{0EE0AA87-4368-7148-96E3-C3F1E07BA9AF}">
      <dgm:prSet/>
      <dgm:spPr/>
      <dgm:t>
        <a:bodyPr/>
        <a:lstStyle/>
        <a:p>
          <a:endParaRPr lang="en-US"/>
        </a:p>
      </dgm:t>
    </dgm:pt>
    <dgm:pt modelId="{7B3A64E8-E2F1-8245-A92D-EF3FD40E46E9}">
      <dgm:prSet phldrT="[Text]"/>
      <dgm:spPr/>
      <dgm:t>
        <a:bodyPr/>
        <a:lstStyle/>
        <a:p>
          <a:r>
            <a:rPr lang="en-US" dirty="0" smtClean="0"/>
            <a:t>Who?</a:t>
          </a:r>
          <a:endParaRPr lang="en-US" dirty="0"/>
        </a:p>
      </dgm:t>
    </dgm:pt>
    <dgm:pt modelId="{85FA6438-E664-7449-94F0-1EC9ADCEF395}" type="parTrans" cxnId="{4BEB074E-CE01-1A4F-89BC-F2D5152EECAC}">
      <dgm:prSet/>
      <dgm:spPr/>
      <dgm:t>
        <a:bodyPr/>
        <a:lstStyle/>
        <a:p>
          <a:endParaRPr lang="en-US"/>
        </a:p>
      </dgm:t>
    </dgm:pt>
    <dgm:pt modelId="{1C91270A-A772-0942-BABA-CA20DD2BA1DB}" type="sibTrans" cxnId="{4BEB074E-CE01-1A4F-89BC-F2D5152EECAC}">
      <dgm:prSet/>
      <dgm:spPr/>
      <dgm:t>
        <a:bodyPr/>
        <a:lstStyle/>
        <a:p>
          <a:endParaRPr lang="en-US"/>
        </a:p>
      </dgm:t>
    </dgm:pt>
    <dgm:pt modelId="{FC134356-A33F-E94C-9817-F822AF6FC437}">
      <dgm:prSet phldrT="[Text]"/>
      <dgm:spPr/>
      <dgm:t>
        <a:bodyPr/>
        <a:lstStyle/>
        <a:p>
          <a:r>
            <a:rPr lang="en-US" dirty="0" smtClean="0"/>
            <a:t>How?</a:t>
          </a:r>
          <a:endParaRPr lang="en-US" dirty="0"/>
        </a:p>
      </dgm:t>
    </dgm:pt>
    <dgm:pt modelId="{7F73EBDD-27C5-FB4A-A617-E5AE7B1991DE}" type="parTrans" cxnId="{6DC1EBED-6FFD-1C46-ABE9-520C6D7E9522}">
      <dgm:prSet/>
      <dgm:spPr/>
      <dgm:t>
        <a:bodyPr/>
        <a:lstStyle/>
        <a:p>
          <a:endParaRPr lang="en-US"/>
        </a:p>
      </dgm:t>
    </dgm:pt>
    <dgm:pt modelId="{A0AEDD70-31F9-1A46-AFA2-209895CEDB5A}" type="sibTrans" cxnId="{6DC1EBED-6FFD-1C46-ABE9-520C6D7E9522}">
      <dgm:prSet/>
      <dgm:spPr/>
      <dgm:t>
        <a:bodyPr/>
        <a:lstStyle/>
        <a:p>
          <a:endParaRPr lang="en-US"/>
        </a:p>
      </dgm:t>
    </dgm:pt>
    <dgm:pt modelId="{129E29E3-3A99-D046-8FE9-71F9E9E60A0E}">
      <dgm:prSet phldrT="[Text]"/>
      <dgm:spPr/>
      <dgm:t>
        <a:bodyPr/>
        <a:lstStyle/>
        <a:p>
          <a:r>
            <a:rPr lang="en-US" dirty="0" smtClean="0"/>
            <a:t>What?</a:t>
          </a:r>
          <a:endParaRPr lang="en-US" dirty="0"/>
        </a:p>
      </dgm:t>
    </dgm:pt>
    <dgm:pt modelId="{2564D878-F97D-664F-8C05-0E33250987EF}" type="parTrans" cxnId="{A791A581-D19E-4946-9427-3B871B455DDA}">
      <dgm:prSet/>
      <dgm:spPr/>
      <dgm:t>
        <a:bodyPr/>
        <a:lstStyle/>
        <a:p>
          <a:endParaRPr lang="en-US"/>
        </a:p>
      </dgm:t>
    </dgm:pt>
    <dgm:pt modelId="{8E7F9F23-1CCF-8E4C-BEDD-4126D2440C83}" type="sibTrans" cxnId="{A791A581-D19E-4946-9427-3B871B455DDA}">
      <dgm:prSet/>
      <dgm:spPr/>
      <dgm:t>
        <a:bodyPr/>
        <a:lstStyle/>
        <a:p>
          <a:endParaRPr lang="en-US"/>
        </a:p>
      </dgm:t>
    </dgm:pt>
    <dgm:pt modelId="{8FA2C1F2-476B-2643-8A5C-6064F4EA51BC}" type="pres">
      <dgm:prSet presAssocID="{5581A1FE-0EF9-B144-AC9F-AD0673C2BD5D}" presName="Name0" presStyleCnt="0">
        <dgm:presLayoutVars>
          <dgm:dir/>
          <dgm:resizeHandles val="exact"/>
        </dgm:presLayoutVars>
      </dgm:prSet>
      <dgm:spPr/>
    </dgm:pt>
    <dgm:pt modelId="{1D93CCC4-574E-2944-B7A9-4442B4581D66}" type="pres">
      <dgm:prSet presAssocID="{BFF53C87-8DAA-094F-B06E-6F0606DB65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DF7A4-03BA-484E-A612-9F7C3D5C85F7}" type="pres">
      <dgm:prSet presAssocID="{6E379E81-552F-D44D-8B72-00C5571F3D6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A0C3B20-665B-F444-98FF-290CC4345335}" type="pres">
      <dgm:prSet presAssocID="{6E379E81-552F-D44D-8B72-00C5571F3D6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A2706E4-BEA7-354F-894F-C6136D0DC591}" type="pres">
      <dgm:prSet presAssocID="{7B3A64E8-E2F1-8245-A92D-EF3FD40E46E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F258B-2758-3841-93DC-82DC6F6C2C2D}" type="pres">
      <dgm:prSet presAssocID="{1C91270A-A772-0942-BABA-CA20DD2BA1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020078E-337F-624A-A215-A040DCE73114}" type="pres">
      <dgm:prSet presAssocID="{1C91270A-A772-0942-BABA-CA20DD2BA1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2215036-B55E-724F-B3CB-6BB44530F291}" type="pres">
      <dgm:prSet presAssocID="{FC134356-A33F-E94C-9817-F822AF6FC43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E21B5-82C6-604F-B101-7B1E4311B757}" type="pres">
      <dgm:prSet presAssocID="{A0AEDD70-31F9-1A46-AFA2-209895CEDB5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493668-59C3-E048-88E1-61C4B2648B13}" type="pres">
      <dgm:prSet presAssocID="{A0AEDD70-31F9-1A46-AFA2-209895CEDB5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8801E20-C8C0-FF44-B086-3F70DAE1A6AC}" type="pres">
      <dgm:prSet presAssocID="{129E29E3-3A99-D046-8FE9-71F9E9E60A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08E066-F0D3-0A41-8113-49746ED5842C}" type="presOf" srcId="{1C91270A-A772-0942-BABA-CA20DD2BA1DB}" destId="{D020078E-337F-624A-A215-A040DCE73114}" srcOrd="1" destOrd="0" presId="urn:microsoft.com/office/officeart/2005/8/layout/process1"/>
    <dgm:cxn modelId="{FE483EEB-5559-B54F-85BB-CA0B7091E802}" type="presOf" srcId="{BFF53C87-8DAA-094F-B06E-6F0606DB6574}" destId="{1D93CCC4-574E-2944-B7A9-4442B4581D66}" srcOrd="0" destOrd="0" presId="urn:microsoft.com/office/officeart/2005/8/layout/process1"/>
    <dgm:cxn modelId="{8C815154-78E0-C141-856B-AAC4267BFF34}" type="presOf" srcId="{129E29E3-3A99-D046-8FE9-71F9E9E60A0E}" destId="{28801E20-C8C0-FF44-B086-3F70DAE1A6AC}" srcOrd="0" destOrd="0" presId="urn:microsoft.com/office/officeart/2005/8/layout/process1"/>
    <dgm:cxn modelId="{1C4C5F76-B16A-1C4B-9772-E710B1A93D2C}" type="presOf" srcId="{6E379E81-552F-D44D-8B72-00C5571F3D6D}" destId="{3A0C3B20-665B-F444-98FF-290CC4345335}" srcOrd="1" destOrd="0" presId="urn:microsoft.com/office/officeart/2005/8/layout/process1"/>
    <dgm:cxn modelId="{6DC1EBED-6FFD-1C46-ABE9-520C6D7E9522}" srcId="{5581A1FE-0EF9-B144-AC9F-AD0673C2BD5D}" destId="{FC134356-A33F-E94C-9817-F822AF6FC437}" srcOrd="2" destOrd="0" parTransId="{7F73EBDD-27C5-FB4A-A617-E5AE7B1991DE}" sibTransId="{A0AEDD70-31F9-1A46-AFA2-209895CEDB5A}"/>
    <dgm:cxn modelId="{4E2A5D63-F358-AA46-BB67-C5A064997510}" type="presOf" srcId="{A0AEDD70-31F9-1A46-AFA2-209895CEDB5A}" destId="{9D493668-59C3-E048-88E1-61C4B2648B13}" srcOrd="1" destOrd="0" presId="urn:microsoft.com/office/officeart/2005/8/layout/process1"/>
    <dgm:cxn modelId="{506B5B18-BC40-C647-AE47-8855C8FC2155}" type="presOf" srcId="{A0AEDD70-31F9-1A46-AFA2-209895CEDB5A}" destId="{F35E21B5-82C6-604F-B101-7B1E4311B757}" srcOrd="0" destOrd="0" presId="urn:microsoft.com/office/officeart/2005/8/layout/process1"/>
    <dgm:cxn modelId="{4BEB074E-CE01-1A4F-89BC-F2D5152EECAC}" srcId="{5581A1FE-0EF9-B144-AC9F-AD0673C2BD5D}" destId="{7B3A64E8-E2F1-8245-A92D-EF3FD40E46E9}" srcOrd="1" destOrd="0" parTransId="{85FA6438-E664-7449-94F0-1EC9ADCEF395}" sibTransId="{1C91270A-A772-0942-BABA-CA20DD2BA1DB}"/>
    <dgm:cxn modelId="{23DD996D-9A94-F447-94C5-F89A13D17AF2}" type="presOf" srcId="{7B3A64E8-E2F1-8245-A92D-EF3FD40E46E9}" destId="{1A2706E4-BEA7-354F-894F-C6136D0DC591}" srcOrd="0" destOrd="0" presId="urn:microsoft.com/office/officeart/2005/8/layout/process1"/>
    <dgm:cxn modelId="{4163A501-4D7B-D04D-8B6E-D91A939676A0}" type="presOf" srcId="{1C91270A-A772-0942-BABA-CA20DD2BA1DB}" destId="{241F258B-2758-3841-93DC-82DC6F6C2C2D}" srcOrd="0" destOrd="0" presId="urn:microsoft.com/office/officeart/2005/8/layout/process1"/>
    <dgm:cxn modelId="{0EE0AA87-4368-7148-96E3-C3F1E07BA9AF}" srcId="{5581A1FE-0EF9-B144-AC9F-AD0673C2BD5D}" destId="{BFF53C87-8DAA-094F-B06E-6F0606DB6574}" srcOrd="0" destOrd="0" parTransId="{C4CCBAD1-7934-BA4E-9BE8-F078377F9325}" sibTransId="{6E379E81-552F-D44D-8B72-00C5571F3D6D}"/>
    <dgm:cxn modelId="{B007DBFF-CDF8-704C-8459-BFB3B27F2590}" type="presOf" srcId="{5581A1FE-0EF9-B144-AC9F-AD0673C2BD5D}" destId="{8FA2C1F2-476B-2643-8A5C-6064F4EA51BC}" srcOrd="0" destOrd="0" presId="urn:microsoft.com/office/officeart/2005/8/layout/process1"/>
    <dgm:cxn modelId="{B8A0FFD2-7613-FD4E-B8F0-E759714FC4D3}" type="presOf" srcId="{FC134356-A33F-E94C-9817-F822AF6FC437}" destId="{92215036-B55E-724F-B3CB-6BB44530F291}" srcOrd="0" destOrd="0" presId="urn:microsoft.com/office/officeart/2005/8/layout/process1"/>
    <dgm:cxn modelId="{9A19B20C-34FB-7E40-92B6-F8F64AD0BA7B}" type="presOf" srcId="{6E379E81-552F-D44D-8B72-00C5571F3D6D}" destId="{3F4DF7A4-03BA-484E-A612-9F7C3D5C85F7}" srcOrd="0" destOrd="0" presId="urn:microsoft.com/office/officeart/2005/8/layout/process1"/>
    <dgm:cxn modelId="{A791A581-D19E-4946-9427-3B871B455DDA}" srcId="{5581A1FE-0EF9-B144-AC9F-AD0673C2BD5D}" destId="{129E29E3-3A99-D046-8FE9-71F9E9E60A0E}" srcOrd="3" destOrd="0" parTransId="{2564D878-F97D-664F-8C05-0E33250987EF}" sibTransId="{8E7F9F23-1CCF-8E4C-BEDD-4126D2440C83}"/>
    <dgm:cxn modelId="{293D1CFD-AB56-3E41-9C51-DDB40600CA71}" type="presParOf" srcId="{8FA2C1F2-476B-2643-8A5C-6064F4EA51BC}" destId="{1D93CCC4-574E-2944-B7A9-4442B4581D66}" srcOrd="0" destOrd="0" presId="urn:microsoft.com/office/officeart/2005/8/layout/process1"/>
    <dgm:cxn modelId="{F9EC0B54-3DFE-6447-9C96-FE1D7908A82C}" type="presParOf" srcId="{8FA2C1F2-476B-2643-8A5C-6064F4EA51BC}" destId="{3F4DF7A4-03BA-484E-A612-9F7C3D5C85F7}" srcOrd="1" destOrd="0" presId="urn:microsoft.com/office/officeart/2005/8/layout/process1"/>
    <dgm:cxn modelId="{42F794A5-89BE-EB42-BE92-4AD664DB8706}" type="presParOf" srcId="{3F4DF7A4-03BA-484E-A612-9F7C3D5C85F7}" destId="{3A0C3B20-665B-F444-98FF-290CC4345335}" srcOrd="0" destOrd="0" presId="urn:microsoft.com/office/officeart/2005/8/layout/process1"/>
    <dgm:cxn modelId="{CE069C7E-D64E-F944-BE1A-3BA73433F61C}" type="presParOf" srcId="{8FA2C1F2-476B-2643-8A5C-6064F4EA51BC}" destId="{1A2706E4-BEA7-354F-894F-C6136D0DC591}" srcOrd="2" destOrd="0" presId="urn:microsoft.com/office/officeart/2005/8/layout/process1"/>
    <dgm:cxn modelId="{095C68DE-B1F9-DA48-B6D0-3607A08FC10E}" type="presParOf" srcId="{8FA2C1F2-476B-2643-8A5C-6064F4EA51BC}" destId="{241F258B-2758-3841-93DC-82DC6F6C2C2D}" srcOrd="3" destOrd="0" presId="urn:microsoft.com/office/officeart/2005/8/layout/process1"/>
    <dgm:cxn modelId="{96A24E52-37EA-0547-A458-800407DC16F3}" type="presParOf" srcId="{241F258B-2758-3841-93DC-82DC6F6C2C2D}" destId="{D020078E-337F-624A-A215-A040DCE73114}" srcOrd="0" destOrd="0" presId="urn:microsoft.com/office/officeart/2005/8/layout/process1"/>
    <dgm:cxn modelId="{785D0088-387F-C24B-8C39-170E11243499}" type="presParOf" srcId="{8FA2C1F2-476B-2643-8A5C-6064F4EA51BC}" destId="{92215036-B55E-724F-B3CB-6BB44530F291}" srcOrd="4" destOrd="0" presId="urn:microsoft.com/office/officeart/2005/8/layout/process1"/>
    <dgm:cxn modelId="{513413FE-E4AF-3C45-9849-2743CAD6B7AB}" type="presParOf" srcId="{8FA2C1F2-476B-2643-8A5C-6064F4EA51BC}" destId="{F35E21B5-82C6-604F-B101-7B1E4311B757}" srcOrd="5" destOrd="0" presId="urn:microsoft.com/office/officeart/2005/8/layout/process1"/>
    <dgm:cxn modelId="{3DE6BDB8-D241-8945-9979-26EFF9784B62}" type="presParOf" srcId="{F35E21B5-82C6-604F-B101-7B1E4311B757}" destId="{9D493668-59C3-E048-88E1-61C4B2648B13}" srcOrd="0" destOrd="0" presId="urn:microsoft.com/office/officeart/2005/8/layout/process1"/>
    <dgm:cxn modelId="{629F243D-463E-C84A-8C38-28EEB4A5373C}" type="presParOf" srcId="{8FA2C1F2-476B-2643-8A5C-6064F4EA51BC}" destId="{28801E20-C8C0-FF44-B086-3F70DAE1A6A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CCC4-574E-2944-B7A9-4442B4581D66}">
      <dsp:nvSpPr>
        <dsp:cNvPr id="0" name=""/>
        <dsp:cNvSpPr/>
      </dsp:nvSpPr>
      <dsp:spPr>
        <a:xfrm>
          <a:off x="3301" y="81343"/>
          <a:ext cx="1443355" cy="866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Why?</a:t>
          </a:r>
          <a:endParaRPr lang="en-US" sz="3300" kern="1200" dirty="0"/>
        </a:p>
      </dsp:txBody>
      <dsp:txXfrm>
        <a:off x="28666" y="106708"/>
        <a:ext cx="1392625" cy="815283"/>
      </dsp:txXfrm>
    </dsp:sp>
    <dsp:sp modelId="{3F4DF7A4-03BA-484E-A612-9F7C3D5C85F7}">
      <dsp:nvSpPr>
        <dsp:cNvPr id="0" name=""/>
        <dsp:cNvSpPr/>
      </dsp:nvSpPr>
      <dsp:spPr>
        <a:xfrm>
          <a:off x="1590992" y="335373"/>
          <a:ext cx="305991" cy="357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90992" y="406963"/>
        <a:ext cx="214194" cy="214772"/>
      </dsp:txXfrm>
    </dsp:sp>
    <dsp:sp modelId="{1A2706E4-BEA7-354F-894F-C6136D0DC591}">
      <dsp:nvSpPr>
        <dsp:cNvPr id="0" name=""/>
        <dsp:cNvSpPr/>
      </dsp:nvSpPr>
      <dsp:spPr>
        <a:xfrm>
          <a:off x="2023998" y="81343"/>
          <a:ext cx="1443355" cy="866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Who?</a:t>
          </a:r>
          <a:endParaRPr lang="en-US" sz="3300" kern="1200" dirty="0"/>
        </a:p>
      </dsp:txBody>
      <dsp:txXfrm>
        <a:off x="2049363" y="106708"/>
        <a:ext cx="1392625" cy="815283"/>
      </dsp:txXfrm>
    </dsp:sp>
    <dsp:sp modelId="{241F258B-2758-3841-93DC-82DC6F6C2C2D}">
      <dsp:nvSpPr>
        <dsp:cNvPr id="0" name=""/>
        <dsp:cNvSpPr/>
      </dsp:nvSpPr>
      <dsp:spPr>
        <a:xfrm>
          <a:off x="3611689" y="335373"/>
          <a:ext cx="305991" cy="357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11689" y="406963"/>
        <a:ext cx="214194" cy="214772"/>
      </dsp:txXfrm>
    </dsp:sp>
    <dsp:sp modelId="{92215036-B55E-724F-B3CB-6BB44530F291}">
      <dsp:nvSpPr>
        <dsp:cNvPr id="0" name=""/>
        <dsp:cNvSpPr/>
      </dsp:nvSpPr>
      <dsp:spPr>
        <a:xfrm>
          <a:off x="4044696" y="81343"/>
          <a:ext cx="1443355" cy="866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How?</a:t>
          </a:r>
          <a:endParaRPr lang="en-US" sz="3300" kern="1200" dirty="0"/>
        </a:p>
      </dsp:txBody>
      <dsp:txXfrm>
        <a:off x="4070061" y="106708"/>
        <a:ext cx="1392625" cy="815283"/>
      </dsp:txXfrm>
    </dsp:sp>
    <dsp:sp modelId="{F35E21B5-82C6-604F-B101-7B1E4311B757}">
      <dsp:nvSpPr>
        <dsp:cNvPr id="0" name=""/>
        <dsp:cNvSpPr/>
      </dsp:nvSpPr>
      <dsp:spPr>
        <a:xfrm>
          <a:off x="5632386" y="335373"/>
          <a:ext cx="305991" cy="357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32386" y="406963"/>
        <a:ext cx="214194" cy="214772"/>
      </dsp:txXfrm>
    </dsp:sp>
    <dsp:sp modelId="{28801E20-C8C0-FF44-B086-3F70DAE1A6AC}">
      <dsp:nvSpPr>
        <dsp:cNvPr id="0" name=""/>
        <dsp:cNvSpPr/>
      </dsp:nvSpPr>
      <dsp:spPr>
        <a:xfrm>
          <a:off x="6065393" y="81343"/>
          <a:ext cx="1443355" cy="866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What?</a:t>
          </a:r>
          <a:endParaRPr lang="en-US" sz="3300" kern="1200" dirty="0"/>
        </a:p>
      </dsp:txBody>
      <dsp:txXfrm>
        <a:off x="6090758" y="106708"/>
        <a:ext cx="1392625" cy="81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6C9A8-8A5C-434E-B733-64ADEC528D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2F208-6E3B-F445-8BC0-E68281167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2F208-6E3B-F445-8BC0-E68281167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gileworksinc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230242"/>
            <a:ext cx="10058400" cy="15480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/>
              <a:t>Impact Mapping </a:t>
            </a:r>
            <a:br>
              <a:rPr lang="en-US" sz="6000" b="1"/>
            </a:br>
            <a:r>
              <a:rPr lang="en-US" sz="6000" b="1" smtClean="0"/>
              <a:t>How </a:t>
            </a:r>
            <a:r>
              <a:rPr lang="en-US" sz="6000" b="1"/>
              <a:t>to Make Value-Driven Prioritization a Reality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79959"/>
          </a:xfrm>
        </p:spPr>
        <p:txBody>
          <a:bodyPr/>
          <a:lstStyle/>
          <a:p>
            <a:pPr algn="ctr"/>
            <a:r>
              <a:rPr lang="en-US" dirty="0" smtClean="0"/>
              <a:t>Tim </a:t>
            </a:r>
            <a:r>
              <a:rPr lang="en-US" dirty="0" err="1" smtClean="0"/>
              <a:t>guay</a:t>
            </a:r>
            <a:r>
              <a:rPr lang="en-US" dirty="0" smtClean="0"/>
              <a:t>, PMP, </a:t>
            </a:r>
            <a:r>
              <a:rPr lang="en-US" dirty="0" err="1" smtClean="0"/>
              <a:t>pmi-acp</a:t>
            </a:r>
            <a:r>
              <a:rPr lang="en-US" dirty="0" smtClean="0"/>
              <a:t>, </a:t>
            </a:r>
            <a:r>
              <a:rPr lang="en-US" dirty="0" err="1" smtClean="0"/>
              <a:t>cSM</a:t>
            </a:r>
            <a:r>
              <a:rPr lang="en-US" dirty="0" smtClean="0"/>
              <a:t>, </a:t>
            </a:r>
            <a:r>
              <a:rPr lang="en-US" dirty="0" err="1" smtClean="0"/>
              <a:t>csp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www.agileworksinc.com</a:t>
            </a:r>
            <a:endParaRPr lang="en-US" dirty="0" smtClean="0"/>
          </a:p>
          <a:p>
            <a:pPr algn="ctr"/>
            <a:r>
              <a:rPr lang="en-US" smtClean="0"/>
              <a:t>tim@agileworksinc.com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42" y="118533"/>
            <a:ext cx="3346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AgileWorks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02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What can we do or create to support the desired change?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Trace back up the chain to tie into the why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Make sure its measurable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Initially deliver a </a:t>
            </a:r>
            <a:r>
              <a:rPr lang="en-US" dirty="0" smtClean="0"/>
              <a:t>MVP or MVS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Validate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Persist or pivot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the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Be sure to consider who can hinder your goal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Meaningful metrics are key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Map only one goal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Don’t skip a level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Stay focused on the </a:t>
            </a:r>
            <a:r>
              <a:rPr lang="en-US" b="1" dirty="0" smtClean="0"/>
              <a:t>GOAL</a:t>
            </a:r>
          </a:p>
          <a:p>
            <a:pPr>
              <a:buFont typeface="Arial" charset="0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sz="3600" b="1" dirty="0" smtClean="0"/>
              <a:t>KISS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We are an airline who wishes to sell tickets directly to people who are currently going through consolidators, such as Expedia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Currently we pay a 5% booking fee to the consolidators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Consolidators charge same for tickets as we do directly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But users like to shop multiple airlines to find best deal 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Lets see what you come up with</a:t>
            </a:r>
            <a:r>
              <a:rPr lang="is-IS" sz="2800" dirty="0" smtClean="0"/>
              <a:t>…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Reminder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885" y="1824700"/>
            <a:ext cx="6131393" cy="445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59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covered our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Time for</a:t>
            </a:r>
          </a:p>
          <a:p>
            <a:pPr marL="0" indent="0" algn="ctr">
              <a:buNone/>
            </a:pPr>
            <a:r>
              <a:rPr lang="en-US" sz="4000" dirty="0" smtClean="0"/>
              <a:t>Questions </a:t>
            </a:r>
            <a:r>
              <a:rPr lang="en-US" sz="4000" dirty="0"/>
              <a:t>and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1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Get </a:t>
            </a:r>
            <a:r>
              <a:rPr lang="en-US" dirty="0"/>
              <a:t>an overview of how to construct an Impact Map with your stakeholders in a structured brainstorming session.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Interpret </a:t>
            </a:r>
            <a:r>
              <a:rPr lang="en-US" dirty="0"/>
              <a:t>the map to derive epics/user stories, metrics and testable hypotheses.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Build </a:t>
            </a:r>
            <a:r>
              <a:rPr lang="en-US" dirty="0"/>
              <a:t>a sample map </a:t>
            </a:r>
            <a:r>
              <a:rPr lang="en-US" dirty="0" smtClean="0"/>
              <a:t>yourself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4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8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 Guay, Agile Coach and 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1868"/>
            <a:ext cx="1005840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Agile Practitioner since 2002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PMP, CSM, CSP, PMI-ACP, etc.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Clients include; JP Morgan Chase, Citigroup, Accenture, Cisco, Intuit, State of Washington,  and the Royal Canadian Navy ( to name a few).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7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Impact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A low-fidelity visual tool for project </a:t>
            </a:r>
            <a:r>
              <a:rPr lang="en-US" dirty="0" smtClean="0"/>
              <a:t>decision-making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by both stakeholders and the team to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efine the goal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dentify assumptions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Identify impacts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Evaluate decisions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Verify results</a:t>
            </a:r>
            <a:endParaRPr lang="en-US" sz="2000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2155145"/>
            <a:ext cx="5611812" cy="407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23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an Impact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Understanding impact(s) drives decisions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Visualizes assumptions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Facilitates collaboration between technical and non-technical folks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Adapts quickly to changes in the market or in your organization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Improves and speeds up decision-making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Integrates nicely with Agile practices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3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W’s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Maps path from Goal to Deliverable(s)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Why = goal</a:t>
            </a:r>
          </a:p>
          <a:p>
            <a:pPr>
              <a:buFont typeface="Arial" charset="0"/>
              <a:buChar char="•"/>
            </a:pPr>
            <a:r>
              <a:rPr lang="en-US" smtClean="0"/>
              <a:t>Who = </a:t>
            </a:r>
            <a:r>
              <a:rPr lang="en-US" dirty="0" smtClean="0"/>
              <a:t>actors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How = impacts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What = deliverables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sz="2000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83796717"/>
              </p:ext>
            </p:extLst>
          </p:nvPr>
        </p:nvGraphicFramePr>
        <p:xfrm>
          <a:off x="1282930" y="2300076"/>
          <a:ext cx="7512050" cy="102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79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The thing we want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Always map back to our business premise and strategy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Goal should be SMART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Specific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Measureable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Assignable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Realistic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Time-bound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7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Who can help us reach our goal?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Who can obstruct it?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Whose behavior do we want to impact?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types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Primary – Their goals are fulfilled or stymied by our work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Secondary – Support or hinder our work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Tertiary – Has an interest, but not directly impacted or impacting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3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How could our actors’ behavior change in a way that supports our goal?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What new behaviors would best help us achieve our  goals?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What existing behaviors impede our goal?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F</a:t>
            </a:r>
            <a:r>
              <a:rPr lang="en-US" sz="3200" dirty="0" smtClean="0"/>
              <a:t>ocus only on relevant behaviors!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66933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AgileWorks</a:t>
            </a:r>
            <a:r>
              <a:rPr lang="en-US" b="1" dirty="0" smtClean="0">
                <a:solidFill>
                  <a:schemeClr val="bg1"/>
                </a:solidFill>
              </a:rPr>
              <a:t> Copyright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6100</TotalTime>
  <Words>537</Words>
  <Application>Microsoft Macintosh PowerPoint</Application>
  <PresentationFormat>Custom</PresentationFormat>
  <Paragraphs>108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Impact Mapping  How to Make Value-Driven Prioritization a Reality</vt:lpstr>
      <vt:lpstr>Objectives</vt:lpstr>
      <vt:lpstr>Tim Guay, Agile Coach and Trainer</vt:lpstr>
      <vt:lpstr>What is an Impact Map</vt:lpstr>
      <vt:lpstr>Why Use an Impact Map</vt:lpstr>
      <vt:lpstr>The Four W’s</vt:lpstr>
      <vt:lpstr>Why?</vt:lpstr>
      <vt:lpstr>Who?</vt:lpstr>
      <vt:lpstr>How?</vt:lpstr>
      <vt:lpstr>What?</vt:lpstr>
      <vt:lpstr>Tips for the Exercise</vt:lpstr>
      <vt:lpstr>Your Turn</vt:lpstr>
      <vt:lpstr>A Reminder….</vt:lpstr>
      <vt:lpstr>We have covered our objectives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 Guay</dc:creator>
  <cp:lastModifiedBy>Timothy Guay</cp:lastModifiedBy>
  <cp:revision>98</cp:revision>
  <dcterms:created xsi:type="dcterms:W3CDTF">2017-05-15T16:04:37Z</dcterms:created>
  <dcterms:modified xsi:type="dcterms:W3CDTF">2017-10-31T18:23:34Z</dcterms:modified>
</cp:coreProperties>
</file>