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0" autoAdjust="0"/>
    <p:restoredTop sz="94660"/>
  </p:normalViewPr>
  <p:slideViewPr>
    <p:cSldViewPr snapToGrid="0">
      <p:cViewPr varScale="1">
        <p:scale>
          <a:sx n="82" d="100"/>
          <a:sy n="82"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B7AFE-816B-4CA2-B336-1E9ED9BCD038}" type="datetimeFigureOut">
              <a:rPr lang="en-US" smtClean="0"/>
              <a:t>3/18/18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CA858-190F-49FF-BF8D-BBFAB909B2F2}" type="slidenum">
              <a:rPr lang="en-US" smtClean="0"/>
              <a:t>‹#›</a:t>
            </a:fld>
            <a:endParaRPr lang="en-US"/>
          </a:p>
        </p:txBody>
      </p:sp>
    </p:spTree>
    <p:extLst>
      <p:ext uri="{BB962C8B-B14F-4D97-AF65-F5344CB8AC3E}">
        <p14:creationId xmlns:p14="http://schemas.microsoft.com/office/powerpoint/2010/main" val="111695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we saw yesterday, testing a leaf object is simple!</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3</a:t>
            </a:fld>
            <a:endParaRPr lang="en-US"/>
          </a:p>
        </p:txBody>
      </p:sp>
    </p:spTree>
    <p:extLst>
      <p:ext uri="{BB962C8B-B14F-4D97-AF65-F5344CB8AC3E}">
        <p14:creationId xmlns:p14="http://schemas.microsoft.com/office/powerpoint/2010/main" val="105185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implementation of the </a:t>
            </a:r>
            <a:r>
              <a:rPr lang="en-US" baseline="0" dirty="0" err="1"/>
              <a:t>CreditScoreChecker</a:t>
            </a:r>
            <a:r>
              <a:rPr lang="en-US" baseline="0" dirty="0"/>
              <a:t> will be used for testing.  It gives testers the ability to set the desired score, and then have the call to </a:t>
            </a:r>
            <a:r>
              <a:rPr lang="en-US" baseline="0" dirty="0" err="1"/>
              <a:t>checkScore</a:t>
            </a:r>
            <a:r>
              <a:rPr lang="en-US" baseline="0" dirty="0"/>
              <a:t>() return that value.</a:t>
            </a:r>
          </a:p>
          <a:p>
            <a:endParaRPr lang="en-US" baseline="0" dirty="0"/>
          </a:p>
          <a:p>
            <a:r>
              <a:rPr lang="en-US" baseline="0" dirty="0"/>
              <a:t>This works because the </a:t>
            </a:r>
            <a:r>
              <a:rPr lang="en-US" baseline="0" dirty="0" err="1"/>
              <a:t>LoanAgent</a:t>
            </a:r>
            <a:r>
              <a:rPr lang="en-US" baseline="0" dirty="0"/>
              <a:t> depends on the interface, not on the actual implementation.  We now have the freedom to use any implementation of </a:t>
            </a:r>
            <a:r>
              <a:rPr lang="en-US" baseline="0" dirty="0" err="1"/>
              <a:t>CreditScoreChecker</a:t>
            </a:r>
            <a:r>
              <a:rPr lang="en-US" baseline="0" dirty="0"/>
              <a:t> we choose.</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18</a:t>
            </a:fld>
            <a:endParaRPr lang="en-US"/>
          </a:p>
        </p:txBody>
      </p:sp>
    </p:spTree>
    <p:extLst>
      <p:ext uri="{BB962C8B-B14F-4D97-AF65-F5344CB8AC3E}">
        <p14:creationId xmlns:p14="http://schemas.microsoft.com/office/powerpoint/2010/main" val="258703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LoanAgent</a:t>
            </a:r>
            <a:r>
              <a:rPr lang="en-US" dirty="0"/>
              <a:t> now depends on the </a:t>
            </a:r>
            <a:r>
              <a:rPr lang="en-US" dirty="0" err="1"/>
              <a:t>CreditScore</a:t>
            </a:r>
            <a:r>
              <a:rPr lang="en-US" baseline="0" dirty="0" err="1"/>
              <a:t>Checker</a:t>
            </a:r>
            <a:r>
              <a:rPr lang="en-US" baseline="0" dirty="0"/>
              <a:t>, which is an interface.  So far, so good …. That gives us lots of extensibility, as we just saw.  I could now configure the </a:t>
            </a:r>
            <a:r>
              <a:rPr lang="en-US" baseline="0" dirty="0" err="1"/>
              <a:t>LoanAgent</a:t>
            </a:r>
            <a:r>
              <a:rPr lang="en-US" baseline="0" dirty="0"/>
              <a:t> to use any </a:t>
            </a:r>
            <a:r>
              <a:rPr lang="en-US" baseline="0" dirty="0" err="1"/>
              <a:t>CreditScoreChecker</a:t>
            </a:r>
            <a:r>
              <a:rPr lang="en-US" baseline="0" dirty="0"/>
              <a:t> that I want.  If there were some new rating agency, getting our </a:t>
            </a:r>
            <a:r>
              <a:rPr lang="en-US" baseline="0" dirty="0" err="1"/>
              <a:t>LoanAgent</a:t>
            </a:r>
            <a:r>
              <a:rPr lang="en-US" baseline="0" dirty="0"/>
              <a:t> to work with it could be done without changing any </a:t>
            </a:r>
            <a:r>
              <a:rPr lang="en-US" baseline="0" dirty="0" err="1"/>
              <a:t>LoanAgent</a:t>
            </a:r>
            <a:r>
              <a:rPr lang="en-US" baseline="0" dirty="0"/>
              <a:t> code.</a:t>
            </a:r>
          </a:p>
          <a:p>
            <a:endParaRPr lang="en-US" baseline="0" dirty="0"/>
          </a:p>
          <a:p>
            <a:r>
              <a:rPr lang="en-US" baseline="0" dirty="0"/>
              <a:t>The problem is, how do we tell the Loan Agent which </a:t>
            </a:r>
            <a:r>
              <a:rPr lang="en-US" baseline="0" dirty="0" err="1"/>
              <a:t>CreditScoreChecker</a:t>
            </a:r>
            <a:r>
              <a:rPr lang="en-US" baseline="0" dirty="0"/>
              <a:t> it should work with?</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19</a:t>
            </a:fld>
            <a:endParaRPr lang="en-US"/>
          </a:p>
        </p:txBody>
      </p:sp>
    </p:spTree>
    <p:extLst>
      <p:ext uri="{BB962C8B-B14F-4D97-AF65-F5344CB8AC3E}">
        <p14:creationId xmlns:p14="http://schemas.microsoft.com/office/powerpoint/2010/main" val="254749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possibility is to have the </a:t>
            </a:r>
            <a:r>
              <a:rPr lang="en-US" dirty="0" err="1"/>
              <a:t>LoanAgent</a:t>
            </a:r>
            <a:r>
              <a:rPr lang="en-US" dirty="0"/>
              <a:t> retrieve the </a:t>
            </a:r>
            <a:r>
              <a:rPr lang="en-US" dirty="0" err="1"/>
              <a:t>CreditScore</a:t>
            </a:r>
            <a:r>
              <a:rPr lang="en-US" baseline="0" dirty="0" err="1"/>
              <a:t>Checker</a:t>
            </a:r>
            <a:r>
              <a:rPr lang="en-US" baseline="0" dirty="0"/>
              <a:t>.  One possible implementation of this is by using a Factory Object.  (Factories are yet another Design Pattern!).  The rules determining which </a:t>
            </a:r>
            <a:r>
              <a:rPr lang="en-US" baseline="0" dirty="0" err="1"/>
              <a:t>CreditScoreChecker</a:t>
            </a:r>
            <a:r>
              <a:rPr lang="en-US" baseline="0" dirty="0"/>
              <a:t> is to be used are contained within the Factory.</a:t>
            </a:r>
          </a:p>
          <a:p>
            <a:endParaRPr lang="en-US" baseline="0" dirty="0"/>
          </a:p>
          <a:p>
            <a:r>
              <a:rPr lang="en-US" baseline="0" dirty="0"/>
              <a:t>This way, the </a:t>
            </a:r>
            <a:r>
              <a:rPr lang="en-US" baseline="0" dirty="0" err="1"/>
              <a:t>LoanAgent</a:t>
            </a:r>
            <a:r>
              <a:rPr lang="en-US" baseline="0" dirty="0"/>
              <a:t> can work with any implementation of the </a:t>
            </a:r>
            <a:r>
              <a:rPr lang="en-US" baseline="0" dirty="0" err="1"/>
              <a:t>CreditScoreChecker</a:t>
            </a:r>
            <a:r>
              <a:rPr lang="en-US" baseline="0" dirty="0"/>
              <a:t>, including the dummy implementations we will build for testing the </a:t>
            </a:r>
            <a:r>
              <a:rPr lang="en-US" baseline="0" dirty="0" err="1"/>
              <a:t>LoanAgent</a:t>
            </a:r>
            <a:r>
              <a:rPr lang="en-US" baseline="0" dirty="0"/>
              <a:t>.  The </a:t>
            </a:r>
            <a:r>
              <a:rPr lang="en-US" baseline="0" dirty="0" err="1"/>
              <a:t>LoanAgent</a:t>
            </a:r>
            <a:r>
              <a:rPr lang="en-US" baseline="0" dirty="0"/>
              <a:t> only needs to know about the interface, not any implementation of that interface.</a:t>
            </a:r>
          </a:p>
          <a:p>
            <a:endParaRPr lang="en-US" baseline="0" dirty="0"/>
          </a:p>
          <a:p>
            <a:r>
              <a:rPr lang="en-US" baseline="0" dirty="0"/>
              <a:t>But we are still mixing concerns with this approach.  The </a:t>
            </a:r>
            <a:r>
              <a:rPr lang="en-US" baseline="0" dirty="0" err="1"/>
              <a:t>LoanAgent</a:t>
            </a:r>
            <a:r>
              <a:rPr lang="en-US" baseline="0" dirty="0"/>
              <a:t> is responsible for going out and getting the </a:t>
            </a:r>
            <a:r>
              <a:rPr lang="en-US" baseline="0" dirty="0" err="1"/>
              <a:t>CreditScoreChecker</a:t>
            </a:r>
            <a:r>
              <a:rPr lang="en-US" baseline="0" dirty="0"/>
              <a:t>.  Earlier, we discussed the two perspectives, and why mixing them was bad.  Although the </a:t>
            </a:r>
            <a:r>
              <a:rPr lang="en-US" baseline="0" dirty="0" err="1"/>
              <a:t>LoanAgent</a:t>
            </a:r>
            <a:r>
              <a:rPr lang="en-US" baseline="0" dirty="0"/>
              <a:t> is not doing the actual construction, it is involved in the construction process by determining when it needs the </a:t>
            </a:r>
            <a:r>
              <a:rPr lang="en-US" baseline="0" dirty="0" err="1"/>
              <a:t>CreditScoreChecker</a:t>
            </a:r>
            <a:r>
              <a:rPr lang="en-US" baseline="0" dirty="0"/>
              <a:t>.</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20</a:t>
            </a:fld>
            <a:endParaRPr lang="en-US"/>
          </a:p>
        </p:txBody>
      </p:sp>
    </p:spTree>
    <p:extLst>
      <p:ext uri="{BB962C8B-B14F-4D97-AF65-F5344CB8AC3E}">
        <p14:creationId xmlns:p14="http://schemas.microsoft.com/office/powerpoint/2010/main" val="262509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ways that a class can express a need:  either by having a set() operation, or by requiring a parameter as part of its constructor.  In either case, all it does is allow some other agent to provide</a:t>
            </a:r>
            <a:r>
              <a:rPr lang="en-US" baseline="0" dirty="0"/>
              <a:t> the actual reference to a concrete object.</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22</a:t>
            </a:fld>
            <a:endParaRPr lang="en-US"/>
          </a:p>
        </p:txBody>
      </p:sp>
    </p:spTree>
    <p:extLst>
      <p:ext uri="{BB962C8B-B14F-4D97-AF65-F5344CB8AC3E}">
        <p14:creationId xmlns:p14="http://schemas.microsoft.com/office/powerpoint/2010/main" val="173022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a:t>
            </a:r>
            <a:r>
              <a:rPr lang="en-US" dirty="0" err="1"/>
              <a:t>LoanAgent</a:t>
            </a:r>
            <a:r>
              <a:rPr lang="en-US" dirty="0"/>
              <a:t> is simply announcing its dependency</a:t>
            </a:r>
            <a:r>
              <a:rPr lang="en-US" baseline="0" dirty="0"/>
              <a:t> via requiring a parameter in its constructor.  It is doing the same thing with the set() operation.  </a:t>
            </a:r>
          </a:p>
          <a:p>
            <a:endParaRPr lang="en-US" baseline="0" dirty="0"/>
          </a:p>
          <a:p>
            <a:r>
              <a:rPr lang="en-US" baseline="0" dirty="0"/>
              <a:t>However, the </a:t>
            </a:r>
            <a:r>
              <a:rPr lang="en-US" baseline="0" dirty="0" err="1"/>
              <a:t>LoanAgent</a:t>
            </a:r>
            <a:r>
              <a:rPr lang="en-US" baseline="0" dirty="0"/>
              <a:t> is relying on something outside of itself to actually satisfy the dependency.  In this way, we can have the </a:t>
            </a:r>
            <a:r>
              <a:rPr lang="en-US" baseline="0" dirty="0" err="1"/>
              <a:t>LoanAgent</a:t>
            </a:r>
            <a:r>
              <a:rPr lang="en-US" baseline="0" dirty="0"/>
              <a:t> depend only on the interface, and not any particular implementation of the interface.  The actual </a:t>
            </a:r>
            <a:r>
              <a:rPr lang="en-US" baseline="0" dirty="0" err="1"/>
              <a:t>CreditScoreChecker</a:t>
            </a:r>
            <a:r>
              <a:rPr lang="en-US" baseline="0" dirty="0"/>
              <a:t> object will be created somewhere else, and passed to the </a:t>
            </a:r>
            <a:r>
              <a:rPr lang="en-US" baseline="0" dirty="0" err="1"/>
              <a:t>LoanAgent</a:t>
            </a:r>
            <a:r>
              <a:rPr lang="en-US" baseline="0" dirty="0"/>
              <a:t>.</a:t>
            </a:r>
          </a:p>
          <a:p>
            <a:endParaRPr lang="en-US" baseline="0" dirty="0"/>
          </a:p>
          <a:p>
            <a:r>
              <a:rPr lang="en-US" baseline="0" dirty="0"/>
              <a:t>This is the essence of dependency injection, which is the D in SOLID.</a:t>
            </a:r>
          </a:p>
          <a:p>
            <a:endParaRPr lang="en-US" baseline="0" dirty="0"/>
          </a:p>
          <a:p>
            <a:r>
              <a:rPr lang="en-US" baseline="0" dirty="0"/>
              <a:t>Plug for another class:  Core Spring is built to handle dependency injection for us!</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23</a:t>
            </a:fld>
            <a:endParaRPr lang="en-US"/>
          </a:p>
        </p:txBody>
      </p:sp>
    </p:spTree>
    <p:extLst>
      <p:ext uri="{BB962C8B-B14F-4D97-AF65-F5344CB8AC3E}">
        <p14:creationId xmlns:p14="http://schemas.microsoft.com/office/powerpoint/2010/main" val="423563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showed</a:t>
            </a:r>
            <a:r>
              <a:rPr lang="en-US" baseline="0" dirty="0"/>
              <a:t> this slide earlier.  In order to unit test an object with a dependency, that object must contain a testing seam.  The seam is created by a combination of two things:</a:t>
            </a:r>
          </a:p>
          <a:p>
            <a:pPr marL="228600" indent="-228600">
              <a:buFont typeface="+mj-lt"/>
              <a:buAutoNum type="arabicPeriod"/>
            </a:pPr>
            <a:r>
              <a:rPr lang="en-US" baseline="0" dirty="0"/>
              <a:t>The Code Under Test must depend on an interface, not a concrete implementation</a:t>
            </a:r>
          </a:p>
          <a:p>
            <a:pPr marL="228600" indent="-228600">
              <a:buFont typeface="+mj-lt"/>
              <a:buAutoNum type="arabicPeriod"/>
            </a:pPr>
            <a:r>
              <a:rPr lang="en-US" baseline="0" dirty="0"/>
              <a:t>The Code Under Test must allow for dependency injection</a:t>
            </a:r>
          </a:p>
          <a:p>
            <a:pPr marL="228600" indent="-228600">
              <a:buFont typeface="+mj-lt"/>
              <a:buAutoNum type="arabicPeriod"/>
            </a:pPr>
            <a:endParaRPr lang="en-US" baseline="0" dirty="0"/>
          </a:p>
          <a:p>
            <a:pPr marL="0" indent="0">
              <a:buFont typeface="+mj-lt"/>
              <a:buNone/>
            </a:pPr>
            <a:r>
              <a:rPr lang="en-US" baseline="0" dirty="0"/>
              <a:t>“Friendly” is a term created by Ray </a:t>
            </a:r>
            <a:r>
              <a:rPr lang="en-US" baseline="0" dirty="0" err="1"/>
              <a:t>Osherov</a:t>
            </a:r>
            <a:r>
              <a:rPr lang="en-US" baseline="0" dirty="0"/>
              <a:t>, a prolific author on software testing.  In this case, the friendly is a testing stub.  There are other types of friendlies (mocks, </a:t>
            </a:r>
            <a:r>
              <a:rPr lang="en-US" baseline="0" dirty="0" err="1"/>
              <a:t>etc</a:t>
            </a:r>
            <a:r>
              <a:rPr lang="en-US" baseline="0" dirty="0"/>
              <a:t>).</a:t>
            </a:r>
          </a:p>
          <a:p>
            <a:pPr marL="0" indent="0">
              <a:buFont typeface="+mj-lt"/>
              <a:buNone/>
            </a:pPr>
            <a:endParaRPr lang="en-US" baseline="0" dirty="0"/>
          </a:p>
          <a:p>
            <a:pPr marL="0" indent="0">
              <a:buFont typeface="+mj-lt"/>
              <a:buNone/>
            </a:pPr>
            <a:r>
              <a:rPr lang="en-US" baseline="0" dirty="0"/>
              <a:t>The Loan Agent illustrates this concept. The Loan Agent depends only on the </a:t>
            </a:r>
            <a:r>
              <a:rPr lang="en-US" baseline="0" dirty="0" err="1"/>
              <a:t>CreditScoreChecker</a:t>
            </a:r>
            <a:r>
              <a:rPr lang="en-US" baseline="0" dirty="0"/>
              <a:t> interface, and allows for dependency injection.  The test code creates the proper </a:t>
            </a:r>
            <a:r>
              <a:rPr lang="en-US" baseline="0" dirty="0" err="1"/>
              <a:t>CreditScoreChecker</a:t>
            </a:r>
            <a:r>
              <a:rPr lang="en-US" baseline="0" dirty="0"/>
              <a:t> object and injects it into the </a:t>
            </a:r>
            <a:r>
              <a:rPr lang="en-US" baseline="0" dirty="0" err="1"/>
              <a:t>LoanAgent</a:t>
            </a:r>
            <a:r>
              <a:rPr lang="en-US" baseline="0" dirty="0"/>
              <a:t>.  This makes the logic in the </a:t>
            </a:r>
            <a:r>
              <a:rPr lang="en-US" baseline="0" dirty="0" err="1"/>
              <a:t>LoanAgent</a:t>
            </a:r>
            <a:r>
              <a:rPr lang="en-US" baseline="0" dirty="0"/>
              <a:t> completely testable!</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25</a:t>
            </a:fld>
            <a:endParaRPr lang="en-US"/>
          </a:p>
        </p:txBody>
      </p:sp>
    </p:spTree>
    <p:extLst>
      <p:ext uri="{BB962C8B-B14F-4D97-AF65-F5344CB8AC3E}">
        <p14:creationId xmlns:p14="http://schemas.microsoft.com/office/powerpoint/2010/main" val="2533497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non-leaf object is much more difficult.</a:t>
            </a:r>
            <a:r>
              <a:rPr lang="en-US" baseline="0" dirty="0"/>
              <a:t>  We have to deal with all of the dependencies when creating the test.  </a:t>
            </a:r>
          </a:p>
          <a:p>
            <a:endParaRPr lang="en-US" baseline="0" dirty="0"/>
          </a:p>
          <a:p>
            <a:r>
              <a:rPr lang="en-US" baseline="0" dirty="0"/>
              <a:t>If the unit under test creates objects, it is untestable.</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4</a:t>
            </a:fld>
            <a:endParaRPr lang="en-US"/>
          </a:p>
        </p:txBody>
      </p:sp>
    </p:spTree>
    <p:extLst>
      <p:ext uri="{BB962C8B-B14F-4D97-AF65-F5344CB8AC3E}">
        <p14:creationId xmlns:p14="http://schemas.microsoft.com/office/powerpoint/2010/main" val="333645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8</a:t>
            </a:fld>
            <a:endParaRPr lang="en-US"/>
          </a:p>
        </p:txBody>
      </p:sp>
    </p:spTree>
    <p:extLst>
      <p:ext uri="{BB962C8B-B14F-4D97-AF65-F5344CB8AC3E}">
        <p14:creationId xmlns:p14="http://schemas.microsoft.com/office/powerpoint/2010/main" val="262044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programmed by intention here … so that the code is very readable.  The structure of the logic in </a:t>
            </a:r>
            <a:r>
              <a:rPr lang="en-US" dirty="0" err="1"/>
              <a:t>processLoan</a:t>
            </a:r>
            <a:r>
              <a:rPr lang="en-US" dirty="0"/>
              <a:t>() is very evident in the template method we have built here here.</a:t>
            </a:r>
          </a:p>
          <a:p>
            <a:endParaRPr lang="en-US" dirty="0"/>
          </a:p>
          <a:p>
            <a:r>
              <a:rPr lang="en-US" dirty="0"/>
              <a:t>The credit score calculation is encapsulated.  The </a:t>
            </a:r>
            <a:r>
              <a:rPr lang="en-US" dirty="0" err="1">
                <a:latin typeface="Courier New" panose="02070309020205020404" pitchFamily="49" charset="0"/>
                <a:cs typeface="Courier New" panose="02070309020205020404" pitchFamily="49" charset="0"/>
              </a:rPr>
              <a:t>getCreditScore</a:t>
            </a:r>
            <a:r>
              <a:rPr lang="en-US" dirty="0">
                <a:latin typeface="Courier New" panose="02070309020205020404" pitchFamily="49" charset="0"/>
                <a:cs typeface="Courier New" panose="02070309020205020404" pitchFamily="49" charset="0"/>
              </a:rPr>
              <a:t>() </a:t>
            </a:r>
            <a:r>
              <a:rPr lang="en-US" dirty="0"/>
              <a:t>operation will</a:t>
            </a:r>
            <a:r>
              <a:rPr lang="en-US" baseline="0" dirty="0"/>
              <a:t> be a helper method, and will be </a:t>
            </a:r>
            <a:r>
              <a:rPr lang="en-US" baseline="0" dirty="0">
                <a:latin typeface="Courier New" panose="02070309020205020404" pitchFamily="49" charset="0"/>
                <a:cs typeface="Courier New" panose="02070309020205020404" pitchFamily="49" charset="0"/>
              </a:rPr>
              <a:t>private</a:t>
            </a:r>
            <a:r>
              <a:rPr lang="en-US" baseline="0" dirty="0"/>
              <a:t> within the </a:t>
            </a:r>
            <a:r>
              <a:rPr lang="en-US" baseline="0" dirty="0" err="1"/>
              <a:t>LoanAgent</a:t>
            </a:r>
            <a:r>
              <a:rPr lang="en-US" baseline="0" dirty="0"/>
              <a:t> class in our first pass at the design.</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11</a:t>
            </a:fld>
            <a:endParaRPr lang="en-US"/>
          </a:p>
        </p:txBody>
      </p:sp>
    </p:spTree>
    <p:extLst>
      <p:ext uri="{BB962C8B-B14F-4D97-AF65-F5344CB8AC3E}">
        <p14:creationId xmlns:p14="http://schemas.microsoft.com/office/powerpoint/2010/main" val="57669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pull that code out of the </a:t>
            </a:r>
            <a:r>
              <a:rPr lang="en-US" dirty="0" err="1"/>
              <a:t>LoanAgent</a:t>
            </a:r>
            <a:r>
              <a:rPr lang="en-US" dirty="0"/>
              <a:t> and create a new class to hold</a:t>
            </a:r>
            <a:r>
              <a:rPr lang="en-US" baseline="0" dirty="0"/>
              <a:t> it.  We have now gained the ability to test the credit checking code, much like we did with the Normalizer in the previous example.</a:t>
            </a:r>
          </a:p>
          <a:p>
            <a:endParaRPr lang="en-US" baseline="0" dirty="0"/>
          </a:p>
          <a:p>
            <a:r>
              <a:rPr lang="en-US" baseline="0" dirty="0"/>
              <a:t>Stealing some thunder from the refactoring section, this is an example of the Extract Class refactoring method.</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12</a:t>
            </a:fld>
            <a:endParaRPr lang="en-US"/>
          </a:p>
        </p:txBody>
      </p:sp>
    </p:spTree>
    <p:extLst>
      <p:ext uri="{BB962C8B-B14F-4D97-AF65-F5344CB8AC3E}">
        <p14:creationId xmlns:p14="http://schemas.microsoft.com/office/powerpoint/2010/main" val="399605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used encapsulation.</a:t>
            </a:r>
          </a:p>
          <a:p>
            <a:endParaRPr lang="en-US" dirty="0"/>
          </a:p>
          <a:p>
            <a:r>
              <a:rPr lang="en-US" dirty="0"/>
              <a:t>We’ve used delegation.</a:t>
            </a:r>
          </a:p>
          <a:p>
            <a:endParaRPr lang="en-US" dirty="0"/>
          </a:p>
          <a:p>
            <a:r>
              <a:rPr lang="en-US" dirty="0"/>
              <a:t>All good object oriented techniques.  So, what’s the problem?</a:t>
            </a:r>
          </a:p>
        </p:txBody>
      </p:sp>
      <p:sp>
        <p:nvSpPr>
          <p:cNvPr id="4" name="Slide Number Placeholder 3"/>
          <p:cNvSpPr>
            <a:spLocks noGrp="1"/>
          </p:cNvSpPr>
          <p:nvPr>
            <p:ph type="sldNum" sz="quarter" idx="10"/>
          </p:nvPr>
        </p:nvSpPr>
        <p:spPr/>
        <p:txBody>
          <a:bodyPr/>
          <a:lstStyle/>
          <a:p>
            <a:fld id="{4D06C7F8-F0D8-4A57-8D7A-775632CFCC31}" type="slidenum">
              <a:rPr lang="en-US" smtClean="0"/>
              <a:pPr/>
              <a:t>13</a:t>
            </a:fld>
            <a:endParaRPr lang="en-US"/>
          </a:p>
        </p:txBody>
      </p:sp>
    </p:spTree>
    <p:extLst>
      <p:ext uri="{BB962C8B-B14F-4D97-AF65-F5344CB8AC3E}">
        <p14:creationId xmlns:p14="http://schemas.microsoft.com/office/powerpoint/2010/main" val="123016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the code on the previous slide.</a:t>
            </a:r>
          </a:p>
          <a:p>
            <a:endParaRPr lang="en-US" dirty="0"/>
          </a:p>
          <a:p>
            <a:r>
              <a:rPr lang="en-US" dirty="0"/>
              <a:t>The </a:t>
            </a:r>
            <a:r>
              <a:rPr lang="en-US" dirty="0" err="1"/>
              <a:t>CreditScoreChecker</a:t>
            </a:r>
            <a:r>
              <a:rPr lang="en-US" baseline="0" dirty="0"/>
              <a:t> goes out to Experian (or some other agency) to retrieve a credit score.</a:t>
            </a:r>
          </a:p>
          <a:p>
            <a:endParaRPr lang="en-US" baseline="0" dirty="0"/>
          </a:p>
          <a:p>
            <a:r>
              <a:rPr lang="en-US" baseline="0" dirty="0"/>
              <a:t>Q:  How are we going to test these specific test cases?</a:t>
            </a:r>
          </a:p>
          <a:p>
            <a:r>
              <a:rPr lang="en-US" baseline="0" dirty="0"/>
              <a:t>A:  We cannot!  Our design cannot be tested to insure that it meets the requirements.</a:t>
            </a:r>
          </a:p>
          <a:p>
            <a:endParaRPr lang="en-US" baseline="0" dirty="0"/>
          </a:p>
          <a:p>
            <a:r>
              <a:rPr lang="en-US" baseline="0" dirty="0"/>
              <a:t>Digression if time:  Go over the concept of boundary conditions in our test cases.  Here, the requirement is that we accept candidates whose credit score is 720 or above.  Testers would choose these values to test that requirement.</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14</a:t>
            </a:fld>
            <a:endParaRPr lang="en-US"/>
          </a:p>
        </p:txBody>
      </p:sp>
    </p:spTree>
    <p:extLst>
      <p:ext uri="{BB962C8B-B14F-4D97-AF65-F5344CB8AC3E}">
        <p14:creationId xmlns:p14="http://schemas.microsoft.com/office/powerpoint/2010/main" val="395292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yet another refactoring technique that we will cover in more detail later:  Interface extraction!  </a:t>
            </a:r>
          </a:p>
          <a:p>
            <a:endParaRPr lang="en-US" dirty="0"/>
          </a:p>
          <a:p>
            <a:r>
              <a:rPr lang="en-US" dirty="0"/>
              <a:t>Our first step</a:t>
            </a:r>
            <a:r>
              <a:rPr lang="en-US" baseline="0" dirty="0"/>
              <a:t> will be to abstract out an interface for the </a:t>
            </a:r>
            <a:r>
              <a:rPr lang="en-US" baseline="0" dirty="0" err="1"/>
              <a:t>CreditScoreChecker</a:t>
            </a:r>
            <a:r>
              <a:rPr lang="en-US" baseline="0" dirty="0"/>
              <a:t>, and provide a concrete implementation of that interface.  In this case, the implementation will look exactly like it did before, except that it will implement the </a:t>
            </a:r>
            <a:r>
              <a:rPr lang="en-US" baseline="0" dirty="0" err="1"/>
              <a:t>interrace</a:t>
            </a:r>
            <a:r>
              <a:rPr lang="en-US" baseline="0" dirty="0"/>
              <a:t>.  All of </a:t>
            </a:r>
            <a:r>
              <a:rPr lang="en-US" baseline="0" dirty="0" err="1"/>
              <a:t>th</a:t>
            </a:r>
            <a:r>
              <a:rPr lang="en-US" baseline="0" dirty="0"/>
              <a:t> other code will remain the same.</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15</a:t>
            </a:fld>
            <a:endParaRPr lang="en-US"/>
          </a:p>
        </p:txBody>
      </p:sp>
    </p:spTree>
    <p:extLst>
      <p:ext uri="{BB962C8B-B14F-4D97-AF65-F5344CB8AC3E}">
        <p14:creationId xmlns:p14="http://schemas.microsoft.com/office/powerpoint/2010/main" val="885869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step will be to provide an implementation that we will use just for testing.</a:t>
            </a:r>
          </a:p>
          <a:p>
            <a:endParaRPr lang="en-US" dirty="0"/>
          </a:p>
          <a:p>
            <a:r>
              <a:rPr lang="en-US" dirty="0"/>
              <a:t>Based on our requirements table, the</a:t>
            </a:r>
            <a:r>
              <a:rPr lang="en-US" baseline="0" dirty="0"/>
              <a:t> testing implementation must allow us to set the credit score value to be returned.</a:t>
            </a:r>
            <a:endParaRPr lang="en-US" dirty="0"/>
          </a:p>
        </p:txBody>
      </p:sp>
      <p:sp>
        <p:nvSpPr>
          <p:cNvPr id="4" name="Slide Number Placeholder 3"/>
          <p:cNvSpPr>
            <a:spLocks noGrp="1"/>
          </p:cNvSpPr>
          <p:nvPr>
            <p:ph type="sldNum" sz="quarter" idx="10"/>
          </p:nvPr>
        </p:nvSpPr>
        <p:spPr/>
        <p:txBody>
          <a:bodyPr/>
          <a:lstStyle/>
          <a:p>
            <a:fld id="{4D06C7F8-F0D8-4A57-8D7A-775632CFCC31}" type="slidenum">
              <a:rPr lang="en-US" smtClean="0"/>
              <a:pPr/>
              <a:t>17</a:t>
            </a:fld>
            <a:endParaRPr lang="en-US"/>
          </a:p>
        </p:txBody>
      </p:sp>
    </p:spTree>
    <p:extLst>
      <p:ext uri="{BB962C8B-B14F-4D97-AF65-F5344CB8AC3E}">
        <p14:creationId xmlns:p14="http://schemas.microsoft.com/office/powerpoint/2010/main" val="64244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dirty="0"/>
              <a:t>© 2017 Fairfield &amp; Company</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326326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9B56C-CD8E-44DF-84E1-8404029ED1EB}" type="datetimeFigureOut">
              <a:rPr lang="en-US" smtClean="0"/>
              <a:t>3/18/18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341981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9B56C-CD8E-44DF-84E1-8404029ED1EB}" type="datetimeFigureOut">
              <a:rPr lang="en-US" smtClean="0"/>
              <a:t>3/18/18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28562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9B56C-CD8E-44DF-84E1-8404029ED1EB}" type="datetimeFigureOut">
              <a:rPr lang="en-US" smtClean="0"/>
              <a:t>3/18/18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13020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79B56C-CD8E-44DF-84E1-8404029ED1EB}" type="datetimeFigureOut">
              <a:rPr lang="en-US" smtClean="0"/>
              <a:t>3/18/18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331550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79B56C-CD8E-44DF-84E1-8404029ED1EB}" type="datetimeFigureOut">
              <a:rPr lang="en-US" smtClean="0"/>
              <a:t>3/18/18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5299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79B56C-CD8E-44DF-84E1-8404029ED1EB}" type="datetimeFigureOut">
              <a:rPr lang="en-US" smtClean="0"/>
              <a:t>3/18/18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134962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79B56C-CD8E-44DF-84E1-8404029ED1EB}" type="datetimeFigureOut">
              <a:rPr lang="en-US" smtClean="0"/>
              <a:t>3/18/18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341746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9B56C-CD8E-44DF-84E1-8404029ED1EB}" type="datetimeFigureOut">
              <a:rPr lang="en-US" smtClean="0"/>
              <a:t>3/18/18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53429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9B56C-CD8E-44DF-84E1-8404029ED1EB}" type="datetimeFigureOut">
              <a:rPr lang="en-US" smtClean="0"/>
              <a:t>3/18/18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25765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9B56C-CD8E-44DF-84E1-8404029ED1EB}" type="datetimeFigureOut">
              <a:rPr lang="en-US" smtClean="0"/>
              <a:t>3/18/18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B6716-78AC-4BF9-8B32-40A682E483F4}" type="slidenum">
              <a:rPr lang="en-US" smtClean="0"/>
              <a:t>‹#›</a:t>
            </a:fld>
            <a:endParaRPr lang="en-US"/>
          </a:p>
        </p:txBody>
      </p:sp>
    </p:spTree>
    <p:extLst>
      <p:ext uri="{BB962C8B-B14F-4D97-AF65-F5344CB8AC3E}">
        <p14:creationId xmlns:p14="http://schemas.microsoft.com/office/powerpoint/2010/main" val="32255580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9B56C-CD8E-44DF-84E1-8404029ED1EB}" type="datetimeFigureOut">
              <a:rPr lang="en-US" smtClean="0"/>
              <a:t>3/18/18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B6716-78AC-4BF9-8B32-40A682E483F4}" type="slidenum">
              <a:rPr lang="en-US" smtClean="0"/>
              <a:t>‹#›</a:t>
            </a:fld>
            <a:endParaRPr lang="en-US"/>
          </a:p>
        </p:txBody>
      </p:sp>
    </p:spTree>
    <p:extLst>
      <p:ext uri="{BB962C8B-B14F-4D97-AF65-F5344CB8AC3E}">
        <p14:creationId xmlns:p14="http://schemas.microsoft.com/office/powerpoint/2010/main" val="2857655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for Testability</a:t>
            </a:r>
          </a:p>
        </p:txBody>
      </p:sp>
      <p:sp>
        <p:nvSpPr>
          <p:cNvPr id="3" name="Subtitle 2"/>
          <p:cNvSpPr>
            <a:spLocks noGrp="1"/>
          </p:cNvSpPr>
          <p:nvPr>
            <p:ph type="subTitle" idx="1"/>
          </p:nvPr>
        </p:nvSpPr>
        <p:spPr/>
        <p:txBody>
          <a:bodyPr/>
          <a:lstStyle/>
          <a:p>
            <a:r>
              <a:rPr lang="en-US" dirty="0"/>
              <a:t>Building Testing Seams</a:t>
            </a:r>
          </a:p>
        </p:txBody>
      </p:sp>
    </p:spTree>
    <p:extLst>
      <p:ext uri="{BB962C8B-B14F-4D97-AF65-F5344CB8AC3E}">
        <p14:creationId xmlns:p14="http://schemas.microsoft.com/office/powerpoint/2010/main" val="421554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481329"/>
            <a:ext cx="4038600" cy="2328672"/>
          </a:xfrm>
        </p:spPr>
        <p:txBody>
          <a:bodyPr/>
          <a:lstStyle/>
          <a:p>
            <a:r>
              <a:rPr lang="en-US" dirty="0"/>
              <a:t>Creational Patterns</a:t>
            </a:r>
          </a:p>
          <a:p>
            <a:pPr lvl="1"/>
            <a:r>
              <a:rPr lang="en-US" dirty="0"/>
              <a:t>Factory Method</a:t>
            </a:r>
          </a:p>
          <a:p>
            <a:pPr lvl="1"/>
            <a:r>
              <a:rPr lang="en-US" dirty="0"/>
              <a:t>Abstract Factory</a:t>
            </a:r>
          </a:p>
          <a:p>
            <a:pPr lvl="1"/>
            <a:r>
              <a:rPr lang="en-US" dirty="0"/>
              <a:t>Builder</a:t>
            </a:r>
          </a:p>
          <a:p>
            <a:pPr lvl="1"/>
            <a:r>
              <a:rPr lang="en-US" dirty="0" err="1"/>
              <a:t>etc</a:t>
            </a:r>
            <a:endParaRPr lang="en-US" dirty="0"/>
          </a:p>
        </p:txBody>
      </p:sp>
      <p:sp>
        <p:nvSpPr>
          <p:cNvPr id="3" name="Content Placeholder 2"/>
          <p:cNvSpPr>
            <a:spLocks noGrp="1"/>
          </p:cNvSpPr>
          <p:nvPr>
            <p:ph sz="half" idx="2"/>
          </p:nvPr>
        </p:nvSpPr>
        <p:spPr>
          <a:xfrm>
            <a:off x="6172200" y="1481329"/>
            <a:ext cx="4038600" cy="3776472"/>
          </a:xfrm>
        </p:spPr>
        <p:txBody>
          <a:bodyPr/>
          <a:lstStyle/>
          <a:p>
            <a:r>
              <a:rPr lang="en-US" dirty="0"/>
              <a:t>Dependency Injection</a:t>
            </a:r>
          </a:p>
          <a:p>
            <a:pPr lvl="1"/>
            <a:r>
              <a:rPr lang="en-US" dirty="0"/>
              <a:t>Setter methods</a:t>
            </a:r>
          </a:p>
          <a:p>
            <a:pPr lvl="1"/>
            <a:r>
              <a:rPr lang="en-US" dirty="0"/>
              <a:t>Constructor parameters</a:t>
            </a:r>
            <a:br>
              <a:rPr lang="en-US" dirty="0"/>
            </a:br>
            <a:endParaRPr lang="en-US" dirty="0"/>
          </a:p>
          <a:p>
            <a:pPr lvl="1"/>
            <a:r>
              <a:rPr lang="en-US" dirty="0"/>
              <a:t>Frameworks like Spring are very good at this!</a:t>
            </a:r>
          </a:p>
        </p:txBody>
      </p:sp>
      <p:sp>
        <p:nvSpPr>
          <p:cNvPr id="5" name="Slide Number Placeholder 4"/>
          <p:cNvSpPr>
            <a:spLocks noGrp="1"/>
          </p:cNvSpPr>
          <p:nvPr>
            <p:ph type="sldNum" sz="quarter" idx="12"/>
          </p:nvPr>
        </p:nvSpPr>
        <p:spPr/>
        <p:txBody>
          <a:bodyPr/>
          <a:lstStyle/>
          <a:p>
            <a:fld id="{6DB95B6A-BC78-40A2-91EE-4C5B970FC040}" type="slidenum">
              <a:rPr lang="en-US" smtClean="0"/>
              <a:pPr/>
              <a:t>10</a:t>
            </a:fld>
            <a:endParaRPr lang="en-US" dirty="0"/>
          </a:p>
        </p:txBody>
      </p:sp>
      <p:sp>
        <p:nvSpPr>
          <p:cNvPr id="6" name="Title 5"/>
          <p:cNvSpPr>
            <a:spLocks noGrp="1"/>
          </p:cNvSpPr>
          <p:nvPr>
            <p:ph type="title"/>
          </p:nvPr>
        </p:nvSpPr>
        <p:spPr/>
        <p:txBody>
          <a:bodyPr/>
          <a:lstStyle/>
          <a:p>
            <a:r>
              <a:rPr lang="en-US" dirty="0"/>
              <a:t>Finding Objects</a:t>
            </a:r>
          </a:p>
        </p:txBody>
      </p:sp>
      <p:sp>
        <p:nvSpPr>
          <p:cNvPr id="7" name="Rectangle 6"/>
          <p:cNvSpPr/>
          <p:nvPr/>
        </p:nvSpPr>
        <p:spPr>
          <a:xfrm>
            <a:off x="2362200" y="4343400"/>
            <a:ext cx="2514600"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noProof="1">
                <a:solidFill>
                  <a:schemeClr val="accent2"/>
                </a:solidFill>
              </a:rPr>
              <a:t>Good</a:t>
            </a:r>
          </a:p>
        </p:txBody>
      </p:sp>
      <p:sp>
        <p:nvSpPr>
          <p:cNvPr id="8" name="Rectangle 7"/>
          <p:cNvSpPr/>
          <p:nvPr/>
        </p:nvSpPr>
        <p:spPr>
          <a:xfrm>
            <a:off x="6705600" y="5451872"/>
            <a:ext cx="2514600"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noProof="1">
                <a:solidFill>
                  <a:schemeClr val="accent2"/>
                </a:solidFill>
              </a:rPr>
              <a:t>Better</a:t>
            </a:r>
          </a:p>
        </p:txBody>
      </p:sp>
    </p:spTree>
    <p:extLst>
      <p:ext uri="{BB962C8B-B14F-4D97-AF65-F5344CB8AC3E}">
        <p14:creationId xmlns:p14="http://schemas.microsoft.com/office/powerpoint/2010/main" val="102694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481329"/>
            <a:ext cx="3657600" cy="4525963"/>
          </a:xfrm>
        </p:spPr>
        <p:txBody>
          <a:bodyPr/>
          <a:lstStyle/>
          <a:p>
            <a:r>
              <a:rPr lang="en-US" dirty="0"/>
              <a:t>Let’s suppose we have a requirement to process a loan application.</a:t>
            </a:r>
            <a:br>
              <a:rPr lang="en-US" dirty="0"/>
            </a:br>
            <a:endParaRPr lang="en-US" dirty="0"/>
          </a:p>
          <a:p>
            <a:r>
              <a:rPr lang="en-US" dirty="0"/>
              <a:t>Part of the calculation will involve obtaining the credit score</a:t>
            </a:r>
          </a:p>
        </p:txBody>
      </p:sp>
      <p:sp>
        <p:nvSpPr>
          <p:cNvPr id="5" name="Slide Number Placeholder 4"/>
          <p:cNvSpPr>
            <a:spLocks noGrp="1"/>
          </p:cNvSpPr>
          <p:nvPr>
            <p:ph type="sldNum" sz="quarter" idx="12"/>
          </p:nvPr>
        </p:nvSpPr>
        <p:spPr/>
        <p:txBody>
          <a:bodyPr/>
          <a:lstStyle/>
          <a:p>
            <a:fld id="{6DB95B6A-BC78-40A2-91EE-4C5B970FC040}" type="slidenum">
              <a:rPr lang="en-US" smtClean="0"/>
              <a:pPr/>
              <a:t>11</a:t>
            </a:fld>
            <a:endParaRPr lang="en-US" dirty="0"/>
          </a:p>
        </p:txBody>
      </p:sp>
      <p:sp>
        <p:nvSpPr>
          <p:cNvPr id="6" name="Title 5"/>
          <p:cNvSpPr>
            <a:spLocks noGrp="1"/>
          </p:cNvSpPr>
          <p:nvPr>
            <p:ph type="title"/>
          </p:nvPr>
        </p:nvSpPr>
        <p:spPr/>
        <p:txBody>
          <a:bodyPr/>
          <a:lstStyle/>
          <a:p>
            <a:r>
              <a:rPr lang="en-US" dirty="0"/>
              <a:t>Initial Design</a:t>
            </a:r>
          </a:p>
        </p:txBody>
      </p:sp>
      <p:sp>
        <p:nvSpPr>
          <p:cNvPr id="7" name="Rectangle 6"/>
          <p:cNvSpPr/>
          <p:nvPr/>
        </p:nvSpPr>
        <p:spPr>
          <a:xfrm>
            <a:off x="5965032" y="1371600"/>
            <a:ext cx="4572000" cy="5355312"/>
          </a:xfrm>
          <a:prstGeom prst="rect">
            <a:avLst/>
          </a:prstGeom>
        </p:spPr>
        <p:txBody>
          <a:bodyPr>
            <a:spAutoFit/>
          </a:bodyPr>
          <a:lstStyle/>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class</a:t>
            </a:r>
            <a:r>
              <a:rPr lang="en-US" b="1" noProof="1">
                <a:solidFill>
                  <a:srgbClr val="000000"/>
                </a:solidFill>
                <a:latin typeface="Courier New" panose="02070309020205020404" pitchFamily="49" charset="0"/>
              </a:rPr>
              <a:t> LoanAgent {</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Boolean processLoan(LoanInfo info)  {</a:t>
            </a:r>
          </a:p>
          <a:p>
            <a:r>
              <a:rPr lang="en-US" noProof="1">
                <a:solidFill>
                  <a:srgbClr val="000000"/>
                </a:solidFill>
                <a:latin typeface="Courier New" panose="02070309020205020404" pitchFamily="49" charset="0"/>
              </a:rPr>
              <a:t>Boolean result = </a:t>
            </a:r>
            <a:r>
              <a:rPr lang="en-US" b="1" noProof="1">
                <a:solidFill>
                  <a:srgbClr val="7F0055"/>
                </a:solidFill>
                <a:latin typeface="Courier New" panose="02070309020205020404" pitchFamily="49" charset="0"/>
              </a:rPr>
              <a:t>false</a:t>
            </a:r>
            <a:r>
              <a:rPr lang="en-US" b="1" noProof="1">
                <a:solidFill>
                  <a:srgbClr val="000000"/>
                </a:solidFill>
                <a:latin typeface="Courier New" panose="02070309020205020404" pitchFamily="49" charset="0"/>
              </a:rPr>
              <a:t>;</a:t>
            </a:r>
          </a:p>
          <a:p>
            <a:r>
              <a:rPr lang="en-US" noProof="1">
                <a:solidFill>
                  <a:srgbClr val="3F7F5F"/>
                </a:solidFill>
                <a:latin typeface="Courier New" panose="02070309020205020404" pitchFamily="49" charset="0"/>
              </a:rPr>
              <a:t>//evaluate debt load</a:t>
            </a:r>
          </a:p>
          <a:p>
            <a:r>
              <a:rPr lang="en-US" noProof="1">
                <a:solidFill>
                  <a:srgbClr val="3F7F5F"/>
                </a:solidFill>
                <a:latin typeface="Courier New" panose="02070309020205020404" pitchFamily="49" charset="0"/>
              </a:rPr>
              <a:t>//evaluate income</a:t>
            </a:r>
          </a:p>
          <a:p>
            <a:endParaRPr lang="en-US" noProof="1">
              <a:latin typeface="Courier New" panose="02070309020205020404" pitchFamily="49" charset="0"/>
            </a:endParaRPr>
          </a:p>
          <a:p>
            <a:r>
              <a:rPr lang="en-US" b="1" noProof="1">
                <a:latin typeface="Courier New" panose="02070309020205020404" pitchFamily="49" charset="0"/>
              </a:rPr>
              <a:t>int creditScore = getCreditScore();</a:t>
            </a:r>
          </a:p>
          <a:p>
            <a:endParaRPr lang="en-US" noProof="1">
              <a:latin typeface="Courier New" panose="02070309020205020404" pitchFamily="49" charset="0"/>
            </a:endParaRPr>
          </a:p>
          <a:p>
            <a:r>
              <a:rPr lang="en-US" noProof="1">
                <a:solidFill>
                  <a:srgbClr val="3F7F5F"/>
                </a:solidFill>
                <a:latin typeface="Courier New" panose="02070309020205020404" pitchFamily="49" charset="0"/>
              </a:rPr>
              <a:t>//more stuff here</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return</a:t>
            </a:r>
            <a:r>
              <a:rPr lang="en-US" b="1" noProof="1">
                <a:solidFill>
                  <a:srgbClr val="000000"/>
                </a:solidFill>
                <a:latin typeface="Courier New" panose="02070309020205020404" pitchFamily="49" charset="0"/>
              </a:rPr>
              <a:t> result;</a:t>
            </a:r>
          </a:p>
          <a:p>
            <a:r>
              <a:rPr lang="en-US" noProof="1">
                <a:solidFill>
                  <a:srgbClr val="000000"/>
                </a:solidFill>
                <a:latin typeface="Courier New" panose="02070309020205020404" pitchFamily="49" charset="0"/>
              </a:rPr>
              <a:t>}</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private</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int</a:t>
            </a:r>
            <a:r>
              <a:rPr lang="en-US" b="1" noProof="1">
                <a:solidFill>
                  <a:srgbClr val="000000"/>
                </a:solidFill>
                <a:latin typeface="Courier New" panose="02070309020205020404" pitchFamily="49" charset="0"/>
              </a:rPr>
              <a:t> getCreditScore()  { ...}</a:t>
            </a:r>
            <a:endParaRPr lang="en-US" noProof="1">
              <a:latin typeface="Courier New" panose="02070309020205020404" pitchFamily="49" charset="0"/>
            </a:endParaRPr>
          </a:p>
          <a:p>
            <a:r>
              <a:rPr lang="en-US" noProof="1">
                <a:solidFill>
                  <a:srgbClr val="000000"/>
                </a:solidFill>
                <a:latin typeface="Courier New" panose="02070309020205020404" pitchFamily="49" charset="0"/>
              </a:rPr>
              <a:t>}</a:t>
            </a:r>
            <a:endParaRPr lang="en-US" noProof="1"/>
          </a:p>
        </p:txBody>
      </p:sp>
    </p:spTree>
    <p:extLst>
      <p:ext uri="{BB962C8B-B14F-4D97-AF65-F5344CB8AC3E}">
        <p14:creationId xmlns:p14="http://schemas.microsoft.com/office/powerpoint/2010/main" val="308103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recognize that getting the credit score is complicated …</a:t>
            </a:r>
          </a:p>
          <a:p>
            <a:pPr lvl="1"/>
            <a:r>
              <a:rPr lang="en-US" dirty="0"/>
              <a:t>It will involve opening an http connection …</a:t>
            </a:r>
          </a:p>
          <a:p>
            <a:pPr lvl="1"/>
            <a:r>
              <a:rPr lang="en-US" dirty="0"/>
              <a:t>Understanding the API of the credit agency and formulating the request…</a:t>
            </a:r>
          </a:p>
          <a:p>
            <a:pPr lvl="1"/>
            <a:r>
              <a:rPr lang="en-US" dirty="0"/>
              <a:t>Understanding the format of the result…..</a:t>
            </a:r>
          </a:p>
          <a:p>
            <a:pPr lvl="1"/>
            <a:r>
              <a:rPr lang="en-US" dirty="0"/>
              <a:t>Etc.</a:t>
            </a:r>
          </a:p>
        </p:txBody>
      </p:sp>
      <p:sp>
        <p:nvSpPr>
          <p:cNvPr id="4" name="Slide Number Placeholder 3"/>
          <p:cNvSpPr>
            <a:spLocks noGrp="1"/>
          </p:cNvSpPr>
          <p:nvPr>
            <p:ph type="sldNum" sz="quarter" idx="12"/>
          </p:nvPr>
        </p:nvSpPr>
        <p:spPr/>
        <p:txBody>
          <a:bodyPr/>
          <a:lstStyle/>
          <a:p>
            <a:fld id="{6DB95B6A-BC78-40A2-91EE-4C5B970FC040}" type="slidenum">
              <a:rPr lang="en-US" smtClean="0"/>
              <a:pPr/>
              <a:t>12</a:t>
            </a:fld>
            <a:endParaRPr lang="en-US"/>
          </a:p>
        </p:txBody>
      </p:sp>
      <p:sp>
        <p:nvSpPr>
          <p:cNvPr id="5" name="Title 4"/>
          <p:cNvSpPr>
            <a:spLocks noGrp="1"/>
          </p:cNvSpPr>
          <p:nvPr>
            <p:ph type="title"/>
          </p:nvPr>
        </p:nvSpPr>
        <p:spPr/>
        <p:txBody>
          <a:bodyPr/>
          <a:lstStyle/>
          <a:p>
            <a:r>
              <a:rPr lang="en-US" dirty="0"/>
              <a:t>Delegating</a:t>
            </a:r>
          </a:p>
        </p:txBody>
      </p:sp>
      <p:sp>
        <p:nvSpPr>
          <p:cNvPr id="6" name="Rectangle 5"/>
          <p:cNvSpPr/>
          <p:nvPr/>
        </p:nvSpPr>
        <p:spPr>
          <a:xfrm>
            <a:off x="2362200" y="4495800"/>
            <a:ext cx="22860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LoanAgent</a:t>
            </a:r>
            <a:endParaRPr lang="en-US" dirty="0">
              <a:solidFill>
                <a:schemeClr val="tx1"/>
              </a:solidFill>
            </a:endParaRPr>
          </a:p>
        </p:txBody>
      </p:sp>
      <p:sp>
        <p:nvSpPr>
          <p:cNvPr id="7" name="Rectangle 6"/>
          <p:cNvSpPr/>
          <p:nvPr/>
        </p:nvSpPr>
        <p:spPr>
          <a:xfrm>
            <a:off x="6553200" y="4495800"/>
            <a:ext cx="2667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CreditScoreChecker</a:t>
            </a:r>
          </a:p>
          <a:p>
            <a:pPr algn="ctr"/>
            <a:endParaRPr lang="en-US" noProof="1">
              <a:solidFill>
                <a:schemeClr val="tx1"/>
              </a:solidFill>
            </a:endParaRPr>
          </a:p>
          <a:p>
            <a:pPr algn="ctr"/>
            <a:r>
              <a:rPr lang="en-US" noProof="1">
                <a:solidFill>
                  <a:schemeClr val="tx1"/>
                </a:solidFill>
              </a:rPr>
              <a:t>checkScore()</a:t>
            </a:r>
          </a:p>
        </p:txBody>
      </p:sp>
      <p:cxnSp>
        <p:nvCxnSpPr>
          <p:cNvPr id="9" name="Straight Arrow Connector 8"/>
          <p:cNvCxnSpPr>
            <a:stCxn id="6" idx="3"/>
          </p:cNvCxnSpPr>
          <p:nvPr/>
        </p:nvCxnSpPr>
        <p:spPr>
          <a:xfrm>
            <a:off x="4648200" y="5029200"/>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1"/>
            <a:endCxn id="7" idx="3"/>
          </p:cNvCxnSpPr>
          <p:nvPr/>
        </p:nvCxnSpPr>
        <p:spPr>
          <a:xfrm>
            <a:off x="6553200" y="5143500"/>
            <a:ext cx="266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13</a:t>
            </a:fld>
            <a:endParaRPr lang="en-US"/>
          </a:p>
        </p:txBody>
      </p:sp>
      <p:sp>
        <p:nvSpPr>
          <p:cNvPr id="5" name="Title 4"/>
          <p:cNvSpPr>
            <a:spLocks noGrp="1"/>
          </p:cNvSpPr>
          <p:nvPr>
            <p:ph type="title"/>
          </p:nvPr>
        </p:nvSpPr>
        <p:spPr/>
        <p:txBody>
          <a:bodyPr/>
          <a:lstStyle/>
          <a:p>
            <a:r>
              <a:rPr lang="en-US" dirty="0"/>
              <a:t>Refactoring Our Initial Design</a:t>
            </a:r>
          </a:p>
        </p:txBody>
      </p:sp>
      <p:sp>
        <p:nvSpPr>
          <p:cNvPr id="6" name="Rectangle 5"/>
          <p:cNvSpPr/>
          <p:nvPr/>
        </p:nvSpPr>
        <p:spPr>
          <a:xfrm>
            <a:off x="2077164" y="1828801"/>
            <a:ext cx="8037672" cy="4247317"/>
          </a:xfrm>
          <a:prstGeom prst="rect">
            <a:avLst/>
          </a:prstGeom>
        </p:spPr>
        <p:txBody>
          <a:bodyPr wrap="square">
            <a:spAutoFit/>
          </a:bodyPr>
          <a:lstStyle/>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class</a:t>
            </a:r>
            <a:r>
              <a:rPr lang="en-US" b="1" noProof="1">
                <a:solidFill>
                  <a:srgbClr val="000000"/>
                </a:solidFill>
                <a:latin typeface="Courier New" panose="02070309020205020404" pitchFamily="49" charset="0"/>
              </a:rPr>
              <a:t> </a:t>
            </a:r>
            <a:r>
              <a:rPr lang="en-US" noProof="1">
                <a:solidFill>
                  <a:srgbClr val="000000"/>
                </a:solidFill>
                <a:latin typeface="Courier New" panose="02070309020205020404" pitchFamily="49" charset="0"/>
              </a:rPr>
              <a:t>LoanAgent {</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noProof="1">
                <a:solidFill>
                  <a:srgbClr val="000000"/>
                </a:solidFill>
                <a:latin typeface="Courier New" panose="02070309020205020404" pitchFamily="49" charset="0"/>
              </a:rPr>
              <a:t>Boolean processLoan(LoanInfo info)  {</a:t>
            </a:r>
          </a:p>
          <a:p>
            <a:r>
              <a:rPr lang="en-US" noProof="1">
                <a:solidFill>
                  <a:srgbClr val="000000"/>
                </a:solidFill>
                <a:latin typeface="Courier New" panose="02070309020205020404" pitchFamily="49" charset="0"/>
              </a:rPr>
              <a:t>Boolean result = </a:t>
            </a:r>
            <a:r>
              <a:rPr lang="en-US" b="1" noProof="1">
                <a:solidFill>
                  <a:srgbClr val="7F0055"/>
                </a:solidFill>
                <a:latin typeface="Courier New" panose="02070309020205020404" pitchFamily="49" charset="0"/>
              </a:rPr>
              <a:t>false</a:t>
            </a:r>
            <a:r>
              <a:rPr lang="en-US" b="1" noProof="1">
                <a:solidFill>
                  <a:srgbClr val="000000"/>
                </a:solidFill>
                <a:latin typeface="Courier New" panose="02070309020205020404" pitchFamily="49" charset="0"/>
              </a:rPr>
              <a:t>;</a:t>
            </a:r>
          </a:p>
          <a:p>
            <a:endParaRPr lang="en-US" b="1" noProof="1">
              <a:solidFill>
                <a:srgbClr val="000000"/>
              </a:solidFill>
              <a:latin typeface="Courier New" panose="02070309020205020404" pitchFamily="49" charset="0"/>
            </a:endParaRPr>
          </a:p>
          <a:p>
            <a:r>
              <a:rPr lang="en-US" noProof="1">
                <a:solidFill>
                  <a:srgbClr val="3F7F5F"/>
                </a:solidFill>
                <a:latin typeface="Courier New" panose="02070309020205020404" pitchFamily="49" charset="0"/>
              </a:rPr>
              <a:t>//evaluate debt load</a:t>
            </a:r>
          </a:p>
          <a:p>
            <a:r>
              <a:rPr lang="en-US" noProof="1">
                <a:solidFill>
                  <a:srgbClr val="3F7F5F"/>
                </a:solidFill>
                <a:latin typeface="Courier New" panose="02070309020205020404" pitchFamily="49" charset="0"/>
              </a:rPr>
              <a:t>//evaluate income</a:t>
            </a:r>
          </a:p>
          <a:p>
            <a:endParaRPr lang="en-US" noProof="1">
              <a:latin typeface="Courier New" panose="02070309020205020404" pitchFamily="49" charset="0"/>
            </a:endParaRPr>
          </a:p>
          <a:p>
            <a:r>
              <a:rPr lang="en-US" b="1" noProof="1">
                <a:latin typeface="Courier New" panose="02070309020205020404" pitchFamily="49" charset="0"/>
              </a:rPr>
              <a:t>CreditScoreChecker my checker = new CreditScoreChecker();</a:t>
            </a:r>
          </a:p>
          <a:p>
            <a:r>
              <a:rPr lang="en-US" b="1" noProof="1">
                <a:latin typeface="Courier New" panose="02070309020205020404" pitchFamily="49" charset="0"/>
              </a:rPr>
              <a:t>int creditScore = myChecker.checkScore();</a:t>
            </a:r>
          </a:p>
          <a:p>
            <a:endParaRPr lang="en-US" noProof="1">
              <a:latin typeface="Courier New" panose="02070309020205020404" pitchFamily="49" charset="0"/>
            </a:endParaRPr>
          </a:p>
          <a:p>
            <a:r>
              <a:rPr lang="en-US" noProof="1">
                <a:solidFill>
                  <a:srgbClr val="3F7F5F"/>
                </a:solidFill>
                <a:latin typeface="Courier New" panose="02070309020205020404" pitchFamily="49" charset="0"/>
              </a:rPr>
              <a:t>//more stuff here</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return</a:t>
            </a:r>
            <a:r>
              <a:rPr lang="en-US" b="1" noProof="1">
                <a:solidFill>
                  <a:srgbClr val="000000"/>
                </a:solidFill>
                <a:latin typeface="Courier New" panose="02070309020205020404" pitchFamily="49" charset="0"/>
              </a:rPr>
              <a:t> </a:t>
            </a:r>
            <a:r>
              <a:rPr lang="en-US" noProof="1">
                <a:solidFill>
                  <a:srgbClr val="000000"/>
                </a:solidFill>
                <a:latin typeface="Courier New" panose="02070309020205020404" pitchFamily="49" charset="0"/>
              </a:rPr>
              <a:t>result;</a:t>
            </a:r>
          </a:p>
          <a:p>
            <a:r>
              <a:rPr lang="en-US" noProof="1">
                <a:solidFill>
                  <a:srgbClr val="000000"/>
                </a:solidFill>
                <a:latin typeface="Courier New" panose="02070309020205020404" pitchFamily="49" charset="0"/>
              </a:rPr>
              <a:t>}</a:t>
            </a:r>
            <a:endParaRPr lang="en-US" noProof="1"/>
          </a:p>
        </p:txBody>
      </p:sp>
    </p:spTree>
    <p:extLst>
      <p:ext uri="{BB962C8B-B14F-4D97-AF65-F5344CB8AC3E}">
        <p14:creationId xmlns:p14="http://schemas.microsoft.com/office/powerpoint/2010/main" val="343325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we have done Behavior Driven Development we created examples that detail the requirements.</a:t>
            </a:r>
            <a:br>
              <a:rPr lang="en-US" dirty="0"/>
            </a:br>
            <a:endParaRPr lang="en-US" dirty="0"/>
          </a:p>
          <a:p>
            <a:r>
              <a:rPr lang="en-US" dirty="0"/>
              <a:t>These examples would become the test cases</a:t>
            </a:r>
            <a:br>
              <a:rPr lang="en-US" dirty="0"/>
            </a:br>
            <a:endParaRPr lang="en-US" dirty="0"/>
          </a:p>
          <a:p>
            <a:r>
              <a:rPr lang="en-US" dirty="0"/>
              <a:t>Sample partial example table ….</a:t>
            </a:r>
          </a:p>
        </p:txBody>
      </p:sp>
      <p:sp>
        <p:nvSpPr>
          <p:cNvPr id="4" name="Slide Number Placeholder 3"/>
          <p:cNvSpPr>
            <a:spLocks noGrp="1"/>
          </p:cNvSpPr>
          <p:nvPr>
            <p:ph type="sldNum" sz="quarter" idx="12"/>
          </p:nvPr>
        </p:nvSpPr>
        <p:spPr/>
        <p:txBody>
          <a:bodyPr/>
          <a:lstStyle/>
          <a:p>
            <a:fld id="{6DB95B6A-BC78-40A2-91EE-4C5B970FC040}" type="slidenum">
              <a:rPr lang="en-US" smtClean="0"/>
              <a:pPr/>
              <a:t>14</a:t>
            </a:fld>
            <a:endParaRPr lang="en-US"/>
          </a:p>
        </p:txBody>
      </p:sp>
      <p:sp>
        <p:nvSpPr>
          <p:cNvPr id="5" name="Title 4"/>
          <p:cNvSpPr>
            <a:spLocks noGrp="1"/>
          </p:cNvSpPr>
          <p:nvPr>
            <p:ph type="title"/>
          </p:nvPr>
        </p:nvSpPr>
        <p:spPr/>
        <p:txBody>
          <a:bodyPr/>
          <a:lstStyle/>
          <a:p>
            <a:r>
              <a:rPr lang="en-US" dirty="0"/>
              <a:t>Back to the Requirements …..</a:t>
            </a:r>
          </a:p>
        </p:txBody>
      </p:sp>
      <p:graphicFrame>
        <p:nvGraphicFramePr>
          <p:cNvPr id="6" name="Table 5"/>
          <p:cNvGraphicFramePr>
            <a:graphicFrameLocks noGrp="1"/>
          </p:cNvGraphicFramePr>
          <p:nvPr>
            <p:extLst/>
          </p:nvPr>
        </p:nvGraphicFramePr>
        <p:xfrm>
          <a:off x="4419600" y="4766723"/>
          <a:ext cx="4343400" cy="1483360"/>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xmlns="" val="3655606067"/>
                    </a:ext>
                  </a:extLst>
                </a:gridCol>
                <a:gridCol w="2171700">
                  <a:extLst>
                    <a:ext uri="{9D8B030D-6E8A-4147-A177-3AD203B41FA5}">
                      <a16:colId xmlns:a16="http://schemas.microsoft.com/office/drawing/2014/main" xmlns="" val="4172283682"/>
                    </a:ext>
                  </a:extLst>
                </a:gridCol>
              </a:tblGrid>
              <a:tr h="370840">
                <a:tc>
                  <a:txBody>
                    <a:bodyPr/>
                    <a:lstStyle/>
                    <a:p>
                      <a:r>
                        <a:rPr lang="en-US" dirty="0"/>
                        <a:t>Credit Score</a:t>
                      </a:r>
                    </a:p>
                  </a:txBody>
                  <a:tcPr/>
                </a:tc>
                <a:tc>
                  <a:txBody>
                    <a:bodyPr/>
                    <a:lstStyle/>
                    <a:p>
                      <a:r>
                        <a:rPr lang="en-US" dirty="0"/>
                        <a:t>Result</a:t>
                      </a:r>
                    </a:p>
                  </a:txBody>
                  <a:tcPr/>
                </a:tc>
                <a:extLst>
                  <a:ext uri="{0D108BD9-81ED-4DB2-BD59-A6C34878D82A}">
                    <a16:rowId xmlns:a16="http://schemas.microsoft.com/office/drawing/2014/main" xmlns="" val="3273190879"/>
                  </a:ext>
                </a:extLst>
              </a:tr>
              <a:tr h="370840">
                <a:tc>
                  <a:txBody>
                    <a:bodyPr/>
                    <a:lstStyle/>
                    <a:p>
                      <a:r>
                        <a:rPr lang="en-US" dirty="0"/>
                        <a:t>719</a:t>
                      </a:r>
                    </a:p>
                  </a:txBody>
                  <a:tcPr/>
                </a:tc>
                <a:tc>
                  <a:txBody>
                    <a:bodyPr/>
                    <a:lstStyle/>
                    <a:p>
                      <a:r>
                        <a:rPr lang="en-US" dirty="0"/>
                        <a:t>Reject</a:t>
                      </a:r>
                    </a:p>
                  </a:txBody>
                  <a:tcPr/>
                </a:tc>
                <a:extLst>
                  <a:ext uri="{0D108BD9-81ED-4DB2-BD59-A6C34878D82A}">
                    <a16:rowId xmlns:a16="http://schemas.microsoft.com/office/drawing/2014/main" xmlns="" val="2308768743"/>
                  </a:ext>
                </a:extLst>
              </a:tr>
              <a:tr h="370840">
                <a:tc>
                  <a:txBody>
                    <a:bodyPr/>
                    <a:lstStyle/>
                    <a:p>
                      <a:r>
                        <a:rPr lang="en-US" dirty="0"/>
                        <a:t>720</a:t>
                      </a:r>
                    </a:p>
                  </a:txBody>
                  <a:tcPr/>
                </a:tc>
                <a:tc>
                  <a:txBody>
                    <a:bodyPr/>
                    <a:lstStyle/>
                    <a:p>
                      <a:r>
                        <a:rPr lang="en-US" dirty="0"/>
                        <a:t>Accept</a:t>
                      </a:r>
                    </a:p>
                  </a:txBody>
                  <a:tcPr/>
                </a:tc>
                <a:extLst>
                  <a:ext uri="{0D108BD9-81ED-4DB2-BD59-A6C34878D82A}">
                    <a16:rowId xmlns:a16="http://schemas.microsoft.com/office/drawing/2014/main" xmlns="" val="1839740192"/>
                  </a:ext>
                </a:extLst>
              </a:tr>
              <a:tr h="370840">
                <a:tc>
                  <a:txBody>
                    <a:bodyPr/>
                    <a:lstStyle/>
                    <a:p>
                      <a:r>
                        <a:rPr lang="en-US" dirty="0"/>
                        <a:t>721</a:t>
                      </a:r>
                    </a:p>
                  </a:txBody>
                  <a:tcPr/>
                </a:tc>
                <a:tc>
                  <a:txBody>
                    <a:bodyPr/>
                    <a:lstStyle/>
                    <a:p>
                      <a:r>
                        <a:rPr lang="en-US" dirty="0"/>
                        <a:t>Accept</a:t>
                      </a:r>
                    </a:p>
                  </a:txBody>
                  <a:tcPr/>
                </a:tc>
                <a:extLst>
                  <a:ext uri="{0D108BD9-81ED-4DB2-BD59-A6C34878D82A}">
                    <a16:rowId xmlns:a16="http://schemas.microsoft.com/office/drawing/2014/main" xmlns="" val="1543379139"/>
                  </a:ext>
                </a:extLst>
              </a:tr>
            </a:tbl>
          </a:graphicData>
        </a:graphic>
      </p:graphicFrame>
    </p:spTree>
    <p:extLst>
      <p:ext uri="{BB962C8B-B14F-4D97-AF65-F5344CB8AC3E}">
        <p14:creationId xmlns:p14="http://schemas.microsoft.com/office/powerpoint/2010/main" val="2569479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15</a:t>
            </a:fld>
            <a:endParaRPr lang="en-US"/>
          </a:p>
        </p:txBody>
      </p:sp>
      <p:sp>
        <p:nvSpPr>
          <p:cNvPr id="5" name="Title 4"/>
          <p:cNvSpPr>
            <a:spLocks noGrp="1"/>
          </p:cNvSpPr>
          <p:nvPr>
            <p:ph type="title"/>
          </p:nvPr>
        </p:nvSpPr>
        <p:spPr/>
        <p:txBody>
          <a:bodyPr/>
          <a:lstStyle/>
          <a:p>
            <a:r>
              <a:rPr lang="en-US" dirty="0"/>
              <a:t>Interface Extraction</a:t>
            </a:r>
          </a:p>
        </p:txBody>
      </p:sp>
      <p:sp>
        <p:nvSpPr>
          <p:cNvPr id="6" name="Rectangle 5"/>
          <p:cNvSpPr/>
          <p:nvPr/>
        </p:nvSpPr>
        <p:spPr>
          <a:xfrm>
            <a:off x="2209800" y="1828800"/>
            <a:ext cx="22860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LoanAgent</a:t>
            </a:r>
            <a:endParaRPr lang="en-US" dirty="0">
              <a:solidFill>
                <a:schemeClr val="tx1"/>
              </a:solidFill>
            </a:endParaRPr>
          </a:p>
        </p:txBody>
      </p:sp>
      <p:sp>
        <p:nvSpPr>
          <p:cNvPr id="7" name="Rectangle 6"/>
          <p:cNvSpPr/>
          <p:nvPr/>
        </p:nvSpPr>
        <p:spPr>
          <a:xfrm>
            <a:off x="6400800" y="1417638"/>
            <a:ext cx="2667000" cy="1706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&lt;&lt;Interface&gt;&gt;</a:t>
            </a:r>
          </a:p>
          <a:p>
            <a:pPr algn="ctr"/>
            <a:endParaRPr lang="en-US" noProof="1">
              <a:solidFill>
                <a:schemeClr val="tx1"/>
              </a:solidFill>
            </a:endParaRPr>
          </a:p>
          <a:p>
            <a:pPr algn="ctr"/>
            <a:r>
              <a:rPr lang="en-US" i="1" noProof="1">
                <a:solidFill>
                  <a:schemeClr val="tx1"/>
                </a:solidFill>
              </a:rPr>
              <a:t>CreditScoreChecker</a:t>
            </a:r>
          </a:p>
          <a:p>
            <a:pPr algn="ctr"/>
            <a:endParaRPr lang="en-US" i="1" noProof="1">
              <a:solidFill>
                <a:schemeClr val="tx1"/>
              </a:solidFill>
            </a:endParaRPr>
          </a:p>
          <a:p>
            <a:pPr algn="ctr"/>
            <a:r>
              <a:rPr lang="en-US" i="1" noProof="1">
                <a:solidFill>
                  <a:schemeClr val="tx1"/>
                </a:solidFill>
              </a:rPr>
              <a:t>checkScore()</a:t>
            </a:r>
          </a:p>
        </p:txBody>
      </p:sp>
      <p:cxnSp>
        <p:nvCxnSpPr>
          <p:cNvPr id="8" name="Straight Arrow Connector 7"/>
          <p:cNvCxnSpPr>
            <a:stCxn id="6" idx="3"/>
          </p:cNvCxnSpPr>
          <p:nvPr/>
        </p:nvCxnSpPr>
        <p:spPr>
          <a:xfrm>
            <a:off x="4495800" y="2362200"/>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00800" y="25146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76600" y="4572000"/>
            <a:ext cx="3657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CreditScoreCheckerImp</a:t>
            </a:r>
          </a:p>
          <a:p>
            <a:pPr algn="ctr"/>
            <a:endParaRPr lang="en-US" noProof="1">
              <a:solidFill>
                <a:schemeClr val="tx1"/>
              </a:solidFill>
            </a:endParaRPr>
          </a:p>
          <a:p>
            <a:pPr algn="ctr"/>
            <a:r>
              <a:rPr lang="en-US" noProof="1">
                <a:solidFill>
                  <a:schemeClr val="tx1"/>
                </a:solidFill>
              </a:rPr>
              <a:t>checkScore()</a:t>
            </a:r>
          </a:p>
        </p:txBody>
      </p:sp>
      <p:cxnSp>
        <p:nvCxnSpPr>
          <p:cNvPr id="11" name="Straight Connector 10"/>
          <p:cNvCxnSpPr>
            <a:stCxn id="10" idx="1"/>
            <a:endCxn id="10" idx="3"/>
          </p:cNvCxnSpPr>
          <p:nvPr/>
        </p:nvCxnSpPr>
        <p:spPr>
          <a:xfrm>
            <a:off x="3276600" y="5219700"/>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a:off x="7696200" y="3124200"/>
            <a:ext cx="304800" cy="3810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3" idx="3"/>
            <a:endCxn id="10" idx="0"/>
          </p:cNvCxnSpPr>
          <p:nvPr/>
        </p:nvCxnSpPr>
        <p:spPr>
          <a:xfrm flipH="1">
            <a:off x="5105400" y="3505200"/>
            <a:ext cx="2743200" cy="1066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6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16</a:t>
            </a:fld>
            <a:endParaRPr lang="en-US"/>
          </a:p>
        </p:txBody>
      </p:sp>
      <p:sp>
        <p:nvSpPr>
          <p:cNvPr id="5" name="Title 4"/>
          <p:cNvSpPr>
            <a:spLocks noGrp="1"/>
          </p:cNvSpPr>
          <p:nvPr>
            <p:ph type="title"/>
          </p:nvPr>
        </p:nvSpPr>
        <p:spPr/>
        <p:txBody>
          <a:bodyPr/>
          <a:lstStyle/>
          <a:p>
            <a:r>
              <a:rPr lang="en-US" dirty="0"/>
              <a:t>Credit Score Checker Interface</a:t>
            </a:r>
          </a:p>
        </p:txBody>
      </p:sp>
      <p:sp>
        <p:nvSpPr>
          <p:cNvPr id="6" name="Rectangle 5"/>
          <p:cNvSpPr/>
          <p:nvPr/>
        </p:nvSpPr>
        <p:spPr>
          <a:xfrm>
            <a:off x="2286000" y="1600201"/>
            <a:ext cx="7467600" cy="1877437"/>
          </a:xfrm>
          <a:prstGeom prst="rect">
            <a:avLst/>
          </a:prstGeom>
        </p:spPr>
        <p:txBody>
          <a:bodyPr wrap="square">
            <a:spAutoFit/>
          </a:bodyPr>
          <a:lstStyle/>
          <a:p>
            <a:endParaRPr lang="en-US" sz="2000" dirty="0">
              <a:latin typeface="Courier New" panose="02070309020205020404" pitchFamily="49" charset="0"/>
            </a:endParaRPr>
          </a:p>
          <a:p>
            <a:r>
              <a:rPr lang="en-US" sz="2400" b="1" noProof="1">
                <a:solidFill>
                  <a:srgbClr val="7F0055"/>
                </a:solidFill>
                <a:latin typeface="Courier New" panose="02070309020205020404" pitchFamily="49" charset="0"/>
              </a:rPr>
              <a:t>public</a:t>
            </a:r>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interface</a:t>
            </a:r>
            <a:r>
              <a:rPr lang="en-US" sz="2400" b="1" noProof="1">
                <a:solidFill>
                  <a:srgbClr val="000000"/>
                </a:solidFill>
                <a:latin typeface="Courier New" panose="02070309020205020404" pitchFamily="49" charset="0"/>
              </a:rPr>
              <a:t> CreditScoreChecker {</a:t>
            </a:r>
          </a:p>
          <a:p>
            <a:endParaRPr lang="en-US" sz="2400" noProof="1">
              <a:latin typeface="Courier New" panose="02070309020205020404" pitchFamily="49" charset="0"/>
            </a:endParaRPr>
          </a:p>
          <a:p>
            <a:r>
              <a:rPr lang="en-US" sz="2400" b="1" noProof="1">
                <a:solidFill>
                  <a:srgbClr val="7F0055"/>
                </a:solidFill>
                <a:latin typeface="Courier New" panose="02070309020205020404" pitchFamily="49" charset="0"/>
              </a:rPr>
              <a:t>public</a:t>
            </a:r>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int</a:t>
            </a:r>
            <a:r>
              <a:rPr lang="en-US" sz="2400" b="1" noProof="1">
                <a:solidFill>
                  <a:srgbClr val="000000"/>
                </a:solidFill>
                <a:latin typeface="Courier New" panose="02070309020205020404" pitchFamily="49" charset="0"/>
              </a:rPr>
              <a:t> checkScore(String ssn);</a:t>
            </a:r>
          </a:p>
          <a:p>
            <a:r>
              <a:rPr lang="en-US" sz="2400" b="1" noProof="1">
                <a:solidFill>
                  <a:srgbClr val="000000"/>
                </a:solidFill>
                <a:latin typeface="Courier New" panose="02070309020205020404" pitchFamily="49" charset="0"/>
              </a:rPr>
              <a:t>}</a:t>
            </a:r>
            <a:endParaRPr lang="en-US" sz="2400" b="1" noProof="1"/>
          </a:p>
        </p:txBody>
      </p:sp>
    </p:spTree>
    <p:extLst>
      <p:ext uri="{BB962C8B-B14F-4D97-AF65-F5344CB8AC3E}">
        <p14:creationId xmlns:p14="http://schemas.microsoft.com/office/powerpoint/2010/main" val="2304036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17</a:t>
            </a:fld>
            <a:endParaRPr lang="en-US"/>
          </a:p>
        </p:txBody>
      </p:sp>
      <p:sp>
        <p:nvSpPr>
          <p:cNvPr id="5" name="Title 4"/>
          <p:cNvSpPr>
            <a:spLocks noGrp="1"/>
          </p:cNvSpPr>
          <p:nvPr>
            <p:ph type="title"/>
          </p:nvPr>
        </p:nvSpPr>
        <p:spPr/>
        <p:txBody>
          <a:bodyPr/>
          <a:lstStyle/>
          <a:p>
            <a:r>
              <a:rPr lang="en-US" dirty="0"/>
              <a:t>Adding a Stub for Testing</a:t>
            </a:r>
          </a:p>
        </p:txBody>
      </p:sp>
      <p:sp>
        <p:nvSpPr>
          <p:cNvPr id="6" name="Rectangle 5"/>
          <p:cNvSpPr/>
          <p:nvPr/>
        </p:nvSpPr>
        <p:spPr>
          <a:xfrm>
            <a:off x="2209800" y="1828800"/>
            <a:ext cx="22860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LoanAgent</a:t>
            </a:r>
            <a:endParaRPr lang="en-US" dirty="0">
              <a:solidFill>
                <a:schemeClr val="tx1"/>
              </a:solidFill>
            </a:endParaRPr>
          </a:p>
        </p:txBody>
      </p:sp>
      <p:sp>
        <p:nvSpPr>
          <p:cNvPr id="7" name="Rectangle 6"/>
          <p:cNvSpPr/>
          <p:nvPr/>
        </p:nvSpPr>
        <p:spPr>
          <a:xfrm>
            <a:off x="6400800" y="1417638"/>
            <a:ext cx="2667000" cy="1706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&lt;&lt;Interface&gt;&gt;</a:t>
            </a:r>
          </a:p>
          <a:p>
            <a:pPr algn="ctr"/>
            <a:endParaRPr lang="en-US" noProof="1">
              <a:solidFill>
                <a:schemeClr val="tx1"/>
              </a:solidFill>
            </a:endParaRPr>
          </a:p>
          <a:p>
            <a:pPr algn="ctr"/>
            <a:r>
              <a:rPr lang="en-US" i="1" noProof="1">
                <a:solidFill>
                  <a:schemeClr val="tx1"/>
                </a:solidFill>
              </a:rPr>
              <a:t>CreditScoreChecker</a:t>
            </a:r>
          </a:p>
          <a:p>
            <a:pPr algn="ctr"/>
            <a:endParaRPr lang="en-US" i="1" noProof="1">
              <a:solidFill>
                <a:schemeClr val="tx1"/>
              </a:solidFill>
            </a:endParaRPr>
          </a:p>
          <a:p>
            <a:pPr algn="ctr"/>
            <a:r>
              <a:rPr lang="en-US" i="1" noProof="1">
                <a:solidFill>
                  <a:schemeClr val="tx1"/>
                </a:solidFill>
              </a:rPr>
              <a:t>checkScore()</a:t>
            </a:r>
          </a:p>
        </p:txBody>
      </p:sp>
      <p:cxnSp>
        <p:nvCxnSpPr>
          <p:cNvPr id="8" name="Straight Arrow Connector 7"/>
          <p:cNvCxnSpPr>
            <a:stCxn id="6" idx="3"/>
          </p:cNvCxnSpPr>
          <p:nvPr/>
        </p:nvCxnSpPr>
        <p:spPr>
          <a:xfrm>
            <a:off x="4495800" y="2362200"/>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00800" y="25146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57400" y="4572000"/>
            <a:ext cx="3657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CreditScoreCheckerImp</a:t>
            </a:r>
          </a:p>
          <a:p>
            <a:pPr algn="ctr"/>
            <a:endParaRPr lang="en-US" noProof="1">
              <a:solidFill>
                <a:schemeClr val="tx1"/>
              </a:solidFill>
            </a:endParaRPr>
          </a:p>
          <a:p>
            <a:pPr algn="ctr"/>
            <a:r>
              <a:rPr lang="en-US" noProof="1">
                <a:solidFill>
                  <a:schemeClr val="tx1"/>
                </a:solidFill>
              </a:rPr>
              <a:t>checkScore()</a:t>
            </a:r>
          </a:p>
        </p:txBody>
      </p:sp>
      <p:cxnSp>
        <p:nvCxnSpPr>
          <p:cNvPr id="11" name="Straight Connector 10"/>
          <p:cNvCxnSpPr>
            <a:stCxn id="10" idx="1"/>
            <a:endCxn id="10" idx="3"/>
          </p:cNvCxnSpPr>
          <p:nvPr/>
        </p:nvCxnSpPr>
        <p:spPr>
          <a:xfrm>
            <a:off x="2057400" y="5219700"/>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a:off x="7696200" y="3124200"/>
            <a:ext cx="304800" cy="3810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3" idx="3"/>
            <a:endCxn id="10" idx="0"/>
          </p:cNvCxnSpPr>
          <p:nvPr/>
        </p:nvCxnSpPr>
        <p:spPr>
          <a:xfrm flipH="1">
            <a:off x="5105400" y="3505200"/>
            <a:ext cx="274320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9400" y="4495799"/>
            <a:ext cx="3657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TestingCreditScoreCheckerImp</a:t>
            </a:r>
          </a:p>
          <a:p>
            <a:pPr algn="ctr"/>
            <a:endParaRPr lang="en-US" noProof="1">
              <a:solidFill>
                <a:schemeClr val="tx1"/>
              </a:solidFill>
            </a:endParaRPr>
          </a:p>
          <a:p>
            <a:pPr algn="ctr"/>
            <a:r>
              <a:rPr lang="en-US" noProof="1">
                <a:solidFill>
                  <a:schemeClr val="tx1"/>
                </a:solidFill>
              </a:rPr>
              <a:t>checkScore()</a:t>
            </a:r>
          </a:p>
        </p:txBody>
      </p:sp>
      <p:cxnSp>
        <p:nvCxnSpPr>
          <p:cNvPr id="16" name="Straight Connector 15"/>
          <p:cNvCxnSpPr>
            <a:stCxn id="14" idx="1"/>
            <a:endCxn id="14" idx="3"/>
          </p:cNvCxnSpPr>
          <p:nvPr/>
        </p:nvCxnSpPr>
        <p:spPr>
          <a:xfrm>
            <a:off x="6629400" y="5143499"/>
            <a:ext cx="365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3" idx="3"/>
            <a:endCxn id="14" idx="0"/>
          </p:cNvCxnSpPr>
          <p:nvPr/>
        </p:nvCxnSpPr>
        <p:spPr>
          <a:xfrm>
            <a:off x="7848600" y="3505201"/>
            <a:ext cx="609600" cy="990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61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18</a:t>
            </a:fld>
            <a:endParaRPr lang="en-US"/>
          </a:p>
        </p:txBody>
      </p:sp>
      <p:sp>
        <p:nvSpPr>
          <p:cNvPr id="5" name="Title 4"/>
          <p:cNvSpPr>
            <a:spLocks noGrp="1"/>
          </p:cNvSpPr>
          <p:nvPr>
            <p:ph type="title"/>
          </p:nvPr>
        </p:nvSpPr>
        <p:spPr/>
        <p:txBody>
          <a:bodyPr>
            <a:normAutofit/>
          </a:bodyPr>
          <a:lstStyle/>
          <a:p>
            <a:r>
              <a:rPr lang="en-US" dirty="0"/>
              <a:t>Testing Implementation</a:t>
            </a:r>
          </a:p>
        </p:txBody>
      </p:sp>
      <p:sp>
        <p:nvSpPr>
          <p:cNvPr id="6" name="Rectangle 5"/>
          <p:cNvSpPr/>
          <p:nvPr/>
        </p:nvSpPr>
        <p:spPr>
          <a:xfrm>
            <a:off x="1517542" y="1392030"/>
            <a:ext cx="8458200" cy="5262979"/>
          </a:xfrm>
          <a:prstGeom prst="rect">
            <a:avLst/>
          </a:prstGeom>
        </p:spPr>
        <p:txBody>
          <a:bodyPr wrap="square">
            <a:spAutoFit/>
          </a:bodyPr>
          <a:lstStyle/>
          <a:p>
            <a:r>
              <a:rPr lang="en-US" sz="2400" b="1" noProof="1">
                <a:solidFill>
                  <a:srgbClr val="7F0055"/>
                </a:solidFill>
                <a:latin typeface="Courier New" panose="02070309020205020404" pitchFamily="49" charset="0"/>
              </a:rPr>
              <a:t>public</a:t>
            </a:r>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class</a:t>
            </a:r>
            <a:r>
              <a:rPr lang="en-US" sz="2400" b="1" noProof="1">
                <a:solidFill>
                  <a:srgbClr val="000000"/>
                </a:solidFill>
                <a:latin typeface="Courier New" panose="02070309020205020404" pitchFamily="49" charset="0"/>
              </a:rPr>
              <a:t> TestingCreditScoreChecker </a:t>
            </a:r>
            <a:r>
              <a:rPr lang="en-US" sz="2400" b="1" noProof="1">
                <a:solidFill>
                  <a:srgbClr val="7F0055"/>
                </a:solidFill>
                <a:latin typeface="Courier New" panose="02070309020205020404" pitchFamily="49" charset="0"/>
              </a:rPr>
              <a:t>implements</a:t>
            </a:r>
            <a:r>
              <a:rPr lang="en-US" sz="2400" b="1" noProof="1">
                <a:solidFill>
                  <a:srgbClr val="000000"/>
                </a:solidFill>
                <a:latin typeface="Courier New" panose="02070309020205020404" pitchFamily="49" charset="0"/>
              </a:rPr>
              <a:t> CreditScoreChecker {</a:t>
            </a:r>
          </a:p>
          <a:p>
            <a:endParaRPr lang="en-US" sz="2400" b="1" noProof="1">
              <a:solidFill>
                <a:srgbClr val="000000"/>
              </a:solidFill>
              <a:latin typeface="Courier New" panose="02070309020205020404" pitchFamily="49" charset="0"/>
            </a:endParaRPr>
          </a:p>
          <a:p>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 private</a:t>
            </a:r>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int</a:t>
            </a:r>
            <a:r>
              <a:rPr lang="en-US" sz="2400" b="1" noProof="1">
                <a:solidFill>
                  <a:srgbClr val="000000"/>
                </a:solidFill>
                <a:latin typeface="Courier New" panose="02070309020205020404" pitchFamily="49" charset="0"/>
              </a:rPr>
              <a:t> creditScore</a:t>
            </a:r>
          </a:p>
          <a:p>
            <a:endParaRPr lang="en-US" sz="2400" b="1" noProof="1">
              <a:solidFill>
                <a:srgbClr val="000000"/>
              </a:solidFill>
              <a:latin typeface="Courier New" panose="02070309020205020404" pitchFamily="49" charset="0"/>
            </a:endParaRPr>
          </a:p>
          <a:p>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 public</a:t>
            </a:r>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void</a:t>
            </a:r>
            <a:r>
              <a:rPr lang="en-US" sz="2400" b="1" noProof="1">
                <a:solidFill>
                  <a:srgbClr val="000000"/>
                </a:solidFill>
                <a:latin typeface="Courier New" panose="02070309020205020404" pitchFamily="49" charset="0"/>
              </a:rPr>
              <a:t> setCreditScore(int score) {</a:t>
            </a:r>
          </a:p>
          <a:p>
            <a:r>
              <a:rPr lang="en-US" sz="2400" b="1" noProof="1">
                <a:solidFill>
                  <a:srgbClr val="000000"/>
                </a:solidFill>
                <a:latin typeface="Courier New" panose="02070309020205020404" pitchFamily="49" charset="0"/>
              </a:rPr>
              <a:t>		creditScore = score;</a:t>
            </a:r>
          </a:p>
          <a:p>
            <a:r>
              <a:rPr lang="en-US" sz="2400" b="1" noProof="1">
                <a:solidFill>
                  <a:srgbClr val="000000"/>
                </a:solidFill>
                <a:latin typeface="Courier New" panose="02070309020205020404" pitchFamily="49" charset="0"/>
              </a:rPr>
              <a:t>		}</a:t>
            </a:r>
          </a:p>
          <a:p>
            <a:endParaRPr lang="en-US" sz="2400" b="1" noProof="1">
              <a:latin typeface="Courier New" panose="02070309020205020404" pitchFamily="49" charset="0"/>
            </a:endParaRPr>
          </a:p>
          <a:p>
            <a:pPr lvl="2"/>
            <a:r>
              <a:rPr lang="en-US" sz="2400" b="1" noProof="1">
                <a:solidFill>
                  <a:srgbClr val="646464"/>
                </a:solidFill>
                <a:latin typeface="Courier New" panose="02070309020205020404" pitchFamily="49" charset="0"/>
              </a:rPr>
              <a:t>@Override</a:t>
            </a:r>
          </a:p>
          <a:p>
            <a:pPr lvl="2"/>
            <a:r>
              <a:rPr lang="en-US" sz="2400" b="1" noProof="1">
                <a:solidFill>
                  <a:srgbClr val="7F0055"/>
                </a:solidFill>
                <a:latin typeface="Courier New" panose="02070309020205020404" pitchFamily="49" charset="0"/>
              </a:rPr>
              <a:t>public</a:t>
            </a:r>
            <a:r>
              <a:rPr lang="en-US" sz="2400" b="1" noProof="1">
                <a:solidFill>
                  <a:srgbClr val="000000"/>
                </a:solidFill>
                <a:latin typeface="Courier New" panose="02070309020205020404" pitchFamily="49" charset="0"/>
              </a:rPr>
              <a:t> </a:t>
            </a:r>
            <a:r>
              <a:rPr lang="en-US" sz="2400" b="1" noProof="1">
                <a:solidFill>
                  <a:srgbClr val="7F0055"/>
                </a:solidFill>
                <a:latin typeface="Courier New" panose="02070309020205020404" pitchFamily="49" charset="0"/>
              </a:rPr>
              <a:t>int</a:t>
            </a:r>
            <a:r>
              <a:rPr lang="en-US" sz="2400" b="1" noProof="1">
                <a:solidFill>
                  <a:srgbClr val="000000"/>
                </a:solidFill>
                <a:latin typeface="Courier New" panose="02070309020205020404" pitchFamily="49" charset="0"/>
              </a:rPr>
              <a:t> checkScore(String ssn) {</a:t>
            </a:r>
          </a:p>
          <a:p>
            <a:pPr lvl="3"/>
            <a:r>
              <a:rPr lang="en-US" sz="2400" b="1" noProof="1">
                <a:solidFill>
                  <a:srgbClr val="7F0055"/>
                </a:solidFill>
                <a:latin typeface="Courier New" panose="02070309020205020404" pitchFamily="49" charset="0"/>
              </a:rPr>
              <a:t>return</a:t>
            </a:r>
            <a:r>
              <a:rPr lang="en-US" sz="2400" b="1" noProof="1">
                <a:solidFill>
                  <a:srgbClr val="000000"/>
                </a:solidFill>
                <a:latin typeface="Courier New" panose="02070309020205020404" pitchFamily="49" charset="0"/>
              </a:rPr>
              <a:t> creditScore;</a:t>
            </a:r>
          </a:p>
          <a:p>
            <a:pPr lvl="1"/>
            <a:r>
              <a:rPr lang="en-US" sz="2400" b="1" noProof="1">
                <a:solidFill>
                  <a:srgbClr val="000000"/>
                </a:solidFill>
                <a:latin typeface="Courier New" panose="02070309020205020404" pitchFamily="49" charset="0"/>
              </a:rPr>
              <a:t>}</a:t>
            </a:r>
          </a:p>
          <a:p>
            <a:r>
              <a:rPr lang="en-US" sz="2400" b="1" noProof="1">
                <a:solidFill>
                  <a:srgbClr val="000000"/>
                </a:solidFill>
                <a:latin typeface="Courier New" panose="02070309020205020404" pitchFamily="49" charset="0"/>
              </a:rPr>
              <a:t>}</a:t>
            </a:r>
            <a:endParaRPr lang="en-US" sz="2400" b="1" noProof="1"/>
          </a:p>
        </p:txBody>
      </p:sp>
    </p:spTree>
    <p:extLst>
      <p:ext uri="{BB962C8B-B14F-4D97-AF65-F5344CB8AC3E}">
        <p14:creationId xmlns:p14="http://schemas.microsoft.com/office/powerpoint/2010/main" val="219921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spcBef>
                <a:spcPts val="0"/>
              </a:spcBef>
              <a:buNone/>
            </a:pPr>
            <a:r>
              <a:rPr lang="en-US" sz="1800" b="1" noProof="1">
                <a:solidFill>
                  <a:srgbClr val="7F0055"/>
                </a:solidFill>
                <a:latin typeface="Courier New" panose="02070309020205020404" pitchFamily="49" charset="0"/>
              </a:rPr>
              <a:t>public</a:t>
            </a:r>
            <a:r>
              <a:rPr lang="en-US" sz="1800" b="1" noProof="1">
                <a:solidFill>
                  <a:srgbClr val="000000"/>
                </a:solidFill>
                <a:latin typeface="Courier New" panose="02070309020205020404" pitchFamily="49" charset="0"/>
              </a:rPr>
              <a:t> </a:t>
            </a:r>
            <a:r>
              <a:rPr lang="en-US" sz="1800" b="1" noProof="1">
                <a:solidFill>
                  <a:srgbClr val="7F0055"/>
                </a:solidFill>
                <a:latin typeface="Courier New" panose="02070309020205020404" pitchFamily="49" charset="0"/>
              </a:rPr>
              <a:t>class</a:t>
            </a:r>
            <a:r>
              <a:rPr lang="en-US" sz="1800" b="1" noProof="1">
                <a:solidFill>
                  <a:srgbClr val="000000"/>
                </a:solidFill>
                <a:latin typeface="Courier New" panose="02070309020205020404" pitchFamily="49" charset="0"/>
              </a:rPr>
              <a:t> </a:t>
            </a:r>
            <a:r>
              <a:rPr lang="en-US" sz="1800" noProof="1">
                <a:solidFill>
                  <a:srgbClr val="000000"/>
                </a:solidFill>
                <a:latin typeface="Courier New" panose="02070309020205020404" pitchFamily="49" charset="0"/>
              </a:rPr>
              <a:t>LoanAgent {</a:t>
            </a:r>
          </a:p>
          <a:p>
            <a:pPr marL="0" indent="0">
              <a:spcBef>
                <a:spcPts val="0"/>
              </a:spcBef>
              <a:buNone/>
            </a:pPr>
            <a:endParaRPr lang="en-US" sz="1800" noProof="1">
              <a:solidFill>
                <a:srgbClr val="000000"/>
              </a:solidFill>
              <a:latin typeface="Courier New" panose="02070309020205020404" pitchFamily="49" charset="0"/>
            </a:endParaRPr>
          </a:p>
          <a:p>
            <a:pPr marL="0" indent="0">
              <a:spcBef>
                <a:spcPts val="0"/>
              </a:spcBef>
              <a:buNone/>
            </a:pPr>
            <a:r>
              <a:rPr lang="en-US" sz="1800" b="1" noProof="1">
                <a:solidFill>
                  <a:prstClr val="black"/>
                </a:solidFill>
                <a:latin typeface="Courier New" panose="02070309020205020404" pitchFamily="49" charset="0"/>
              </a:rPr>
              <a:t>CreditScoreChecker myChecker; </a:t>
            </a:r>
          </a:p>
          <a:p>
            <a:pPr marL="0" indent="0">
              <a:spcBef>
                <a:spcPts val="0"/>
              </a:spcBef>
              <a:buNone/>
            </a:pPr>
            <a:endParaRPr lang="en-US" sz="1800" noProof="1">
              <a:solidFill>
                <a:srgbClr val="000000"/>
              </a:solidFill>
              <a:latin typeface="Courier New" panose="02070309020205020404" pitchFamily="49" charset="0"/>
            </a:endParaRPr>
          </a:p>
          <a:p>
            <a:pPr marL="0" indent="0">
              <a:spcBef>
                <a:spcPts val="0"/>
              </a:spcBef>
              <a:buNone/>
            </a:pPr>
            <a:endParaRPr lang="en-US" sz="1800" noProof="1">
              <a:solidFill>
                <a:prstClr val="black"/>
              </a:solidFill>
              <a:latin typeface="Courier New" panose="02070309020205020404" pitchFamily="49" charset="0"/>
            </a:endParaRPr>
          </a:p>
          <a:p>
            <a:pPr marL="0" indent="0">
              <a:spcBef>
                <a:spcPts val="0"/>
              </a:spcBef>
              <a:buNone/>
            </a:pPr>
            <a:r>
              <a:rPr lang="en-US" sz="1800" b="1" noProof="1">
                <a:solidFill>
                  <a:srgbClr val="7F0055"/>
                </a:solidFill>
                <a:latin typeface="Courier New" panose="02070309020205020404" pitchFamily="49" charset="0"/>
              </a:rPr>
              <a:t>public</a:t>
            </a:r>
            <a:r>
              <a:rPr lang="en-US" sz="1800" b="1" noProof="1">
                <a:solidFill>
                  <a:srgbClr val="000000"/>
                </a:solidFill>
                <a:latin typeface="Courier New" panose="02070309020205020404" pitchFamily="49" charset="0"/>
              </a:rPr>
              <a:t> </a:t>
            </a:r>
            <a:r>
              <a:rPr lang="en-US" sz="1800" noProof="1">
                <a:solidFill>
                  <a:srgbClr val="000000"/>
                </a:solidFill>
                <a:latin typeface="Courier New" panose="02070309020205020404" pitchFamily="49" charset="0"/>
              </a:rPr>
              <a:t>Boolean processLoan(LoanInfo info)  {</a:t>
            </a:r>
          </a:p>
          <a:p>
            <a:pPr marL="0" indent="0">
              <a:spcBef>
                <a:spcPts val="0"/>
              </a:spcBef>
              <a:buNone/>
            </a:pPr>
            <a:r>
              <a:rPr lang="en-US" sz="1800" noProof="1">
                <a:solidFill>
                  <a:srgbClr val="000000"/>
                </a:solidFill>
                <a:latin typeface="Courier New" panose="02070309020205020404" pitchFamily="49" charset="0"/>
              </a:rPr>
              <a:t>Boolean result = </a:t>
            </a:r>
            <a:r>
              <a:rPr lang="en-US" sz="1800" b="1" noProof="1">
                <a:solidFill>
                  <a:srgbClr val="7F0055"/>
                </a:solidFill>
                <a:latin typeface="Courier New" panose="02070309020205020404" pitchFamily="49" charset="0"/>
              </a:rPr>
              <a:t>false</a:t>
            </a:r>
            <a:r>
              <a:rPr lang="en-US" sz="1800" b="1" noProof="1">
                <a:solidFill>
                  <a:srgbClr val="000000"/>
                </a:solidFill>
                <a:latin typeface="Courier New" panose="02070309020205020404" pitchFamily="49" charset="0"/>
              </a:rPr>
              <a:t>;</a:t>
            </a:r>
          </a:p>
          <a:p>
            <a:pPr marL="0" indent="0">
              <a:spcBef>
                <a:spcPts val="0"/>
              </a:spcBef>
              <a:buNone/>
            </a:pPr>
            <a:endParaRPr lang="en-US" sz="1800" b="1" noProof="1">
              <a:solidFill>
                <a:srgbClr val="000000"/>
              </a:solidFill>
              <a:latin typeface="Courier New" panose="02070309020205020404" pitchFamily="49" charset="0"/>
            </a:endParaRPr>
          </a:p>
          <a:p>
            <a:pPr marL="0" indent="0">
              <a:spcBef>
                <a:spcPts val="0"/>
              </a:spcBef>
              <a:buNone/>
            </a:pPr>
            <a:r>
              <a:rPr lang="en-US" sz="1800" noProof="1">
                <a:solidFill>
                  <a:srgbClr val="3F7F5F"/>
                </a:solidFill>
                <a:latin typeface="Courier New" panose="02070309020205020404" pitchFamily="49" charset="0"/>
              </a:rPr>
              <a:t>//evaluate debt load</a:t>
            </a:r>
          </a:p>
          <a:p>
            <a:pPr marL="0" indent="0">
              <a:spcBef>
                <a:spcPts val="0"/>
              </a:spcBef>
              <a:buNone/>
            </a:pPr>
            <a:r>
              <a:rPr lang="en-US" sz="1800" noProof="1">
                <a:solidFill>
                  <a:srgbClr val="3F7F5F"/>
                </a:solidFill>
                <a:latin typeface="Courier New" panose="02070309020205020404" pitchFamily="49" charset="0"/>
              </a:rPr>
              <a:t>//evaluate income</a:t>
            </a:r>
          </a:p>
          <a:p>
            <a:pPr marL="0" indent="0">
              <a:spcBef>
                <a:spcPts val="0"/>
              </a:spcBef>
              <a:buNone/>
            </a:pPr>
            <a:endParaRPr lang="en-US" sz="1800" noProof="1">
              <a:solidFill>
                <a:prstClr val="black"/>
              </a:solidFill>
              <a:latin typeface="Courier New" panose="02070309020205020404" pitchFamily="49" charset="0"/>
            </a:endParaRPr>
          </a:p>
          <a:p>
            <a:pPr marL="0" indent="0">
              <a:spcBef>
                <a:spcPts val="0"/>
              </a:spcBef>
              <a:buNone/>
            </a:pPr>
            <a:r>
              <a:rPr lang="en-US" sz="1800" b="1" noProof="1">
                <a:solidFill>
                  <a:prstClr val="black"/>
                </a:solidFill>
                <a:latin typeface="Courier New" panose="02070309020205020404" pitchFamily="49" charset="0"/>
              </a:rPr>
              <a:t>int creditScore = myChecker.checkScore();</a:t>
            </a:r>
          </a:p>
          <a:p>
            <a:pPr marL="0" indent="0">
              <a:spcBef>
                <a:spcPts val="0"/>
              </a:spcBef>
              <a:buNone/>
            </a:pPr>
            <a:endParaRPr lang="en-US" sz="1800" noProof="1">
              <a:solidFill>
                <a:prstClr val="black"/>
              </a:solidFill>
              <a:latin typeface="Courier New" panose="02070309020205020404" pitchFamily="49" charset="0"/>
            </a:endParaRPr>
          </a:p>
          <a:p>
            <a:pPr marL="0" indent="0">
              <a:spcBef>
                <a:spcPts val="0"/>
              </a:spcBef>
              <a:buNone/>
            </a:pPr>
            <a:r>
              <a:rPr lang="en-US" sz="1800" noProof="1">
                <a:solidFill>
                  <a:srgbClr val="3F7F5F"/>
                </a:solidFill>
                <a:latin typeface="Courier New" panose="02070309020205020404" pitchFamily="49" charset="0"/>
              </a:rPr>
              <a:t>//more stuff here</a:t>
            </a:r>
          </a:p>
          <a:p>
            <a:pPr marL="0" indent="0">
              <a:spcBef>
                <a:spcPts val="0"/>
              </a:spcBef>
              <a:buNone/>
            </a:pPr>
            <a:endParaRPr lang="en-US" sz="1800" noProof="1">
              <a:solidFill>
                <a:prstClr val="black"/>
              </a:solidFill>
              <a:latin typeface="Courier New" panose="02070309020205020404" pitchFamily="49" charset="0"/>
            </a:endParaRPr>
          </a:p>
          <a:p>
            <a:pPr marL="0" indent="0">
              <a:spcBef>
                <a:spcPts val="0"/>
              </a:spcBef>
              <a:buNone/>
            </a:pPr>
            <a:r>
              <a:rPr lang="en-US" sz="1800" b="1" noProof="1">
                <a:solidFill>
                  <a:srgbClr val="7F0055"/>
                </a:solidFill>
                <a:latin typeface="Courier New" panose="02070309020205020404" pitchFamily="49" charset="0"/>
              </a:rPr>
              <a:t>return</a:t>
            </a:r>
            <a:r>
              <a:rPr lang="en-US" sz="1800" b="1" noProof="1">
                <a:solidFill>
                  <a:srgbClr val="000000"/>
                </a:solidFill>
                <a:latin typeface="Courier New" panose="02070309020205020404" pitchFamily="49" charset="0"/>
              </a:rPr>
              <a:t> </a:t>
            </a:r>
            <a:r>
              <a:rPr lang="en-US" sz="1800" noProof="1">
                <a:solidFill>
                  <a:srgbClr val="000000"/>
                </a:solidFill>
                <a:latin typeface="Courier New" panose="02070309020205020404" pitchFamily="49" charset="0"/>
              </a:rPr>
              <a:t>result;</a:t>
            </a:r>
          </a:p>
          <a:p>
            <a:pPr marL="0" indent="0">
              <a:spcBef>
                <a:spcPts val="0"/>
              </a:spcBef>
              <a:buNone/>
            </a:pPr>
            <a:r>
              <a:rPr lang="en-US" sz="1800" noProof="1">
                <a:solidFill>
                  <a:srgbClr val="000000"/>
                </a:solidFill>
                <a:latin typeface="Courier New" panose="02070309020205020404" pitchFamily="49" charset="0"/>
              </a:rPr>
              <a:t>}</a:t>
            </a:r>
            <a:endParaRPr lang="en-US" sz="1800" noProof="1">
              <a:solidFill>
                <a:prstClr val="black"/>
              </a:solidFill>
            </a:endParaRPr>
          </a:p>
          <a:p>
            <a:pPr marL="109728" indent="0">
              <a:buNone/>
            </a:pPr>
            <a:endParaRPr lang="en-US" dirty="0"/>
          </a:p>
        </p:txBody>
      </p:sp>
      <p:sp>
        <p:nvSpPr>
          <p:cNvPr id="4" name="Slide Number Placeholder 3"/>
          <p:cNvSpPr>
            <a:spLocks noGrp="1"/>
          </p:cNvSpPr>
          <p:nvPr>
            <p:ph type="sldNum" sz="quarter" idx="12"/>
          </p:nvPr>
        </p:nvSpPr>
        <p:spPr/>
        <p:txBody>
          <a:bodyPr/>
          <a:lstStyle/>
          <a:p>
            <a:fld id="{6DB95B6A-BC78-40A2-91EE-4C5B970FC040}" type="slidenum">
              <a:rPr lang="en-US" smtClean="0"/>
              <a:pPr/>
              <a:t>19</a:t>
            </a:fld>
            <a:endParaRPr lang="en-US"/>
          </a:p>
        </p:txBody>
      </p:sp>
      <p:sp>
        <p:nvSpPr>
          <p:cNvPr id="5" name="Title 4"/>
          <p:cNvSpPr>
            <a:spLocks noGrp="1"/>
          </p:cNvSpPr>
          <p:nvPr>
            <p:ph type="title"/>
          </p:nvPr>
        </p:nvSpPr>
        <p:spPr/>
        <p:txBody>
          <a:bodyPr/>
          <a:lstStyle/>
          <a:p>
            <a:r>
              <a:rPr lang="en-US" dirty="0"/>
              <a:t>One More Issue to Resolve …..</a:t>
            </a:r>
          </a:p>
        </p:txBody>
      </p:sp>
    </p:spTree>
    <p:extLst>
      <p:ext uri="{BB962C8B-B14F-4D97-AF65-F5344CB8AC3E}">
        <p14:creationId xmlns:p14="http://schemas.microsoft.com/office/powerpoint/2010/main" val="157304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2819401"/>
            <a:ext cx="3352800" cy="1828800"/>
          </a:xfrm>
        </p:spPr>
        <p:txBody>
          <a:bodyPr>
            <a:normAutofit/>
          </a:bodyPr>
          <a:lstStyle/>
          <a:p>
            <a:r>
              <a:rPr lang="en-US" sz="3200" dirty="0"/>
              <a:t>What makes code hard to test?? </a:t>
            </a:r>
          </a:p>
        </p:txBody>
      </p:sp>
      <p:sp>
        <p:nvSpPr>
          <p:cNvPr id="6" name="Content Placeholder 5"/>
          <p:cNvSpPr>
            <a:spLocks noGrp="1"/>
          </p:cNvSpPr>
          <p:nvPr>
            <p:ph sz="half" idx="2"/>
          </p:nvPr>
        </p:nvSpPr>
        <p:spPr/>
        <p:txBody>
          <a:bodyPr>
            <a:normAutofit/>
          </a:bodyPr>
          <a:lstStyle/>
          <a:p>
            <a:pPr>
              <a:spcBef>
                <a:spcPts val="600"/>
              </a:spcBef>
              <a:spcAft>
                <a:spcPts val="600"/>
              </a:spcAft>
            </a:pPr>
            <a:r>
              <a:rPr lang="en-US" dirty="0"/>
              <a:t>Coupling objects by using </a:t>
            </a:r>
            <a:r>
              <a:rPr lang="en-US" dirty="0">
                <a:latin typeface="Courier New" panose="02070309020205020404" pitchFamily="49" charset="0"/>
                <a:cs typeface="Courier New" panose="02070309020205020404" pitchFamily="49" charset="0"/>
              </a:rPr>
              <a:t>new() </a:t>
            </a:r>
          </a:p>
          <a:p>
            <a:pPr>
              <a:spcBef>
                <a:spcPts val="600"/>
              </a:spcBef>
              <a:spcAft>
                <a:spcPts val="600"/>
              </a:spcAft>
            </a:pPr>
            <a:r>
              <a:rPr lang="en-US" dirty="0"/>
              <a:t>Mixing </a:t>
            </a:r>
            <a:r>
              <a:rPr lang="en-US" dirty="0">
                <a:latin typeface="Courier New" panose="02070309020205020404" pitchFamily="49" charset="0"/>
                <a:cs typeface="Courier New" panose="02070309020205020404" pitchFamily="49" charset="0"/>
              </a:rPr>
              <a:t>new() </a:t>
            </a:r>
            <a:r>
              <a:rPr lang="en-US" dirty="0"/>
              <a:t>with business logic</a:t>
            </a:r>
          </a:p>
          <a:p>
            <a:pPr>
              <a:spcBef>
                <a:spcPts val="600"/>
              </a:spcBef>
              <a:spcAft>
                <a:spcPts val="600"/>
              </a:spcAft>
            </a:pPr>
            <a:r>
              <a:rPr lang="en-US" dirty="0"/>
              <a:t>Doing work in the constructor</a:t>
            </a:r>
          </a:p>
          <a:p>
            <a:pPr>
              <a:spcBef>
                <a:spcPts val="600"/>
              </a:spcBef>
              <a:spcAft>
                <a:spcPts val="600"/>
              </a:spcAft>
            </a:pPr>
            <a:r>
              <a:rPr lang="en-US" dirty="0"/>
              <a:t>Too many conditionals</a:t>
            </a:r>
          </a:p>
          <a:p>
            <a:pPr>
              <a:spcBef>
                <a:spcPts val="600"/>
              </a:spcBef>
              <a:spcAft>
                <a:spcPts val="600"/>
              </a:spcAft>
            </a:pPr>
            <a:r>
              <a:rPr lang="en-US" dirty="0"/>
              <a:t>…. </a:t>
            </a:r>
          </a:p>
        </p:txBody>
      </p:sp>
      <p:sp>
        <p:nvSpPr>
          <p:cNvPr id="4" name="Slide Number Placeholder 3"/>
          <p:cNvSpPr>
            <a:spLocks noGrp="1"/>
          </p:cNvSpPr>
          <p:nvPr>
            <p:ph type="sldNum" sz="quarter" idx="12"/>
          </p:nvPr>
        </p:nvSpPr>
        <p:spPr/>
        <p:txBody>
          <a:bodyPr/>
          <a:lstStyle/>
          <a:p>
            <a:fld id="{6DB95B6A-BC78-40A2-91EE-4C5B970FC040}" type="slidenum">
              <a:rPr lang="en-US" smtClean="0"/>
              <a:pPr/>
              <a:t>2</a:t>
            </a:fld>
            <a:endParaRPr lang="en-US"/>
          </a:p>
        </p:txBody>
      </p:sp>
      <p:sp>
        <p:nvSpPr>
          <p:cNvPr id="5" name="Title 4"/>
          <p:cNvSpPr>
            <a:spLocks noGrp="1"/>
          </p:cNvSpPr>
          <p:nvPr>
            <p:ph type="title"/>
          </p:nvPr>
        </p:nvSpPr>
        <p:spPr/>
        <p:txBody>
          <a:bodyPr/>
          <a:lstStyle/>
          <a:p>
            <a:r>
              <a:rPr lang="en-US" dirty="0"/>
              <a:t>Testability</a:t>
            </a:r>
          </a:p>
        </p:txBody>
      </p:sp>
    </p:spTree>
    <p:extLst>
      <p:ext uri="{BB962C8B-B14F-4D97-AF65-F5344CB8AC3E}">
        <p14:creationId xmlns:p14="http://schemas.microsoft.com/office/powerpoint/2010/main" val="22961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9"/>
            <a:ext cx="8229600" cy="1033272"/>
          </a:xfrm>
        </p:spPr>
        <p:txBody>
          <a:bodyPr/>
          <a:lstStyle/>
          <a:p>
            <a:r>
              <a:rPr lang="en-US" dirty="0"/>
              <a:t>We could solve this problem with a Factory Object:</a:t>
            </a:r>
          </a:p>
        </p:txBody>
      </p:sp>
      <p:sp>
        <p:nvSpPr>
          <p:cNvPr id="4" name="Slide Number Placeholder 3"/>
          <p:cNvSpPr>
            <a:spLocks noGrp="1"/>
          </p:cNvSpPr>
          <p:nvPr>
            <p:ph type="sldNum" sz="quarter" idx="12"/>
          </p:nvPr>
        </p:nvSpPr>
        <p:spPr/>
        <p:txBody>
          <a:bodyPr/>
          <a:lstStyle/>
          <a:p>
            <a:fld id="{6DB95B6A-BC78-40A2-91EE-4C5B970FC040}" type="slidenum">
              <a:rPr lang="en-US" noProof="1" dirty="0" smtClean="0"/>
              <a:pPr/>
              <a:t>20</a:t>
            </a:fld>
            <a:endParaRPr lang="en-US" noProof="1"/>
          </a:p>
        </p:txBody>
      </p:sp>
      <p:sp>
        <p:nvSpPr>
          <p:cNvPr id="5" name="Title 4"/>
          <p:cNvSpPr>
            <a:spLocks noGrp="1"/>
          </p:cNvSpPr>
          <p:nvPr>
            <p:ph type="title"/>
          </p:nvPr>
        </p:nvSpPr>
        <p:spPr/>
        <p:txBody>
          <a:bodyPr/>
          <a:lstStyle/>
          <a:p>
            <a:r>
              <a:rPr lang="en-US" dirty="0"/>
              <a:t>Factories</a:t>
            </a:r>
          </a:p>
        </p:txBody>
      </p:sp>
      <p:sp>
        <p:nvSpPr>
          <p:cNvPr id="6" name="Rectangle 5"/>
          <p:cNvSpPr/>
          <p:nvPr/>
        </p:nvSpPr>
        <p:spPr>
          <a:xfrm>
            <a:off x="2209800" y="4495800"/>
            <a:ext cx="22860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LoanAgent</a:t>
            </a:r>
          </a:p>
        </p:txBody>
      </p:sp>
      <p:sp>
        <p:nvSpPr>
          <p:cNvPr id="7" name="Rectangle 6"/>
          <p:cNvSpPr/>
          <p:nvPr/>
        </p:nvSpPr>
        <p:spPr>
          <a:xfrm>
            <a:off x="6400800" y="5295106"/>
            <a:ext cx="3657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noProof="1">
                <a:solidFill>
                  <a:schemeClr val="tx1"/>
                </a:solidFill>
              </a:rPr>
              <a:t>CreditScoreCheckerInterface</a:t>
            </a:r>
          </a:p>
          <a:p>
            <a:pPr algn="ctr"/>
            <a:endParaRPr lang="en-US" i="1" noProof="1">
              <a:solidFill>
                <a:schemeClr val="tx1"/>
              </a:solidFill>
            </a:endParaRPr>
          </a:p>
          <a:p>
            <a:pPr algn="ctr"/>
            <a:r>
              <a:rPr lang="en-US" i="1" noProof="1">
                <a:solidFill>
                  <a:schemeClr val="tx1"/>
                </a:solidFill>
              </a:rPr>
              <a:t>checkScore()</a:t>
            </a:r>
          </a:p>
        </p:txBody>
      </p:sp>
      <p:cxnSp>
        <p:nvCxnSpPr>
          <p:cNvPr id="8" name="Straight Arrow Connector 7"/>
          <p:cNvCxnSpPr>
            <a:stCxn id="6" idx="3"/>
            <a:endCxn id="7" idx="1"/>
          </p:cNvCxnSpPr>
          <p:nvPr/>
        </p:nvCxnSpPr>
        <p:spPr>
          <a:xfrm>
            <a:off x="4495800" y="5029200"/>
            <a:ext cx="1905000" cy="91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1"/>
            <a:endCxn id="7" idx="3"/>
          </p:cNvCxnSpPr>
          <p:nvPr/>
        </p:nvCxnSpPr>
        <p:spPr>
          <a:xfrm>
            <a:off x="6400800" y="5942806"/>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48400" y="2738790"/>
            <a:ext cx="3581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CreditScoreCheckerFactory</a:t>
            </a:r>
          </a:p>
          <a:p>
            <a:pPr algn="ctr"/>
            <a:endParaRPr lang="en-US" noProof="1">
              <a:solidFill>
                <a:schemeClr val="tx1"/>
              </a:solidFill>
            </a:endParaRPr>
          </a:p>
          <a:p>
            <a:pPr algn="ctr"/>
            <a:r>
              <a:rPr lang="en-US" noProof="1">
                <a:solidFill>
                  <a:schemeClr val="tx1"/>
                </a:solidFill>
              </a:rPr>
              <a:t>getCreditScoreChecker()</a:t>
            </a:r>
          </a:p>
        </p:txBody>
      </p:sp>
      <p:cxnSp>
        <p:nvCxnSpPr>
          <p:cNvPr id="13" name="Straight Connector 12"/>
          <p:cNvCxnSpPr>
            <a:stCxn id="12" idx="1"/>
          </p:cNvCxnSpPr>
          <p:nvPr/>
        </p:nvCxnSpPr>
        <p:spPr>
          <a:xfrm>
            <a:off x="6248400" y="3386490"/>
            <a:ext cx="3581400" cy="42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12" idx="1"/>
          </p:cNvCxnSpPr>
          <p:nvPr/>
        </p:nvCxnSpPr>
        <p:spPr>
          <a:xfrm flipV="1">
            <a:off x="3352800" y="3386490"/>
            <a:ext cx="2895600" cy="110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39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noProof="1"/>
              <a:t>The Factory Object is a workable solution to the problem</a:t>
            </a:r>
            <a:br>
              <a:rPr lang="en-US" noProof="1"/>
            </a:br>
            <a:endParaRPr lang="en-US" noProof="1"/>
          </a:p>
          <a:p>
            <a:r>
              <a:rPr lang="en-US" noProof="1"/>
              <a:t>It allows us to make the LoanAgent dependent on an interface, since it is no longer responsible for creating the CreditScoreChecker</a:t>
            </a:r>
            <a:br>
              <a:rPr lang="en-US" noProof="1"/>
            </a:br>
            <a:endParaRPr lang="en-US" noProof="1"/>
          </a:p>
          <a:p>
            <a:r>
              <a:rPr lang="en-US" noProof="1"/>
              <a:t>However, since the LoanAgent requests the CreditScoreChecker, it is still involved in the creation process</a:t>
            </a:r>
            <a:br>
              <a:rPr lang="en-US" noProof="1"/>
            </a:br>
            <a:endParaRPr lang="en-US" noProof="1"/>
          </a:p>
          <a:p>
            <a:endParaRPr lang="en-US" noProof="1"/>
          </a:p>
        </p:txBody>
      </p:sp>
      <p:sp>
        <p:nvSpPr>
          <p:cNvPr id="4" name="Slide Number Placeholder 3"/>
          <p:cNvSpPr>
            <a:spLocks noGrp="1"/>
          </p:cNvSpPr>
          <p:nvPr>
            <p:ph type="sldNum" sz="quarter" idx="12"/>
          </p:nvPr>
        </p:nvSpPr>
        <p:spPr/>
        <p:txBody>
          <a:bodyPr/>
          <a:lstStyle/>
          <a:p>
            <a:fld id="{6DB95B6A-BC78-40A2-91EE-4C5B970FC040}" type="slidenum">
              <a:rPr lang="en-US" smtClean="0"/>
              <a:pPr/>
              <a:t>21</a:t>
            </a:fld>
            <a:endParaRPr lang="en-US"/>
          </a:p>
        </p:txBody>
      </p:sp>
      <p:sp>
        <p:nvSpPr>
          <p:cNvPr id="5" name="Title 4"/>
          <p:cNvSpPr>
            <a:spLocks noGrp="1"/>
          </p:cNvSpPr>
          <p:nvPr>
            <p:ph type="title"/>
          </p:nvPr>
        </p:nvSpPr>
        <p:spPr/>
        <p:txBody>
          <a:bodyPr/>
          <a:lstStyle/>
          <a:p>
            <a:r>
              <a:rPr lang="en-US" dirty="0"/>
              <a:t>Dependency Injection</a:t>
            </a:r>
          </a:p>
        </p:txBody>
      </p:sp>
    </p:spTree>
    <p:extLst>
      <p:ext uri="{BB962C8B-B14F-4D97-AF65-F5344CB8AC3E}">
        <p14:creationId xmlns:p14="http://schemas.microsoft.com/office/powerpoint/2010/main" val="374307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981200" y="1481329"/>
            <a:ext cx="5257800" cy="4525963"/>
          </a:xfrm>
        </p:spPr>
        <p:txBody>
          <a:bodyPr>
            <a:normAutofit/>
          </a:bodyPr>
          <a:lstStyle/>
          <a:p>
            <a:r>
              <a:rPr lang="en-US" dirty="0"/>
              <a:t>What we want is for the </a:t>
            </a:r>
            <a:r>
              <a:rPr lang="en-US" dirty="0" err="1"/>
              <a:t>LoanAgent</a:t>
            </a:r>
            <a:r>
              <a:rPr lang="en-US" dirty="0"/>
              <a:t> to express a need, and have someone else worry about constructing objects</a:t>
            </a:r>
            <a:br>
              <a:rPr lang="en-US" dirty="0"/>
            </a:br>
            <a:endParaRPr lang="en-US" dirty="0"/>
          </a:p>
          <a:p>
            <a:r>
              <a:rPr lang="en-US" dirty="0"/>
              <a:t>We can do this with either constructor of setter method injection</a:t>
            </a:r>
          </a:p>
        </p:txBody>
      </p:sp>
      <p:sp>
        <p:nvSpPr>
          <p:cNvPr id="4" name="Slide Number Placeholder 3"/>
          <p:cNvSpPr>
            <a:spLocks noGrp="1"/>
          </p:cNvSpPr>
          <p:nvPr>
            <p:ph type="sldNum" sz="quarter" idx="12"/>
          </p:nvPr>
        </p:nvSpPr>
        <p:spPr/>
        <p:txBody>
          <a:bodyPr/>
          <a:lstStyle/>
          <a:p>
            <a:fld id="{6DB95B6A-BC78-40A2-91EE-4C5B970FC040}" type="slidenum">
              <a:rPr lang="en-US" smtClean="0"/>
              <a:pPr/>
              <a:t>22</a:t>
            </a:fld>
            <a:endParaRPr lang="en-US"/>
          </a:p>
        </p:txBody>
      </p:sp>
      <p:sp>
        <p:nvSpPr>
          <p:cNvPr id="5" name="Title 4"/>
          <p:cNvSpPr>
            <a:spLocks noGrp="1"/>
          </p:cNvSpPr>
          <p:nvPr>
            <p:ph type="title"/>
          </p:nvPr>
        </p:nvSpPr>
        <p:spPr/>
        <p:txBody>
          <a:bodyPr/>
          <a:lstStyle/>
          <a:p>
            <a:r>
              <a:rPr lang="en-US" dirty="0"/>
              <a:t>Dependency Injection</a:t>
            </a:r>
          </a:p>
        </p:txBody>
      </p:sp>
    </p:spTree>
    <p:extLst>
      <p:ext uri="{BB962C8B-B14F-4D97-AF65-F5344CB8AC3E}">
        <p14:creationId xmlns:p14="http://schemas.microsoft.com/office/powerpoint/2010/main" val="186635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B95B6A-BC78-40A2-91EE-4C5B970FC040}" type="slidenum">
              <a:rPr lang="en-US" smtClean="0"/>
              <a:pPr/>
              <a:t>23</a:t>
            </a:fld>
            <a:endParaRPr lang="en-US" dirty="0"/>
          </a:p>
        </p:txBody>
      </p:sp>
      <p:sp>
        <p:nvSpPr>
          <p:cNvPr id="7" name="Title 6"/>
          <p:cNvSpPr>
            <a:spLocks noGrp="1"/>
          </p:cNvSpPr>
          <p:nvPr>
            <p:ph type="title"/>
          </p:nvPr>
        </p:nvSpPr>
        <p:spPr/>
        <p:txBody>
          <a:bodyPr/>
          <a:lstStyle/>
          <a:p>
            <a:r>
              <a:rPr lang="en-US" dirty="0"/>
              <a:t>Two Types of Injection</a:t>
            </a:r>
          </a:p>
        </p:txBody>
      </p:sp>
      <p:sp>
        <p:nvSpPr>
          <p:cNvPr id="9" name="Rectangle 8"/>
          <p:cNvSpPr/>
          <p:nvPr/>
        </p:nvSpPr>
        <p:spPr>
          <a:xfrm>
            <a:off x="1752600" y="1828800"/>
            <a:ext cx="8534400" cy="3416320"/>
          </a:xfrm>
          <a:prstGeom prst="rect">
            <a:avLst/>
          </a:prstGeom>
        </p:spPr>
        <p:txBody>
          <a:bodyPr wrap="square">
            <a:spAutoFit/>
          </a:bodyPr>
          <a:lstStyle/>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class</a:t>
            </a:r>
            <a:r>
              <a:rPr lang="en-US" b="1" noProof="1">
                <a:solidFill>
                  <a:srgbClr val="000000"/>
                </a:solidFill>
                <a:latin typeface="Courier New" panose="02070309020205020404" pitchFamily="49" charset="0"/>
              </a:rPr>
              <a:t> LoanAgent {</a:t>
            </a:r>
          </a:p>
          <a:p>
            <a:endParaRPr lang="en-US" noProof="1">
              <a:latin typeface="Courier New" panose="02070309020205020404" pitchFamily="49" charset="0"/>
            </a:endParaRPr>
          </a:p>
          <a:p>
            <a:pPr lvl="1"/>
            <a:r>
              <a:rPr lang="en-US" b="1" noProof="1">
                <a:solidFill>
                  <a:srgbClr val="7F0055"/>
                </a:solidFill>
                <a:latin typeface="Courier New" panose="02070309020205020404" pitchFamily="49" charset="0"/>
              </a:rPr>
              <a:t>private</a:t>
            </a:r>
            <a:r>
              <a:rPr lang="en-US" b="1" noProof="1">
                <a:solidFill>
                  <a:srgbClr val="000000"/>
                </a:solidFill>
                <a:latin typeface="Courier New" panose="02070309020205020404" pitchFamily="49" charset="0"/>
              </a:rPr>
              <a:t> CreditScoreChecker </a:t>
            </a:r>
            <a:r>
              <a:rPr lang="en-US" b="1" noProof="1">
                <a:solidFill>
                  <a:srgbClr val="0000C0"/>
                </a:solidFill>
                <a:latin typeface="Courier New" panose="02070309020205020404" pitchFamily="49" charset="0"/>
              </a:rPr>
              <a:t>myScoreChecker</a:t>
            </a:r>
            <a:r>
              <a:rPr lang="en-US" b="1" noProof="1">
                <a:solidFill>
                  <a:srgbClr val="000000"/>
                </a:solidFill>
                <a:latin typeface="Courier New" panose="02070309020205020404" pitchFamily="49" charset="0"/>
              </a:rPr>
              <a:t>;</a:t>
            </a:r>
          </a:p>
          <a:p>
            <a:endParaRPr lang="en-US" noProof="1">
              <a:latin typeface="Courier New" panose="02070309020205020404" pitchFamily="49" charset="0"/>
            </a:endParaRPr>
          </a:p>
          <a:p>
            <a:pPr lvl="1"/>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LoanAgent(CreditScoreChecker checker) {</a:t>
            </a:r>
          </a:p>
          <a:p>
            <a:pPr lvl="2"/>
            <a:r>
              <a:rPr lang="en-US" noProof="1">
                <a:solidFill>
                  <a:srgbClr val="0000C0"/>
                </a:solidFill>
                <a:latin typeface="Courier New" panose="02070309020205020404" pitchFamily="49" charset="0"/>
              </a:rPr>
              <a:t>myScoreChecker</a:t>
            </a:r>
            <a:r>
              <a:rPr lang="en-US" noProof="1">
                <a:solidFill>
                  <a:srgbClr val="000000"/>
                </a:solidFill>
                <a:latin typeface="Courier New" panose="02070309020205020404" pitchFamily="49" charset="0"/>
              </a:rPr>
              <a:t> = checker;</a:t>
            </a:r>
          </a:p>
          <a:p>
            <a:pPr lvl="1"/>
            <a:r>
              <a:rPr lang="en-US" noProof="1">
                <a:solidFill>
                  <a:srgbClr val="000000"/>
                </a:solidFill>
                <a:latin typeface="Courier New" panose="02070309020205020404" pitchFamily="49" charset="0"/>
              </a:rPr>
              <a:t>}</a:t>
            </a:r>
          </a:p>
          <a:p>
            <a:endParaRPr lang="en-US" noProof="1">
              <a:latin typeface="Courier New" panose="02070309020205020404" pitchFamily="49" charset="0"/>
            </a:endParaRPr>
          </a:p>
          <a:p>
            <a:pPr lvl="1"/>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void</a:t>
            </a:r>
            <a:r>
              <a:rPr lang="en-US" b="1" noProof="1">
                <a:solidFill>
                  <a:srgbClr val="000000"/>
                </a:solidFill>
                <a:latin typeface="Courier New" panose="02070309020205020404" pitchFamily="49" charset="0"/>
              </a:rPr>
              <a:t> setScoreChecker(CreditScoreChecker checker) {</a:t>
            </a:r>
          </a:p>
          <a:p>
            <a:pPr lvl="2"/>
            <a:r>
              <a:rPr lang="en-US" noProof="1">
                <a:solidFill>
                  <a:srgbClr val="0000C0"/>
                </a:solidFill>
                <a:latin typeface="Courier New" panose="02070309020205020404" pitchFamily="49" charset="0"/>
              </a:rPr>
              <a:t>myScoreChecker</a:t>
            </a:r>
            <a:r>
              <a:rPr lang="en-US" noProof="1">
                <a:solidFill>
                  <a:srgbClr val="000000"/>
                </a:solidFill>
                <a:latin typeface="Courier New" panose="02070309020205020404" pitchFamily="49" charset="0"/>
              </a:rPr>
              <a:t> = checker;</a:t>
            </a:r>
          </a:p>
          <a:p>
            <a:pPr lvl="1"/>
            <a:r>
              <a:rPr lang="en-US" noProof="1">
                <a:solidFill>
                  <a:srgbClr val="000000"/>
                </a:solidFill>
                <a:latin typeface="Courier New" panose="02070309020205020404" pitchFamily="49" charset="0"/>
              </a:rPr>
              <a:t>}</a:t>
            </a:r>
          </a:p>
          <a:p>
            <a:r>
              <a:rPr lang="en-US" noProof="1">
                <a:solidFill>
                  <a:srgbClr val="000000"/>
                </a:solidFill>
                <a:latin typeface="Courier New" panose="02070309020205020404" pitchFamily="49" charset="0"/>
              </a:rPr>
              <a:t>}</a:t>
            </a:r>
            <a:endParaRPr lang="en-US" noProof="1"/>
          </a:p>
        </p:txBody>
      </p:sp>
    </p:spTree>
    <p:extLst>
      <p:ext uri="{BB962C8B-B14F-4D97-AF65-F5344CB8AC3E}">
        <p14:creationId xmlns:p14="http://schemas.microsoft.com/office/powerpoint/2010/main" val="74830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24</a:t>
            </a:fld>
            <a:endParaRPr lang="en-US"/>
          </a:p>
        </p:txBody>
      </p:sp>
      <p:sp>
        <p:nvSpPr>
          <p:cNvPr id="5" name="Title 4"/>
          <p:cNvSpPr>
            <a:spLocks noGrp="1"/>
          </p:cNvSpPr>
          <p:nvPr>
            <p:ph type="title"/>
          </p:nvPr>
        </p:nvSpPr>
        <p:spPr/>
        <p:txBody>
          <a:bodyPr/>
          <a:lstStyle/>
          <a:p>
            <a:r>
              <a:rPr lang="en-US" dirty="0"/>
              <a:t>Testing it out!</a:t>
            </a:r>
          </a:p>
        </p:txBody>
      </p:sp>
      <p:sp>
        <p:nvSpPr>
          <p:cNvPr id="6" name="Rectangle 5"/>
          <p:cNvSpPr/>
          <p:nvPr/>
        </p:nvSpPr>
        <p:spPr>
          <a:xfrm>
            <a:off x="1567912" y="1225689"/>
            <a:ext cx="8686800" cy="5632311"/>
          </a:xfrm>
          <a:prstGeom prst="rect">
            <a:avLst/>
          </a:prstGeom>
        </p:spPr>
        <p:txBody>
          <a:bodyPr wrap="square">
            <a:spAutoFit/>
          </a:bodyPr>
          <a:lstStyle/>
          <a:p>
            <a:r>
              <a:rPr lang="en-US" sz="2000" b="1" noProof="1">
                <a:solidFill>
                  <a:srgbClr val="7F0055"/>
                </a:solidFill>
                <a:latin typeface="Courier New" panose="02070309020205020404" pitchFamily="49" charset="0"/>
              </a:rPr>
              <a:t>public</a:t>
            </a:r>
            <a:r>
              <a:rPr lang="en-US" sz="2000" b="1" noProof="1">
                <a:solidFill>
                  <a:srgbClr val="000000"/>
                </a:solidFill>
                <a:latin typeface="Courier New" panose="02070309020205020404" pitchFamily="49" charset="0"/>
              </a:rPr>
              <a:t> </a:t>
            </a:r>
            <a:r>
              <a:rPr lang="en-US" sz="2000" b="1" noProof="1">
                <a:solidFill>
                  <a:srgbClr val="7F0055"/>
                </a:solidFill>
                <a:latin typeface="Courier New" panose="02070309020205020404" pitchFamily="49" charset="0"/>
              </a:rPr>
              <a:t>class</a:t>
            </a:r>
            <a:r>
              <a:rPr lang="en-US" sz="2000" b="1" noProof="1">
                <a:solidFill>
                  <a:srgbClr val="000000"/>
                </a:solidFill>
                <a:latin typeface="Courier New" panose="02070309020205020404" pitchFamily="49" charset="0"/>
              </a:rPr>
              <a:t> LoanAgentTester {</a:t>
            </a:r>
          </a:p>
          <a:p>
            <a:endParaRPr lang="en-US" sz="2000" b="1" noProof="1">
              <a:solidFill>
                <a:srgbClr val="000000"/>
              </a:solidFill>
              <a:latin typeface="Courier New" panose="02070309020205020404" pitchFamily="49" charset="0"/>
            </a:endParaRPr>
          </a:p>
          <a:p>
            <a:pPr lvl="1"/>
            <a:r>
              <a:rPr lang="en-US" sz="2000" b="1" noProof="1">
                <a:solidFill>
                  <a:srgbClr val="000000"/>
                </a:solidFill>
                <a:latin typeface="Courier New" panose="02070309020205020404" pitchFamily="49" charset="0"/>
              </a:rPr>
              <a:t>CreditScoreChecker checker;</a:t>
            </a:r>
          </a:p>
          <a:p>
            <a:r>
              <a:rPr lang="en-US" sz="2000" noProof="1">
                <a:solidFill>
                  <a:schemeClr val="bg1">
                    <a:lumMod val="50000"/>
                  </a:schemeClr>
                </a:solidFill>
                <a:latin typeface="Courier New" panose="02070309020205020404" pitchFamily="49" charset="0"/>
              </a:rPr>
              <a:t>@Before</a:t>
            </a:r>
          </a:p>
          <a:p>
            <a:r>
              <a:rPr lang="en-US" sz="2000" b="1" noProof="1">
                <a:solidFill>
                  <a:srgbClr val="7F0055"/>
                </a:solidFill>
                <a:latin typeface="Courier New" panose="02070309020205020404" pitchFamily="49" charset="0"/>
              </a:rPr>
              <a:t>public</a:t>
            </a:r>
            <a:r>
              <a:rPr lang="en-US" sz="2000" b="1" noProof="1">
                <a:solidFill>
                  <a:srgbClr val="000000"/>
                </a:solidFill>
                <a:latin typeface="Courier New" panose="02070309020205020404" pitchFamily="49" charset="0"/>
              </a:rPr>
              <a:t> </a:t>
            </a:r>
            <a:r>
              <a:rPr lang="en-US" sz="2000" b="1" noProof="1">
                <a:solidFill>
                  <a:srgbClr val="7F0055"/>
                </a:solidFill>
                <a:latin typeface="Courier New" panose="02070309020205020404" pitchFamily="49" charset="0"/>
              </a:rPr>
              <a:t>void</a:t>
            </a:r>
            <a:r>
              <a:rPr lang="en-US" sz="2000" b="1" noProof="1">
                <a:solidFill>
                  <a:srgbClr val="000000"/>
                </a:solidFill>
                <a:latin typeface="Courier New" panose="02070309020205020404" pitchFamily="49" charset="0"/>
              </a:rPr>
              <a:t> setup()  {</a:t>
            </a:r>
          </a:p>
          <a:p>
            <a:pPr lvl="1"/>
            <a:r>
              <a:rPr lang="en-US" sz="2000" b="1" noProof="1">
                <a:solidFill>
                  <a:srgbClr val="000000"/>
                </a:solidFill>
                <a:latin typeface="Courier New" panose="02070309020205020404" pitchFamily="49" charset="0"/>
              </a:rPr>
              <a:t>checker = new </a:t>
            </a:r>
            <a:r>
              <a:rPr lang="en-US" sz="2000" b="1" noProof="1">
                <a:latin typeface="Courier New" panose="02070309020205020404" pitchFamily="49" charset="0"/>
                <a:cs typeface="Courier New" panose="02070309020205020404" pitchFamily="49" charset="0"/>
              </a:rPr>
              <a:t>TestingCreditScoreCheckerImp</a:t>
            </a:r>
            <a:r>
              <a:rPr lang="en-US" sz="2000" b="1" noProof="1">
                <a:solidFill>
                  <a:srgbClr val="000000"/>
                </a:solidFill>
                <a:latin typeface="Courier New" panose="02070309020205020404" pitchFamily="49" charset="0"/>
                <a:cs typeface="Courier New" panose="02070309020205020404" pitchFamily="49" charset="0"/>
              </a:rPr>
              <a:t>();</a:t>
            </a:r>
          </a:p>
          <a:p>
            <a:r>
              <a:rPr lang="en-US" sz="2000" b="1" noProof="1">
                <a:solidFill>
                  <a:srgbClr val="000000"/>
                </a:solidFill>
                <a:latin typeface="Courier New" panose="02070309020205020404" pitchFamily="49" charset="0"/>
              </a:rPr>
              <a:t>	}</a:t>
            </a:r>
          </a:p>
          <a:p>
            <a:endParaRPr lang="en-US" sz="2000" noProof="1">
              <a:latin typeface="Courier New" panose="02070309020205020404" pitchFamily="49" charset="0"/>
            </a:endParaRPr>
          </a:p>
          <a:p>
            <a:r>
              <a:rPr lang="en-US" sz="2000" noProof="1">
                <a:solidFill>
                  <a:srgbClr val="646464"/>
                </a:solidFill>
                <a:latin typeface="Courier New" panose="02070309020205020404" pitchFamily="49" charset="0"/>
              </a:rPr>
              <a:t>@Test</a:t>
            </a:r>
          </a:p>
          <a:p>
            <a:r>
              <a:rPr lang="en-US" sz="2000" b="1" noProof="1">
                <a:solidFill>
                  <a:srgbClr val="7F0055"/>
                </a:solidFill>
                <a:latin typeface="Courier New" panose="02070309020205020404" pitchFamily="49" charset="0"/>
              </a:rPr>
              <a:t>public</a:t>
            </a:r>
            <a:r>
              <a:rPr lang="en-US" sz="2000" b="1" noProof="1">
                <a:solidFill>
                  <a:srgbClr val="000000"/>
                </a:solidFill>
                <a:latin typeface="Courier New" panose="02070309020205020404" pitchFamily="49" charset="0"/>
              </a:rPr>
              <a:t> </a:t>
            </a:r>
            <a:r>
              <a:rPr lang="en-US" sz="2000" b="1" noProof="1">
                <a:solidFill>
                  <a:srgbClr val="7F0055"/>
                </a:solidFill>
                <a:latin typeface="Courier New" panose="02070309020205020404" pitchFamily="49" charset="0"/>
              </a:rPr>
              <a:t>void</a:t>
            </a:r>
            <a:r>
              <a:rPr lang="en-US" sz="2000" b="1" noProof="1">
                <a:solidFill>
                  <a:srgbClr val="000000"/>
                </a:solidFill>
                <a:latin typeface="Courier New" panose="02070309020205020404" pitchFamily="49" charset="0"/>
              </a:rPr>
              <a:t> testWith719CreditScore() {</a:t>
            </a:r>
          </a:p>
          <a:p>
            <a:endParaRPr lang="en-US" sz="2000" noProof="1">
              <a:latin typeface="Courier New" panose="02070309020205020404" pitchFamily="49" charset="0"/>
            </a:endParaRPr>
          </a:p>
          <a:p>
            <a:r>
              <a:rPr lang="en-US" sz="2000" noProof="1">
                <a:solidFill>
                  <a:srgbClr val="000000"/>
                </a:solidFill>
                <a:latin typeface="Courier New" panose="02070309020205020404" pitchFamily="49" charset="0"/>
              </a:rPr>
              <a:t>	Checker.setScore(719);</a:t>
            </a:r>
          </a:p>
          <a:p>
            <a:r>
              <a:rPr lang="en-US" sz="2000" noProof="1">
                <a:latin typeface="Courier New" panose="02070309020205020404" pitchFamily="49" charset="0"/>
              </a:rPr>
              <a:t>	LoanAgent myAgent = new LoanAgent();</a:t>
            </a:r>
          </a:p>
          <a:p>
            <a:r>
              <a:rPr lang="en-US" sz="2000" noProof="1">
                <a:latin typeface="Courier New" panose="02070309020205020404" pitchFamily="49" charset="0"/>
              </a:rPr>
              <a:t>	myAgent.setScoreChecker(checker);</a:t>
            </a:r>
          </a:p>
          <a:p>
            <a:r>
              <a:rPr lang="en-US" sz="2000" noProof="1">
                <a:solidFill>
                  <a:srgbClr val="000000"/>
                </a:solidFill>
                <a:latin typeface="Courier New" panose="02070309020205020404" pitchFamily="49" charset="0"/>
              </a:rPr>
              <a:t>	bool result = myAgent.processLoan(</a:t>
            </a:r>
            <a:r>
              <a:rPr lang="en-US" sz="2000" noProof="1">
                <a:solidFill>
                  <a:srgbClr val="2A00FF"/>
                </a:solidFill>
                <a:latin typeface="Courier New" panose="02070309020205020404" pitchFamily="49" charset="0"/>
              </a:rPr>
              <a:t>"123-45-6789"</a:t>
            </a:r>
            <a:r>
              <a:rPr lang="en-US" sz="2000" noProof="1">
                <a:solidFill>
                  <a:srgbClr val="000000"/>
                </a:solidFill>
                <a:latin typeface="Courier New" panose="02070309020205020404" pitchFamily="49" charset="0"/>
              </a:rPr>
              <a:t>);</a:t>
            </a:r>
          </a:p>
          <a:p>
            <a:r>
              <a:rPr lang="en-US" sz="2000" noProof="1">
                <a:solidFill>
                  <a:srgbClr val="000000"/>
                </a:solidFill>
                <a:latin typeface="Courier New" panose="02070309020205020404" pitchFamily="49" charset="0"/>
              </a:rPr>
              <a:t>	assertFalse(result);</a:t>
            </a:r>
          </a:p>
          <a:p>
            <a:r>
              <a:rPr lang="en-US" sz="2000" noProof="1">
                <a:solidFill>
                  <a:srgbClr val="000000"/>
                </a:solidFill>
                <a:latin typeface="Courier New" panose="02070309020205020404" pitchFamily="49" charset="0"/>
              </a:rPr>
              <a:t>	}</a:t>
            </a:r>
          </a:p>
          <a:p>
            <a:r>
              <a:rPr lang="en-US" sz="2000" noProof="1">
                <a:solidFill>
                  <a:srgbClr val="000000"/>
                </a:solidFill>
                <a:latin typeface="Courier New" panose="02070309020205020404" pitchFamily="49" charset="0"/>
              </a:rPr>
              <a:t>}</a:t>
            </a:r>
            <a:endParaRPr lang="en-US" sz="2000" noProof="1"/>
          </a:p>
        </p:txBody>
      </p:sp>
    </p:spTree>
    <p:extLst>
      <p:ext uri="{BB962C8B-B14F-4D97-AF65-F5344CB8AC3E}">
        <p14:creationId xmlns:p14="http://schemas.microsoft.com/office/powerpoint/2010/main" val="229007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25</a:t>
            </a:fld>
            <a:endParaRPr lang="en-US"/>
          </a:p>
        </p:txBody>
      </p:sp>
      <p:sp>
        <p:nvSpPr>
          <p:cNvPr id="5" name="Title 4"/>
          <p:cNvSpPr>
            <a:spLocks noGrp="1"/>
          </p:cNvSpPr>
          <p:nvPr>
            <p:ph type="title"/>
          </p:nvPr>
        </p:nvSpPr>
        <p:spPr>
          <a:ln>
            <a:solidFill>
              <a:schemeClr val="tx1"/>
            </a:solidFill>
          </a:ln>
        </p:spPr>
        <p:txBody>
          <a:bodyPr>
            <a:normAutofit/>
          </a:bodyPr>
          <a:lstStyle/>
          <a:p>
            <a:r>
              <a:rPr lang="en-US" dirty="0"/>
              <a:t>Recapping Testing Seams</a:t>
            </a:r>
          </a:p>
        </p:txBody>
      </p:sp>
      <p:sp>
        <p:nvSpPr>
          <p:cNvPr id="6" name="Rectangle 5"/>
          <p:cNvSpPr/>
          <p:nvPr/>
        </p:nvSpPr>
        <p:spPr>
          <a:xfrm>
            <a:off x="5035358" y="3352800"/>
            <a:ext cx="1517842" cy="18796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Code Under Test</a:t>
            </a:r>
          </a:p>
        </p:txBody>
      </p:sp>
      <p:sp>
        <p:nvSpPr>
          <p:cNvPr id="7" name="Rectangle 6"/>
          <p:cNvSpPr/>
          <p:nvPr/>
        </p:nvSpPr>
        <p:spPr>
          <a:xfrm>
            <a:off x="2133600" y="3454400"/>
            <a:ext cx="1696412" cy="1879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Testing Code</a:t>
            </a:r>
          </a:p>
        </p:txBody>
      </p:sp>
      <p:sp>
        <p:nvSpPr>
          <p:cNvPr id="8" name="Striped Right Arrow 7"/>
          <p:cNvSpPr/>
          <p:nvPr/>
        </p:nvSpPr>
        <p:spPr>
          <a:xfrm>
            <a:off x="4006641" y="3708400"/>
            <a:ext cx="937491" cy="2032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p:cNvSpPr/>
          <p:nvPr/>
        </p:nvSpPr>
        <p:spPr>
          <a:xfrm rot="10800000">
            <a:off x="4006642" y="4888073"/>
            <a:ext cx="937491" cy="2032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0232" y="3352801"/>
            <a:ext cx="1015021" cy="307777"/>
          </a:xfrm>
          <a:prstGeom prst="rect">
            <a:avLst/>
          </a:prstGeom>
          <a:noFill/>
        </p:spPr>
        <p:txBody>
          <a:bodyPr wrap="none" rtlCol="0">
            <a:spAutoFit/>
          </a:bodyPr>
          <a:lstStyle/>
          <a:p>
            <a:r>
              <a:rPr lang="en-US" sz="1400" dirty="0">
                <a:latin typeface="Lucida Calligraphy" panose="03010101010101010101" pitchFamily="66" charset="0"/>
              </a:rPr>
              <a:t>Stimulus</a:t>
            </a:r>
          </a:p>
        </p:txBody>
      </p:sp>
      <p:sp>
        <p:nvSpPr>
          <p:cNvPr id="11" name="TextBox 10"/>
          <p:cNvSpPr txBox="1"/>
          <p:nvPr/>
        </p:nvSpPr>
        <p:spPr>
          <a:xfrm>
            <a:off x="3984407" y="4491997"/>
            <a:ext cx="1051891" cy="307777"/>
          </a:xfrm>
          <a:prstGeom prst="rect">
            <a:avLst/>
          </a:prstGeom>
          <a:noFill/>
        </p:spPr>
        <p:txBody>
          <a:bodyPr wrap="none" rtlCol="0">
            <a:spAutoFit/>
          </a:bodyPr>
          <a:lstStyle/>
          <a:p>
            <a:r>
              <a:rPr lang="en-US" sz="1400" dirty="0">
                <a:latin typeface="Lucida Calligraphy" panose="03010101010101010101" pitchFamily="66" charset="0"/>
              </a:rPr>
              <a:t>Response</a:t>
            </a:r>
          </a:p>
        </p:txBody>
      </p:sp>
      <p:sp>
        <p:nvSpPr>
          <p:cNvPr id="2" name="Rectangle 1"/>
          <p:cNvSpPr/>
          <p:nvPr/>
        </p:nvSpPr>
        <p:spPr>
          <a:xfrm>
            <a:off x="7162800" y="2209800"/>
            <a:ext cx="457200" cy="41981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292800" y="2380209"/>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sp>
        <p:nvSpPr>
          <p:cNvPr id="32" name="Rectangle 31"/>
          <p:cNvSpPr/>
          <p:nvPr/>
        </p:nvSpPr>
        <p:spPr>
          <a:xfrm>
            <a:off x="8292800" y="3294585"/>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sp>
        <p:nvSpPr>
          <p:cNvPr id="38" name="Rectangle 37"/>
          <p:cNvSpPr/>
          <p:nvPr/>
        </p:nvSpPr>
        <p:spPr>
          <a:xfrm>
            <a:off x="8292800" y="4318776"/>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sp>
        <p:nvSpPr>
          <p:cNvPr id="40" name="Rectangle 39"/>
          <p:cNvSpPr/>
          <p:nvPr/>
        </p:nvSpPr>
        <p:spPr>
          <a:xfrm>
            <a:off x="8292800" y="5388430"/>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cxnSp>
        <p:nvCxnSpPr>
          <p:cNvPr id="18" name="Straight Arrow Connector 17"/>
          <p:cNvCxnSpPr/>
          <p:nvPr/>
        </p:nvCxnSpPr>
        <p:spPr>
          <a:xfrm flipV="1">
            <a:off x="6400800" y="2759756"/>
            <a:ext cx="1752600" cy="746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2" idx="1"/>
          </p:cNvCxnSpPr>
          <p:nvPr/>
        </p:nvCxnSpPr>
        <p:spPr>
          <a:xfrm flipV="1">
            <a:off x="6400800" y="3674134"/>
            <a:ext cx="1892000" cy="2736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400800" y="4862113"/>
            <a:ext cx="1892000" cy="9538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8" idx="1"/>
          </p:cNvCxnSpPr>
          <p:nvPr/>
        </p:nvCxnSpPr>
        <p:spPr>
          <a:xfrm>
            <a:off x="6490064" y="4464086"/>
            <a:ext cx="1802737" cy="2342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00909" y="1714257"/>
            <a:ext cx="700833" cy="369332"/>
          </a:xfrm>
          <a:prstGeom prst="rect">
            <a:avLst/>
          </a:prstGeom>
          <a:noFill/>
        </p:spPr>
        <p:txBody>
          <a:bodyPr wrap="none" rtlCol="0">
            <a:spAutoFit/>
          </a:bodyPr>
          <a:lstStyle/>
          <a:p>
            <a:r>
              <a:rPr lang="en-US" dirty="0"/>
              <a:t>Seam</a:t>
            </a:r>
          </a:p>
        </p:txBody>
      </p:sp>
      <p:sp>
        <p:nvSpPr>
          <p:cNvPr id="45" name="Oval 44"/>
          <p:cNvSpPr/>
          <p:nvPr/>
        </p:nvSpPr>
        <p:spPr>
          <a:xfrm>
            <a:off x="2486263" y="3594100"/>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69786" y="4962426"/>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p:cNvSpPr/>
          <p:nvPr/>
        </p:nvSpPr>
        <p:spPr>
          <a:xfrm>
            <a:off x="5794280" y="1552181"/>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Freeform 58"/>
          <p:cNvSpPr/>
          <p:nvPr/>
        </p:nvSpPr>
        <p:spPr>
          <a:xfrm>
            <a:off x="2542903" y="5120641"/>
            <a:ext cx="6165668" cy="1685109"/>
          </a:xfrm>
          <a:custGeom>
            <a:avLst/>
            <a:gdLst>
              <a:gd name="connsiteX0" fmla="*/ 0 w 6165668"/>
              <a:gd name="connsiteY0" fmla="*/ 0 h 1685109"/>
              <a:gd name="connsiteX1" fmla="*/ 4846320 w 6165668"/>
              <a:gd name="connsiteY1" fmla="*/ 1685109 h 1685109"/>
              <a:gd name="connsiteX2" fmla="*/ 6165668 w 6165668"/>
              <a:gd name="connsiteY2" fmla="*/ 0 h 1685109"/>
              <a:gd name="connsiteX3" fmla="*/ 6165668 w 6165668"/>
              <a:gd name="connsiteY3" fmla="*/ 0 h 1685109"/>
            </a:gdLst>
            <a:ahLst/>
            <a:cxnLst>
              <a:cxn ang="0">
                <a:pos x="connsiteX0" y="connsiteY0"/>
              </a:cxn>
              <a:cxn ang="0">
                <a:pos x="connsiteX1" y="connsiteY1"/>
              </a:cxn>
              <a:cxn ang="0">
                <a:pos x="connsiteX2" y="connsiteY2"/>
              </a:cxn>
              <a:cxn ang="0">
                <a:pos x="connsiteX3" y="connsiteY3"/>
              </a:cxn>
            </a:cxnLst>
            <a:rect l="l" t="t" r="r" b="b"/>
            <a:pathLst>
              <a:path w="6165668" h="1685109">
                <a:moveTo>
                  <a:pt x="0" y="0"/>
                </a:moveTo>
                <a:cubicBezTo>
                  <a:pt x="1909354" y="842554"/>
                  <a:pt x="3818709" y="1685109"/>
                  <a:pt x="4846320" y="1685109"/>
                </a:cubicBezTo>
                <a:cubicBezTo>
                  <a:pt x="5873931" y="1685109"/>
                  <a:pt x="6165668" y="0"/>
                  <a:pt x="6165668" y="0"/>
                </a:cubicBezTo>
                <a:lnTo>
                  <a:pt x="6165668"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2595155" y="1658450"/>
            <a:ext cx="6230983" cy="2064464"/>
          </a:xfrm>
          <a:custGeom>
            <a:avLst/>
            <a:gdLst>
              <a:gd name="connsiteX0" fmla="*/ 0 w 6230983"/>
              <a:gd name="connsiteY0" fmla="*/ 2064464 h 2064464"/>
              <a:gd name="connsiteX1" fmla="*/ 2194560 w 6230983"/>
              <a:gd name="connsiteY1" fmla="*/ 327104 h 2064464"/>
              <a:gd name="connsiteX2" fmla="*/ 5107577 w 6230983"/>
              <a:gd name="connsiteY2" fmla="*/ 26659 h 2064464"/>
              <a:gd name="connsiteX3" fmla="*/ 6230983 w 6230983"/>
              <a:gd name="connsiteY3" fmla="*/ 692864 h 2064464"/>
            </a:gdLst>
            <a:ahLst/>
            <a:cxnLst>
              <a:cxn ang="0">
                <a:pos x="connsiteX0" y="connsiteY0"/>
              </a:cxn>
              <a:cxn ang="0">
                <a:pos x="connsiteX1" y="connsiteY1"/>
              </a:cxn>
              <a:cxn ang="0">
                <a:pos x="connsiteX2" y="connsiteY2"/>
              </a:cxn>
              <a:cxn ang="0">
                <a:pos x="connsiteX3" y="connsiteY3"/>
              </a:cxn>
            </a:cxnLst>
            <a:rect l="l" t="t" r="r" b="b"/>
            <a:pathLst>
              <a:path w="6230983" h="2064464">
                <a:moveTo>
                  <a:pt x="0" y="2064464"/>
                </a:moveTo>
                <a:cubicBezTo>
                  <a:pt x="671648" y="1365601"/>
                  <a:pt x="1343297" y="666738"/>
                  <a:pt x="2194560" y="327104"/>
                </a:cubicBezTo>
                <a:cubicBezTo>
                  <a:pt x="3045823" y="-12530"/>
                  <a:pt x="4434840" y="-34301"/>
                  <a:pt x="5107577" y="26659"/>
                </a:cubicBezTo>
                <a:cubicBezTo>
                  <a:pt x="5780314" y="87619"/>
                  <a:pt x="6005648" y="390241"/>
                  <a:pt x="6230983" y="6928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2660469" y="1969766"/>
            <a:ext cx="5760720" cy="1805401"/>
          </a:xfrm>
          <a:custGeom>
            <a:avLst/>
            <a:gdLst>
              <a:gd name="connsiteX0" fmla="*/ 0 w 5760720"/>
              <a:gd name="connsiteY0" fmla="*/ 1805401 h 1805401"/>
              <a:gd name="connsiteX1" fmla="*/ 3069771 w 5760720"/>
              <a:gd name="connsiteY1" fmla="*/ 185606 h 1805401"/>
              <a:gd name="connsiteX2" fmla="*/ 5055325 w 5760720"/>
              <a:gd name="connsiteY2" fmla="*/ 159481 h 1805401"/>
              <a:gd name="connsiteX3" fmla="*/ 5760720 w 5760720"/>
              <a:gd name="connsiteY3" fmla="*/ 1295949 h 1805401"/>
              <a:gd name="connsiteX4" fmla="*/ 5760720 w 5760720"/>
              <a:gd name="connsiteY4" fmla="*/ 1295949 h 180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0720" h="1805401">
                <a:moveTo>
                  <a:pt x="0" y="1805401"/>
                </a:moveTo>
                <a:cubicBezTo>
                  <a:pt x="1113608" y="1132663"/>
                  <a:pt x="2227217" y="459926"/>
                  <a:pt x="3069771" y="185606"/>
                </a:cubicBezTo>
                <a:cubicBezTo>
                  <a:pt x="3912325" y="-88714"/>
                  <a:pt x="4606833" y="-25576"/>
                  <a:pt x="5055325" y="159481"/>
                </a:cubicBezTo>
                <a:cubicBezTo>
                  <a:pt x="5503817" y="344538"/>
                  <a:pt x="5760720" y="1295949"/>
                  <a:pt x="5760720" y="1295949"/>
                </a:cubicBezTo>
                <a:lnTo>
                  <a:pt x="5760720" y="1295949"/>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2503715" y="5055326"/>
            <a:ext cx="5734595" cy="1557900"/>
          </a:xfrm>
          <a:custGeom>
            <a:avLst/>
            <a:gdLst>
              <a:gd name="connsiteX0" fmla="*/ 0 w 5734595"/>
              <a:gd name="connsiteY0" fmla="*/ 0 h 1557900"/>
              <a:gd name="connsiteX1" fmla="*/ 3148149 w 5734595"/>
              <a:gd name="connsiteY1" fmla="*/ 1149531 h 1557900"/>
              <a:gd name="connsiteX2" fmla="*/ 4911635 w 5734595"/>
              <a:gd name="connsiteY2" fmla="*/ 1554480 h 1557900"/>
              <a:gd name="connsiteX3" fmla="*/ 5734595 w 5734595"/>
              <a:gd name="connsiteY3" fmla="*/ 966651 h 1557900"/>
              <a:gd name="connsiteX4" fmla="*/ 5734595 w 5734595"/>
              <a:gd name="connsiteY4" fmla="*/ 966651 h 15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4595" h="1557900">
                <a:moveTo>
                  <a:pt x="0" y="0"/>
                </a:moveTo>
                <a:cubicBezTo>
                  <a:pt x="1164771" y="445225"/>
                  <a:pt x="2329543" y="890451"/>
                  <a:pt x="3148149" y="1149531"/>
                </a:cubicBezTo>
                <a:cubicBezTo>
                  <a:pt x="3966755" y="1408611"/>
                  <a:pt x="4480561" y="1584960"/>
                  <a:pt x="4911635" y="1554480"/>
                </a:cubicBezTo>
                <a:cubicBezTo>
                  <a:pt x="5342709" y="1524000"/>
                  <a:pt x="5734595" y="966651"/>
                  <a:pt x="5734595" y="966651"/>
                </a:cubicBezTo>
                <a:lnTo>
                  <a:pt x="5734595" y="966651"/>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3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animBg="1"/>
      <p:bldP spid="47" grpId="0" animBg="1"/>
      <p:bldP spid="59" grpId="0" animBg="1"/>
      <p:bldP spid="60" grpId="0" animBg="1"/>
      <p:bldP spid="61"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3</a:t>
            </a:fld>
            <a:endParaRPr lang="en-US"/>
          </a:p>
        </p:txBody>
      </p:sp>
      <p:sp>
        <p:nvSpPr>
          <p:cNvPr id="5" name="Title 4"/>
          <p:cNvSpPr>
            <a:spLocks noGrp="1"/>
          </p:cNvSpPr>
          <p:nvPr>
            <p:ph type="title"/>
          </p:nvPr>
        </p:nvSpPr>
        <p:spPr/>
        <p:txBody>
          <a:bodyPr/>
          <a:lstStyle/>
          <a:p>
            <a:r>
              <a:rPr lang="en-US" dirty="0"/>
              <a:t>Testing</a:t>
            </a:r>
          </a:p>
        </p:txBody>
      </p:sp>
      <p:sp>
        <p:nvSpPr>
          <p:cNvPr id="6" name="Rectangle 5"/>
          <p:cNvSpPr/>
          <p:nvPr/>
        </p:nvSpPr>
        <p:spPr>
          <a:xfrm>
            <a:off x="7086600" y="2362200"/>
            <a:ext cx="2590800" cy="2819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Code Under Test</a:t>
            </a:r>
          </a:p>
        </p:txBody>
      </p:sp>
      <p:sp>
        <p:nvSpPr>
          <p:cNvPr id="7" name="Rectangle 6"/>
          <p:cNvSpPr/>
          <p:nvPr/>
        </p:nvSpPr>
        <p:spPr>
          <a:xfrm>
            <a:off x="2133600" y="2514600"/>
            <a:ext cx="2895600" cy="2819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Testing Code</a:t>
            </a:r>
          </a:p>
        </p:txBody>
      </p:sp>
      <p:sp>
        <p:nvSpPr>
          <p:cNvPr id="8" name="Striped Right Arrow 7"/>
          <p:cNvSpPr/>
          <p:nvPr/>
        </p:nvSpPr>
        <p:spPr>
          <a:xfrm>
            <a:off x="5330686" y="2895600"/>
            <a:ext cx="1600200" cy="3048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p:cNvSpPr/>
          <p:nvPr/>
        </p:nvSpPr>
        <p:spPr>
          <a:xfrm rot="10800000">
            <a:off x="5330687" y="4665110"/>
            <a:ext cx="1600200" cy="3048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51470" y="2362201"/>
            <a:ext cx="1606530" cy="461665"/>
          </a:xfrm>
          <a:prstGeom prst="rect">
            <a:avLst/>
          </a:prstGeom>
          <a:noFill/>
        </p:spPr>
        <p:txBody>
          <a:bodyPr wrap="none" rtlCol="0">
            <a:spAutoFit/>
          </a:bodyPr>
          <a:lstStyle/>
          <a:p>
            <a:r>
              <a:rPr lang="en-US" sz="2400" dirty="0">
                <a:latin typeface="Lucida Calligraphy" panose="03010101010101010101" pitchFamily="66" charset="0"/>
              </a:rPr>
              <a:t>Stimulus</a:t>
            </a:r>
          </a:p>
        </p:txBody>
      </p:sp>
      <p:sp>
        <p:nvSpPr>
          <p:cNvPr id="11" name="TextBox 10"/>
          <p:cNvSpPr txBox="1"/>
          <p:nvPr/>
        </p:nvSpPr>
        <p:spPr>
          <a:xfrm>
            <a:off x="5292735" y="4070995"/>
            <a:ext cx="1670650" cy="461665"/>
          </a:xfrm>
          <a:prstGeom prst="rect">
            <a:avLst/>
          </a:prstGeom>
          <a:noFill/>
        </p:spPr>
        <p:txBody>
          <a:bodyPr wrap="none" rtlCol="0">
            <a:spAutoFit/>
          </a:bodyPr>
          <a:lstStyle/>
          <a:p>
            <a:r>
              <a:rPr lang="en-US" sz="2400" dirty="0">
                <a:latin typeface="Lucida Calligraphy" panose="03010101010101010101" pitchFamily="66" charset="0"/>
              </a:rPr>
              <a:t>Response</a:t>
            </a:r>
          </a:p>
        </p:txBody>
      </p:sp>
    </p:spTree>
    <p:extLst>
      <p:ext uri="{BB962C8B-B14F-4D97-AF65-F5344CB8AC3E}">
        <p14:creationId xmlns:p14="http://schemas.microsoft.com/office/powerpoint/2010/main" val="79025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4</a:t>
            </a:fld>
            <a:endParaRPr lang="en-US"/>
          </a:p>
        </p:txBody>
      </p:sp>
      <p:sp>
        <p:nvSpPr>
          <p:cNvPr id="5" name="Title 4"/>
          <p:cNvSpPr>
            <a:spLocks noGrp="1"/>
          </p:cNvSpPr>
          <p:nvPr>
            <p:ph type="title"/>
          </p:nvPr>
        </p:nvSpPr>
        <p:spPr>
          <a:ln>
            <a:solidFill>
              <a:schemeClr val="tx1"/>
            </a:solidFill>
          </a:ln>
        </p:spPr>
        <p:txBody>
          <a:bodyPr>
            <a:normAutofit/>
          </a:bodyPr>
          <a:lstStyle/>
          <a:p>
            <a:r>
              <a:rPr lang="en-US" dirty="0"/>
              <a:t>Dependencies Make Testing Difficult!</a:t>
            </a:r>
          </a:p>
        </p:txBody>
      </p:sp>
      <p:sp>
        <p:nvSpPr>
          <p:cNvPr id="6" name="Rectangle 5"/>
          <p:cNvSpPr/>
          <p:nvPr/>
        </p:nvSpPr>
        <p:spPr>
          <a:xfrm>
            <a:off x="5035358" y="3352800"/>
            <a:ext cx="1517842" cy="18796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Code Under Test</a:t>
            </a:r>
          </a:p>
        </p:txBody>
      </p:sp>
      <p:sp>
        <p:nvSpPr>
          <p:cNvPr id="7" name="Rectangle 6"/>
          <p:cNvSpPr/>
          <p:nvPr/>
        </p:nvSpPr>
        <p:spPr>
          <a:xfrm>
            <a:off x="2133600" y="3454400"/>
            <a:ext cx="1696412" cy="1879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Testing Code</a:t>
            </a:r>
          </a:p>
        </p:txBody>
      </p:sp>
      <p:sp>
        <p:nvSpPr>
          <p:cNvPr id="8" name="Striped Right Arrow 7"/>
          <p:cNvSpPr/>
          <p:nvPr/>
        </p:nvSpPr>
        <p:spPr>
          <a:xfrm>
            <a:off x="4006641" y="3708400"/>
            <a:ext cx="937491" cy="2032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p:cNvSpPr/>
          <p:nvPr/>
        </p:nvSpPr>
        <p:spPr>
          <a:xfrm rot="10800000">
            <a:off x="4006642" y="4888073"/>
            <a:ext cx="937491" cy="2032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0232" y="3352801"/>
            <a:ext cx="1015021" cy="307777"/>
          </a:xfrm>
          <a:prstGeom prst="rect">
            <a:avLst/>
          </a:prstGeom>
          <a:noFill/>
        </p:spPr>
        <p:txBody>
          <a:bodyPr wrap="none" rtlCol="0">
            <a:spAutoFit/>
          </a:bodyPr>
          <a:lstStyle/>
          <a:p>
            <a:r>
              <a:rPr lang="en-US" sz="1400" dirty="0">
                <a:latin typeface="Lucida Calligraphy" panose="03010101010101010101" pitchFamily="66" charset="0"/>
              </a:rPr>
              <a:t>Stimulus</a:t>
            </a:r>
          </a:p>
        </p:txBody>
      </p:sp>
      <p:sp>
        <p:nvSpPr>
          <p:cNvPr id="11" name="TextBox 10"/>
          <p:cNvSpPr txBox="1"/>
          <p:nvPr/>
        </p:nvSpPr>
        <p:spPr>
          <a:xfrm>
            <a:off x="3984407" y="4491997"/>
            <a:ext cx="1051891" cy="307777"/>
          </a:xfrm>
          <a:prstGeom prst="rect">
            <a:avLst/>
          </a:prstGeom>
          <a:noFill/>
        </p:spPr>
        <p:txBody>
          <a:bodyPr wrap="none" rtlCol="0">
            <a:spAutoFit/>
          </a:bodyPr>
          <a:lstStyle/>
          <a:p>
            <a:r>
              <a:rPr lang="en-US" sz="1400" dirty="0">
                <a:latin typeface="Lucida Calligraphy" panose="03010101010101010101" pitchFamily="66" charset="0"/>
              </a:rPr>
              <a:t>Response</a:t>
            </a:r>
          </a:p>
        </p:txBody>
      </p:sp>
      <p:sp>
        <p:nvSpPr>
          <p:cNvPr id="12" name="Rectangle 11"/>
          <p:cNvSpPr/>
          <p:nvPr/>
        </p:nvSpPr>
        <p:spPr>
          <a:xfrm>
            <a:off x="4114800" y="1871333"/>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 class</a:t>
            </a:r>
          </a:p>
        </p:txBody>
      </p:sp>
      <p:sp>
        <p:nvSpPr>
          <p:cNvPr id="13" name="Rectangle 12"/>
          <p:cNvSpPr/>
          <p:nvPr/>
        </p:nvSpPr>
        <p:spPr>
          <a:xfrm>
            <a:off x="7391400" y="2105267"/>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 class</a:t>
            </a:r>
          </a:p>
        </p:txBody>
      </p:sp>
      <p:sp>
        <p:nvSpPr>
          <p:cNvPr id="14" name="Rectangle 13"/>
          <p:cNvSpPr/>
          <p:nvPr/>
        </p:nvSpPr>
        <p:spPr>
          <a:xfrm>
            <a:off x="7924800" y="3067534"/>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 class</a:t>
            </a:r>
          </a:p>
        </p:txBody>
      </p:sp>
      <p:sp>
        <p:nvSpPr>
          <p:cNvPr id="15" name="Rectangle 14"/>
          <p:cNvSpPr/>
          <p:nvPr/>
        </p:nvSpPr>
        <p:spPr>
          <a:xfrm>
            <a:off x="7225146" y="407411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a:solidFill>
                  <a:prstClr val="white"/>
                </a:solidFill>
              </a:rPr>
              <a:t>Other class</a:t>
            </a:r>
            <a:endParaRPr lang="en-US" sz="1400" dirty="0">
              <a:solidFill>
                <a:prstClr val="white"/>
              </a:solidFill>
            </a:endParaRPr>
          </a:p>
        </p:txBody>
      </p:sp>
      <p:sp>
        <p:nvSpPr>
          <p:cNvPr id="16" name="Rectangle 15"/>
          <p:cNvSpPr/>
          <p:nvPr/>
        </p:nvSpPr>
        <p:spPr>
          <a:xfrm>
            <a:off x="6858000" y="5457378"/>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Other class</a:t>
            </a:r>
            <a:endParaRPr lang="en-US" sz="1400" dirty="0"/>
          </a:p>
        </p:txBody>
      </p:sp>
      <p:cxnSp>
        <p:nvCxnSpPr>
          <p:cNvPr id="21" name="Straight Arrow Connector 20"/>
          <p:cNvCxnSpPr>
            <a:stCxn id="33" idx="1"/>
          </p:cNvCxnSpPr>
          <p:nvPr/>
        </p:nvCxnSpPr>
        <p:spPr>
          <a:xfrm flipH="1" flipV="1">
            <a:off x="5241706" y="2389330"/>
            <a:ext cx="735372" cy="1026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346852" y="2565400"/>
            <a:ext cx="1044548" cy="1113978"/>
          </a:xfrm>
          <a:prstGeom prst="straightConnector1">
            <a:avLst/>
          </a:prstGeom>
          <a:ln w="571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37" idx="1"/>
          </p:cNvCxnSpPr>
          <p:nvPr/>
        </p:nvCxnSpPr>
        <p:spPr>
          <a:xfrm flipV="1">
            <a:off x="8077201" y="4077483"/>
            <a:ext cx="963023" cy="1881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339452" y="4510354"/>
            <a:ext cx="885695" cy="2140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346852" y="4900472"/>
            <a:ext cx="739748" cy="489091"/>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43600" y="3382238"/>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204990" y="4572000"/>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763000" y="5734669"/>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Other class</a:t>
            </a:r>
            <a:endParaRPr lang="en-US" sz="1400" dirty="0"/>
          </a:p>
        </p:txBody>
      </p:sp>
      <p:sp>
        <p:nvSpPr>
          <p:cNvPr id="36" name="Rectangle 35"/>
          <p:cNvSpPr/>
          <p:nvPr/>
        </p:nvSpPr>
        <p:spPr>
          <a:xfrm>
            <a:off x="8506823" y="4824573"/>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Other class</a:t>
            </a:r>
            <a:endParaRPr lang="en-US" sz="1400" dirty="0"/>
          </a:p>
        </p:txBody>
      </p:sp>
      <p:sp>
        <p:nvSpPr>
          <p:cNvPr id="37" name="Rectangle 36"/>
          <p:cNvSpPr/>
          <p:nvPr/>
        </p:nvSpPr>
        <p:spPr>
          <a:xfrm>
            <a:off x="9040223" y="3810782"/>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Other class</a:t>
            </a:r>
            <a:endParaRPr lang="en-US" sz="1400" dirty="0"/>
          </a:p>
        </p:txBody>
      </p:sp>
      <p:cxnSp>
        <p:nvCxnSpPr>
          <p:cNvPr id="39" name="Straight Arrow Connector 38"/>
          <p:cNvCxnSpPr/>
          <p:nvPr/>
        </p:nvCxnSpPr>
        <p:spPr>
          <a:xfrm>
            <a:off x="8077201" y="4447878"/>
            <a:ext cx="963023" cy="2605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5"/>
          </p:cNvCxnSpPr>
          <p:nvPr/>
        </p:nvCxnSpPr>
        <p:spPr>
          <a:xfrm>
            <a:off x="7451064" y="4554858"/>
            <a:ext cx="1311936" cy="1283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255942" y="4359735"/>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endCxn id="14" idx="2"/>
          </p:cNvCxnSpPr>
          <p:nvPr/>
        </p:nvCxnSpPr>
        <p:spPr>
          <a:xfrm flipV="1">
            <a:off x="7810434" y="3600934"/>
            <a:ext cx="647766" cy="5658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60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3" grpId="0" animBg="1"/>
      <p:bldP spid="14" grpId="0" animBg="1"/>
      <p:bldP spid="15" grpId="0" animBg="1"/>
      <p:bldP spid="16" grpId="0" animBg="1"/>
      <p:bldP spid="33" grpId="0" animBg="1"/>
      <p:bldP spid="34" grpId="0" animBg="1"/>
      <p:bldP spid="35" grpId="0" animBg="1"/>
      <p:bldP spid="36" grpId="0" animBg="1"/>
      <p:bldP spid="37"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B95B6A-BC78-40A2-91EE-4C5B970FC040}" type="slidenum">
              <a:rPr lang="en-US" smtClean="0"/>
              <a:pPr/>
              <a:t>5</a:t>
            </a:fld>
            <a:endParaRPr lang="en-US" dirty="0"/>
          </a:p>
        </p:txBody>
      </p:sp>
      <p:sp>
        <p:nvSpPr>
          <p:cNvPr id="6" name="Title 5"/>
          <p:cNvSpPr>
            <a:spLocks noGrp="1"/>
          </p:cNvSpPr>
          <p:nvPr>
            <p:ph type="title"/>
          </p:nvPr>
        </p:nvSpPr>
        <p:spPr>
          <a:xfrm>
            <a:off x="1989909" y="228600"/>
            <a:ext cx="8229600" cy="1143000"/>
          </a:xfrm>
        </p:spPr>
        <p:txBody>
          <a:bodyPr/>
          <a:lstStyle/>
          <a:p>
            <a:r>
              <a:rPr lang="en-US" dirty="0"/>
              <a:t>Untestable code</a:t>
            </a:r>
          </a:p>
        </p:txBody>
      </p:sp>
      <p:sp>
        <p:nvSpPr>
          <p:cNvPr id="8" name="Rectangle 7"/>
          <p:cNvSpPr/>
          <p:nvPr/>
        </p:nvSpPr>
        <p:spPr>
          <a:xfrm>
            <a:off x="1981200" y="1820882"/>
            <a:ext cx="6400800" cy="3970318"/>
          </a:xfrm>
          <a:prstGeom prst="rect">
            <a:avLst/>
          </a:prstGeom>
        </p:spPr>
        <p:txBody>
          <a:bodyPr wrap="square">
            <a:spAutoFit/>
          </a:bodyPr>
          <a:lstStyle/>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class</a:t>
            </a:r>
            <a:r>
              <a:rPr lang="en-US" b="1" noProof="1">
                <a:solidFill>
                  <a:srgbClr val="000000"/>
                </a:solidFill>
                <a:latin typeface="Courier New" panose="02070309020205020404" pitchFamily="49" charset="0"/>
              </a:rPr>
              <a:t> BusinessLogic {</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private</a:t>
            </a:r>
            <a:r>
              <a:rPr lang="en-US" b="1" noProof="1">
                <a:solidFill>
                  <a:srgbClr val="000000"/>
                </a:solidFill>
                <a:latin typeface="Courier New" panose="02070309020205020404" pitchFamily="49" charset="0"/>
              </a:rPr>
              <a:t> ServiceProvider </a:t>
            </a:r>
            <a:r>
              <a:rPr lang="en-US" b="1" noProof="1">
                <a:solidFill>
                  <a:srgbClr val="0000C0"/>
                </a:solidFill>
                <a:latin typeface="Courier New" panose="02070309020205020404" pitchFamily="49" charset="0"/>
              </a:rPr>
              <a:t>myService</a:t>
            </a:r>
            <a:r>
              <a:rPr lang="en-US" b="1" noProof="1">
                <a:solidFill>
                  <a:srgbClr val="000000"/>
                </a:solidFill>
                <a:latin typeface="Courier New" panose="02070309020205020404" pitchFamily="49" charset="0"/>
              </a:rPr>
              <a:t>;</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BusinessLogic()  {</a:t>
            </a:r>
          </a:p>
          <a:p>
            <a:r>
              <a:rPr lang="en-US" noProof="1">
                <a:solidFill>
                  <a:srgbClr val="000000"/>
                </a:solidFill>
                <a:latin typeface="Courier New" panose="02070309020205020404" pitchFamily="49" charset="0"/>
              </a:rPr>
              <a:t>   myService = </a:t>
            </a:r>
            <a:r>
              <a:rPr lang="en-US" b="1" noProof="1">
                <a:solidFill>
                  <a:srgbClr val="7F0055"/>
                </a:solidFill>
                <a:latin typeface="Courier New" panose="02070309020205020404" pitchFamily="49" charset="0"/>
              </a:rPr>
              <a:t>new</a:t>
            </a:r>
            <a:r>
              <a:rPr lang="en-US" b="1" noProof="1">
                <a:solidFill>
                  <a:srgbClr val="000000"/>
                </a:solidFill>
                <a:latin typeface="Courier New" panose="02070309020205020404" pitchFamily="49" charset="0"/>
              </a:rPr>
              <a:t> ServiceProvider()</a:t>
            </a:r>
          </a:p>
          <a:p>
            <a:r>
              <a:rPr lang="en-US" noProof="1">
                <a:solidFill>
                  <a:srgbClr val="000000"/>
                </a:solidFill>
                <a:latin typeface="Courier New" panose="02070309020205020404" pitchFamily="49" charset="0"/>
              </a:rPr>
              <a:t>   }</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void</a:t>
            </a:r>
            <a:r>
              <a:rPr lang="en-US" b="1" noProof="1">
                <a:solidFill>
                  <a:srgbClr val="000000"/>
                </a:solidFill>
                <a:latin typeface="Courier New" panose="02070309020205020404" pitchFamily="49" charset="0"/>
              </a:rPr>
              <a:t> doSomethingBrilliant()  {</a:t>
            </a:r>
          </a:p>
          <a:p>
            <a:r>
              <a:rPr lang="en-US" noProof="1">
                <a:solidFill>
                  <a:srgbClr val="3F7F5F"/>
                </a:solidFill>
                <a:latin typeface="Courier New" panose="02070309020205020404" pitchFamily="49" charset="0"/>
              </a:rPr>
              <a:t>//some brilliance</a:t>
            </a:r>
          </a:p>
          <a:p>
            <a:r>
              <a:rPr lang="en-US" noProof="1">
                <a:solidFill>
                  <a:srgbClr val="0000C0"/>
                </a:solidFill>
                <a:latin typeface="Courier New" panose="02070309020205020404" pitchFamily="49" charset="0"/>
              </a:rPr>
              <a:t>myService</a:t>
            </a:r>
            <a:r>
              <a:rPr lang="en-US" noProof="1">
                <a:solidFill>
                  <a:srgbClr val="000000"/>
                </a:solidFill>
                <a:latin typeface="Courier New" panose="02070309020205020404" pitchFamily="49" charset="0"/>
              </a:rPr>
              <a:t>.performService();</a:t>
            </a:r>
          </a:p>
          <a:p>
            <a:r>
              <a:rPr lang="en-US" noProof="1">
                <a:solidFill>
                  <a:srgbClr val="3F7F5F"/>
                </a:solidFill>
                <a:latin typeface="Courier New" panose="02070309020205020404" pitchFamily="49" charset="0"/>
              </a:rPr>
              <a:t>//more brilliance</a:t>
            </a:r>
          </a:p>
          <a:p>
            <a:r>
              <a:rPr lang="en-US" noProof="1">
                <a:solidFill>
                  <a:srgbClr val="000000"/>
                </a:solidFill>
                <a:latin typeface="Courier New" panose="02070309020205020404" pitchFamily="49" charset="0"/>
              </a:rPr>
              <a:t>  }</a:t>
            </a:r>
          </a:p>
          <a:p>
            <a:r>
              <a:rPr lang="en-US" noProof="1">
                <a:solidFill>
                  <a:srgbClr val="000000"/>
                </a:solidFill>
                <a:latin typeface="Courier New" panose="02070309020205020404" pitchFamily="49" charset="0"/>
              </a:rPr>
              <a:t>}</a:t>
            </a:r>
            <a:endParaRPr lang="en-US" noProof="1"/>
          </a:p>
        </p:txBody>
      </p:sp>
      <p:sp>
        <p:nvSpPr>
          <p:cNvPr id="9" name="Rectangle 8"/>
          <p:cNvSpPr/>
          <p:nvPr/>
        </p:nvSpPr>
        <p:spPr>
          <a:xfrm>
            <a:off x="8305800" y="2438400"/>
            <a:ext cx="2057400" cy="1828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accent2"/>
                </a:solidFill>
              </a:rPr>
              <a:t>In order for this line to work, ServiceProvider must be a concrete class</a:t>
            </a:r>
          </a:p>
        </p:txBody>
      </p:sp>
      <p:cxnSp>
        <p:nvCxnSpPr>
          <p:cNvPr id="11" name="Straight Arrow Connector 10"/>
          <p:cNvCxnSpPr>
            <a:stCxn id="9" idx="1"/>
          </p:cNvCxnSpPr>
          <p:nvPr/>
        </p:nvCxnSpPr>
        <p:spPr>
          <a:xfrm flipH="1">
            <a:off x="7239000" y="3352800"/>
            <a:ext cx="106680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48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B95B6A-BC78-40A2-91EE-4C5B970FC040}" type="slidenum">
              <a:rPr lang="en-US" smtClean="0"/>
              <a:pPr/>
              <a:t>6</a:t>
            </a:fld>
            <a:endParaRPr lang="en-US" dirty="0"/>
          </a:p>
        </p:txBody>
      </p:sp>
      <p:sp>
        <p:nvSpPr>
          <p:cNvPr id="6" name="Title 5"/>
          <p:cNvSpPr>
            <a:spLocks noGrp="1"/>
          </p:cNvSpPr>
          <p:nvPr>
            <p:ph type="title"/>
          </p:nvPr>
        </p:nvSpPr>
        <p:spPr/>
        <p:txBody>
          <a:bodyPr/>
          <a:lstStyle/>
          <a:p>
            <a:r>
              <a:rPr lang="en-US" dirty="0"/>
              <a:t>Testable code</a:t>
            </a:r>
          </a:p>
        </p:txBody>
      </p:sp>
      <p:sp>
        <p:nvSpPr>
          <p:cNvPr id="8" name="Rectangle 7"/>
          <p:cNvSpPr/>
          <p:nvPr/>
        </p:nvSpPr>
        <p:spPr>
          <a:xfrm>
            <a:off x="1981200" y="1820883"/>
            <a:ext cx="8190072" cy="4524315"/>
          </a:xfrm>
          <a:prstGeom prst="rect">
            <a:avLst/>
          </a:prstGeom>
        </p:spPr>
        <p:txBody>
          <a:bodyPr wrap="square">
            <a:spAutoFit/>
          </a:bodyPr>
          <a:lstStyle/>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class</a:t>
            </a:r>
            <a:r>
              <a:rPr lang="en-US" b="1" noProof="1">
                <a:solidFill>
                  <a:srgbClr val="000000"/>
                </a:solidFill>
                <a:latin typeface="Courier New" panose="02070309020205020404" pitchFamily="49" charset="0"/>
              </a:rPr>
              <a:t> BusinessLogic {</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private</a:t>
            </a:r>
            <a:r>
              <a:rPr lang="en-US" b="1" noProof="1">
                <a:solidFill>
                  <a:srgbClr val="000000"/>
                </a:solidFill>
                <a:latin typeface="Courier New" panose="02070309020205020404" pitchFamily="49" charset="0"/>
              </a:rPr>
              <a:t> ServiceProvider </a:t>
            </a:r>
            <a:r>
              <a:rPr lang="en-US" b="1" noProof="1">
                <a:solidFill>
                  <a:srgbClr val="0000C0"/>
                </a:solidFill>
                <a:latin typeface="Courier New" panose="02070309020205020404" pitchFamily="49" charset="0"/>
              </a:rPr>
              <a:t>myServiceProvider</a:t>
            </a:r>
            <a:r>
              <a:rPr lang="en-US" b="1" noProof="1">
                <a:solidFill>
                  <a:srgbClr val="000000"/>
                </a:solidFill>
                <a:latin typeface="Courier New" panose="02070309020205020404" pitchFamily="49" charset="0"/>
              </a:rPr>
              <a:t>;</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BusinessLogic()  {}</a:t>
            </a:r>
          </a:p>
          <a:p>
            <a:endParaRPr lang="en-US" b="1" noProof="1">
              <a:solidFill>
                <a:srgbClr val="000000"/>
              </a:solidFill>
              <a:latin typeface="Courier New" panose="02070309020205020404" pitchFamily="49" charset="0"/>
            </a:endParaRPr>
          </a:p>
          <a:p>
            <a:r>
              <a:rPr lang="en-US" b="1" noProof="1">
                <a:solidFill>
                  <a:srgbClr val="000000"/>
                </a:solidFill>
                <a:latin typeface="Courier New" panose="02070309020205020404" pitchFamily="49" charset="0"/>
              </a:rPr>
              <a:t>public void setServiceProvider(ServiceProvider sp)  {</a:t>
            </a:r>
            <a:r>
              <a:rPr lang="en-US" noProof="1">
                <a:solidFill>
                  <a:srgbClr val="000000"/>
                </a:solidFill>
                <a:latin typeface="Courier New" panose="02070309020205020404" pitchFamily="49" charset="0"/>
              </a:rPr>
              <a:t>   	myServiceProvider = </a:t>
            </a:r>
            <a:r>
              <a:rPr lang="en-US" b="1" noProof="1">
                <a:solidFill>
                  <a:srgbClr val="7F0055"/>
                </a:solidFill>
                <a:latin typeface="Courier New" panose="02070309020205020404" pitchFamily="49" charset="0"/>
              </a:rPr>
              <a:t>sp;</a:t>
            </a:r>
            <a:endParaRPr lang="en-US" b="1" noProof="1">
              <a:solidFill>
                <a:srgbClr val="000000"/>
              </a:solidFill>
              <a:latin typeface="Courier New" panose="02070309020205020404" pitchFamily="49" charset="0"/>
            </a:endParaRPr>
          </a:p>
          <a:p>
            <a:r>
              <a:rPr lang="en-US" noProof="1">
                <a:solidFill>
                  <a:srgbClr val="000000"/>
                </a:solidFill>
                <a:latin typeface="Courier New" panose="02070309020205020404" pitchFamily="49" charset="0"/>
              </a:rPr>
              <a:t>   }</a:t>
            </a:r>
          </a:p>
          <a:p>
            <a:endParaRPr lang="en-US" noProof="1">
              <a:latin typeface="Courier New" panose="02070309020205020404" pitchFamily="49" charset="0"/>
            </a:endParaRPr>
          </a:p>
          <a:p>
            <a:r>
              <a:rPr lang="en-US" b="1" noProof="1">
                <a:solidFill>
                  <a:srgbClr val="7F0055"/>
                </a:solidFill>
                <a:latin typeface="Courier New" panose="02070309020205020404" pitchFamily="49" charset="0"/>
              </a:rPr>
              <a:t>public</a:t>
            </a:r>
            <a:r>
              <a:rPr lang="en-US" b="1" noProof="1">
                <a:solidFill>
                  <a:srgbClr val="000000"/>
                </a:solidFill>
                <a:latin typeface="Courier New" panose="02070309020205020404" pitchFamily="49" charset="0"/>
              </a:rPr>
              <a:t> </a:t>
            </a:r>
            <a:r>
              <a:rPr lang="en-US" b="1" noProof="1">
                <a:solidFill>
                  <a:srgbClr val="7F0055"/>
                </a:solidFill>
                <a:latin typeface="Courier New" panose="02070309020205020404" pitchFamily="49" charset="0"/>
              </a:rPr>
              <a:t>void</a:t>
            </a:r>
            <a:r>
              <a:rPr lang="en-US" b="1" noProof="1">
                <a:solidFill>
                  <a:srgbClr val="000000"/>
                </a:solidFill>
                <a:latin typeface="Courier New" panose="02070309020205020404" pitchFamily="49" charset="0"/>
              </a:rPr>
              <a:t> doSomethingBrilliant()  {</a:t>
            </a:r>
          </a:p>
          <a:p>
            <a:r>
              <a:rPr lang="en-US" noProof="1">
                <a:solidFill>
                  <a:srgbClr val="3F7F5F"/>
                </a:solidFill>
                <a:latin typeface="Courier New" panose="02070309020205020404" pitchFamily="49" charset="0"/>
              </a:rPr>
              <a:t>//some brilliance</a:t>
            </a:r>
          </a:p>
          <a:p>
            <a:r>
              <a:rPr lang="en-US" noProof="1">
                <a:solidFill>
                  <a:srgbClr val="0000C0"/>
                </a:solidFill>
                <a:latin typeface="Courier New" panose="02070309020205020404" pitchFamily="49" charset="0"/>
              </a:rPr>
              <a:t>myServiceProvider</a:t>
            </a:r>
            <a:r>
              <a:rPr lang="en-US" noProof="1">
                <a:solidFill>
                  <a:srgbClr val="000000"/>
                </a:solidFill>
                <a:latin typeface="Courier New" panose="02070309020205020404" pitchFamily="49" charset="0"/>
              </a:rPr>
              <a:t>.activate();</a:t>
            </a:r>
          </a:p>
          <a:p>
            <a:r>
              <a:rPr lang="en-US" noProof="1">
                <a:solidFill>
                  <a:srgbClr val="3F7F5F"/>
                </a:solidFill>
                <a:latin typeface="Courier New" panose="02070309020205020404" pitchFamily="49" charset="0"/>
              </a:rPr>
              <a:t>//more brilliance</a:t>
            </a:r>
          </a:p>
          <a:p>
            <a:r>
              <a:rPr lang="en-US" noProof="1">
                <a:solidFill>
                  <a:srgbClr val="000000"/>
                </a:solidFill>
                <a:latin typeface="Courier New" panose="02070309020205020404" pitchFamily="49" charset="0"/>
              </a:rPr>
              <a:t>  }</a:t>
            </a:r>
          </a:p>
          <a:p>
            <a:r>
              <a:rPr lang="en-US" noProof="1">
                <a:solidFill>
                  <a:srgbClr val="000000"/>
                </a:solidFill>
                <a:latin typeface="Courier New" panose="02070309020205020404" pitchFamily="49" charset="0"/>
              </a:rPr>
              <a:t>}</a:t>
            </a:r>
            <a:endParaRPr lang="en-US" noProof="1"/>
          </a:p>
        </p:txBody>
      </p:sp>
      <p:sp>
        <p:nvSpPr>
          <p:cNvPr id="7" name="Rectangle 6"/>
          <p:cNvSpPr/>
          <p:nvPr/>
        </p:nvSpPr>
        <p:spPr>
          <a:xfrm>
            <a:off x="8229601" y="381000"/>
            <a:ext cx="2141969" cy="1828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accent2"/>
                </a:solidFill>
              </a:rPr>
              <a:t>ServiceProvider can now be an interface.  The testers can create their own implementation</a:t>
            </a:r>
          </a:p>
        </p:txBody>
      </p:sp>
      <p:cxnSp>
        <p:nvCxnSpPr>
          <p:cNvPr id="3" name="Straight Arrow Connector 2"/>
          <p:cNvCxnSpPr>
            <a:stCxn id="7" idx="2"/>
          </p:cNvCxnSpPr>
          <p:nvPr/>
        </p:nvCxnSpPr>
        <p:spPr>
          <a:xfrm flipH="1">
            <a:off x="7848601" y="2209800"/>
            <a:ext cx="1451984" cy="12954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23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481329"/>
            <a:ext cx="4038600" cy="3319272"/>
          </a:xfrm>
        </p:spPr>
        <p:txBody>
          <a:bodyPr>
            <a:normAutofit/>
          </a:bodyPr>
          <a:lstStyle/>
          <a:p>
            <a:r>
              <a:rPr lang="en-US" dirty="0"/>
              <a:t>Creating an object couples you to:</a:t>
            </a:r>
            <a:br>
              <a:rPr lang="en-US" dirty="0"/>
            </a:br>
            <a:endParaRPr lang="en-US" dirty="0"/>
          </a:p>
          <a:p>
            <a:pPr lvl="1"/>
            <a:r>
              <a:rPr lang="en-US" dirty="0"/>
              <a:t>The type being created</a:t>
            </a:r>
            <a:br>
              <a:rPr lang="en-US" dirty="0"/>
            </a:br>
            <a:endParaRPr lang="en-US" dirty="0"/>
          </a:p>
          <a:p>
            <a:pPr lvl="1"/>
            <a:r>
              <a:rPr lang="en-US" dirty="0"/>
              <a:t>The fact that it is a concrete class</a:t>
            </a:r>
          </a:p>
        </p:txBody>
      </p:sp>
      <p:sp>
        <p:nvSpPr>
          <p:cNvPr id="3" name="Content Placeholder 2"/>
          <p:cNvSpPr>
            <a:spLocks noGrp="1"/>
          </p:cNvSpPr>
          <p:nvPr>
            <p:ph sz="half" idx="2"/>
          </p:nvPr>
        </p:nvSpPr>
        <p:spPr>
          <a:xfrm>
            <a:off x="6477000" y="1481330"/>
            <a:ext cx="3657600" cy="2023871"/>
          </a:xfrm>
        </p:spPr>
        <p:txBody>
          <a:bodyPr>
            <a:normAutofit/>
          </a:bodyPr>
          <a:lstStyle/>
          <a:p>
            <a:r>
              <a:rPr lang="en-US" dirty="0"/>
              <a:t>Using an object couples you to:</a:t>
            </a:r>
            <a:br>
              <a:rPr lang="en-US" dirty="0"/>
            </a:br>
            <a:endParaRPr lang="en-US" dirty="0"/>
          </a:p>
          <a:p>
            <a:pPr lvl="1"/>
            <a:r>
              <a:rPr lang="en-US" dirty="0"/>
              <a:t>Its interface</a:t>
            </a:r>
          </a:p>
        </p:txBody>
      </p:sp>
      <p:sp>
        <p:nvSpPr>
          <p:cNvPr id="5" name="Slide Number Placeholder 4"/>
          <p:cNvSpPr>
            <a:spLocks noGrp="1"/>
          </p:cNvSpPr>
          <p:nvPr>
            <p:ph type="sldNum" sz="quarter" idx="12"/>
          </p:nvPr>
        </p:nvSpPr>
        <p:spPr/>
        <p:txBody>
          <a:bodyPr/>
          <a:lstStyle/>
          <a:p>
            <a:fld id="{6DB95B6A-BC78-40A2-91EE-4C5B970FC040}" type="slidenum">
              <a:rPr lang="en-US" smtClean="0"/>
              <a:pPr/>
              <a:t>7</a:t>
            </a:fld>
            <a:endParaRPr lang="en-US" dirty="0"/>
          </a:p>
        </p:txBody>
      </p:sp>
      <p:sp>
        <p:nvSpPr>
          <p:cNvPr id="6" name="Title 5"/>
          <p:cNvSpPr>
            <a:spLocks noGrp="1"/>
          </p:cNvSpPr>
          <p:nvPr>
            <p:ph type="title"/>
          </p:nvPr>
        </p:nvSpPr>
        <p:spPr/>
        <p:txBody>
          <a:bodyPr/>
          <a:lstStyle/>
          <a:p>
            <a:r>
              <a:rPr lang="en-US" dirty="0"/>
              <a:t>Perspectives on Coupling</a:t>
            </a:r>
          </a:p>
        </p:txBody>
      </p:sp>
      <p:sp>
        <p:nvSpPr>
          <p:cNvPr id="7" name="Rectangle 6"/>
          <p:cNvSpPr/>
          <p:nvPr/>
        </p:nvSpPr>
        <p:spPr>
          <a:xfrm>
            <a:off x="3733800" y="5029200"/>
            <a:ext cx="2590800" cy="1066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noProof="1">
                <a:solidFill>
                  <a:schemeClr val="accent2"/>
                </a:solidFill>
              </a:rPr>
              <a:t>Rule 1</a:t>
            </a:r>
          </a:p>
          <a:p>
            <a:pPr algn="ctr"/>
            <a:r>
              <a:rPr lang="en-US" noProof="1">
                <a:solidFill>
                  <a:schemeClr val="accent2"/>
                </a:solidFill>
              </a:rPr>
              <a:t>Don’t mix perspectives</a:t>
            </a:r>
          </a:p>
        </p:txBody>
      </p:sp>
      <p:sp>
        <p:nvSpPr>
          <p:cNvPr id="8" name="Rectangle 7"/>
          <p:cNvSpPr/>
          <p:nvPr/>
        </p:nvSpPr>
        <p:spPr>
          <a:xfrm>
            <a:off x="7162800" y="5029200"/>
            <a:ext cx="2590800" cy="1066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noProof="1">
                <a:solidFill>
                  <a:schemeClr val="accent2"/>
                </a:solidFill>
              </a:rPr>
              <a:t>Rule 2</a:t>
            </a:r>
          </a:p>
          <a:p>
            <a:pPr algn="ctr"/>
            <a:r>
              <a:rPr lang="en-US" noProof="1">
                <a:solidFill>
                  <a:schemeClr val="accent2"/>
                </a:solidFill>
              </a:rPr>
              <a:t>What you hide you can change</a:t>
            </a:r>
          </a:p>
        </p:txBody>
      </p:sp>
    </p:spTree>
    <p:extLst>
      <p:ext uri="{BB962C8B-B14F-4D97-AF65-F5344CB8AC3E}">
        <p14:creationId xmlns:p14="http://schemas.microsoft.com/office/powerpoint/2010/main" val="277495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B95B6A-BC78-40A2-91EE-4C5B970FC040}" type="slidenum">
              <a:rPr lang="en-US" smtClean="0"/>
              <a:pPr/>
              <a:t>8</a:t>
            </a:fld>
            <a:endParaRPr lang="en-US"/>
          </a:p>
        </p:txBody>
      </p:sp>
      <p:sp>
        <p:nvSpPr>
          <p:cNvPr id="5" name="Title 4"/>
          <p:cNvSpPr>
            <a:spLocks noGrp="1"/>
          </p:cNvSpPr>
          <p:nvPr>
            <p:ph type="title"/>
          </p:nvPr>
        </p:nvSpPr>
        <p:spPr>
          <a:ln>
            <a:solidFill>
              <a:schemeClr val="tx1"/>
            </a:solidFill>
          </a:ln>
        </p:spPr>
        <p:txBody>
          <a:bodyPr>
            <a:normAutofit/>
          </a:bodyPr>
          <a:lstStyle/>
          <a:p>
            <a:r>
              <a:rPr lang="en-US" dirty="0"/>
              <a:t>Testing Seams</a:t>
            </a:r>
          </a:p>
        </p:txBody>
      </p:sp>
      <p:sp>
        <p:nvSpPr>
          <p:cNvPr id="6" name="Rectangle 5"/>
          <p:cNvSpPr/>
          <p:nvPr/>
        </p:nvSpPr>
        <p:spPr>
          <a:xfrm>
            <a:off x="5035358" y="3352800"/>
            <a:ext cx="1517842" cy="18796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Code Under Test</a:t>
            </a:r>
          </a:p>
        </p:txBody>
      </p:sp>
      <p:sp>
        <p:nvSpPr>
          <p:cNvPr id="7" name="Rectangle 6"/>
          <p:cNvSpPr/>
          <p:nvPr/>
        </p:nvSpPr>
        <p:spPr>
          <a:xfrm>
            <a:off x="2133600" y="3454400"/>
            <a:ext cx="1696412" cy="1879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Testing Code</a:t>
            </a:r>
          </a:p>
        </p:txBody>
      </p:sp>
      <p:sp>
        <p:nvSpPr>
          <p:cNvPr id="8" name="Striped Right Arrow 7"/>
          <p:cNvSpPr/>
          <p:nvPr/>
        </p:nvSpPr>
        <p:spPr>
          <a:xfrm>
            <a:off x="4006641" y="3708400"/>
            <a:ext cx="937491" cy="2032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p:cNvSpPr/>
          <p:nvPr/>
        </p:nvSpPr>
        <p:spPr>
          <a:xfrm rot="10800000">
            <a:off x="4006642" y="4888073"/>
            <a:ext cx="937491" cy="203200"/>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0232" y="3352801"/>
            <a:ext cx="1015021" cy="307777"/>
          </a:xfrm>
          <a:prstGeom prst="rect">
            <a:avLst/>
          </a:prstGeom>
          <a:noFill/>
        </p:spPr>
        <p:txBody>
          <a:bodyPr wrap="none" rtlCol="0">
            <a:spAutoFit/>
          </a:bodyPr>
          <a:lstStyle/>
          <a:p>
            <a:r>
              <a:rPr lang="en-US" sz="1400" dirty="0">
                <a:latin typeface="Lucida Calligraphy" panose="03010101010101010101" pitchFamily="66" charset="0"/>
              </a:rPr>
              <a:t>Stimulus</a:t>
            </a:r>
          </a:p>
        </p:txBody>
      </p:sp>
      <p:sp>
        <p:nvSpPr>
          <p:cNvPr id="11" name="TextBox 10"/>
          <p:cNvSpPr txBox="1"/>
          <p:nvPr/>
        </p:nvSpPr>
        <p:spPr>
          <a:xfrm>
            <a:off x="3984407" y="4491997"/>
            <a:ext cx="1051891" cy="307777"/>
          </a:xfrm>
          <a:prstGeom prst="rect">
            <a:avLst/>
          </a:prstGeom>
          <a:noFill/>
        </p:spPr>
        <p:txBody>
          <a:bodyPr wrap="none" rtlCol="0">
            <a:spAutoFit/>
          </a:bodyPr>
          <a:lstStyle/>
          <a:p>
            <a:r>
              <a:rPr lang="en-US" sz="1400" dirty="0">
                <a:latin typeface="Lucida Calligraphy" panose="03010101010101010101" pitchFamily="66" charset="0"/>
              </a:rPr>
              <a:t>Response</a:t>
            </a:r>
          </a:p>
        </p:txBody>
      </p:sp>
      <p:sp>
        <p:nvSpPr>
          <p:cNvPr id="2" name="Rectangle 1"/>
          <p:cNvSpPr/>
          <p:nvPr/>
        </p:nvSpPr>
        <p:spPr>
          <a:xfrm>
            <a:off x="7162800" y="2209800"/>
            <a:ext cx="457200" cy="41981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292800" y="2380209"/>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sp>
        <p:nvSpPr>
          <p:cNvPr id="32" name="Rectangle 31"/>
          <p:cNvSpPr/>
          <p:nvPr/>
        </p:nvSpPr>
        <p:spPr>
          <a:xfrm>
            <a:off x="8292800" y="3294585"/>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sp>
        <p:nvSpPr>
          <p:cNvPr id="38" name="Rectangle 37"/>
          <p:cNvSpPr/>
          <p:nvPr/>
        </p:nvSpPr>
        <p:spPr>
          <a:xfrm>
            <a:off x="8292800" y="4318776"/>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sp>
        <p:nvSpPr>
          <p:cNvPr id="40" name="Rectangle 39"/>
          <p:cNvSpPr/>
          <p:nvPr/>
        </p:nvSpPr>
        <p:spPr>
          <a:xfrm>
            <a:off x="8292800" y="5388430"/>
            <a:ext cx="1577948" cy="759097"/>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Friendly</a:t>
            </a:r>
          </a:p>
        </p:txBody>
      </p:sp>
      <p:cxnSp>
        <p:nvCxnSpPr>
          <p:cNvPr id="18" name="Straight Arrow Connector 17"/>
          <p:cNvCxnSpPr/>
          <p:nvPr/>
        </p:nvCxnSpPr>
        <p:spPr>
          <a:xfrm flipV="1">
            <a:off x="6400800" y="2759756"/>
            <a:ext cx="1752600" cy="746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2" idx="1"/>
          </p:cNvCxnSpPr>
          <p:nvPr/>
        </p:nvCxnSpPr>
        <p:spPr>
          <a:xfrm flipV="1">
            <a:off x="6400800" y="3674134"/>
            <a:ext cx="1892000" cy="2736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400800" y="4862113"/>
            <a:ext cx="1892000" cy="9538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8" idx="1"/>
          </p:cNvCxnSpPr>
          <p:nvPr/>
        </p:nvCxnSpPr>
        <p:spPr>
          <a:xfrm>
            <a:off x="6490064" y="4464086"/>
            <a:ext cx="1802737" cy="2342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00909" y="1714257"/>
            <a:ext cx="700833" cy="369332"/>
          </a:xfrm>
          <a:prstGeom prst="rect">
            <a:avLst/>
          </a:prstGeom>
          <a:noFill/>
        </p:spPr>
        <p:txBody>
          <a:bodyPr wrap="none" rtlCol="0">
            <a:spAutoFit/>
          </a:bodyPr>
          <a:lstStyle/>
          <a:p>
            <a:r>
              <a:rPr lang="en-US" dirty="0"/>
              <a:t>Seam</a:t>
            </a:r>
          </a:p>
        </p:txBody>
      </p:sp>
      <p:sp>
        <p:nvSpPr>
          <p:cNvPr id="45" name="Oval 44"/>
          <p:cNvSpPr/>
          <p:nvPr/>
        </p:nvSpPr>
        <p:spPr>
          <a:xfrm>
            <a:off x="2486263" y="3594100"/>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69786" y="4962426"/>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p:cNvSpPr/>
          <p:nvPr/>
        </p:nvSpPr>
        <p:spPr>
          <a:xfrm>
            <a:off x="5794280" y="1552181"/>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Freeform 58"/>
          <p:cNvSpPr/>
          <p:nvPr/>
        </p:nvSpPr>
        <p:spPr>
          <a:xfrm>
            <a:off x="2542903" y="5120641"/>
            <a:ext cx="6165668" cy="1685109"/>
          </a:xfrm>
          <a:custGeom>
            <a:avLst/>
            <a:gdLst>
              <a:gd name="connsiteX0" fmla="*/ 0 w 6165668"/>
              <a:gd name="connsiteY0" fmla="*/ 0 h 1685109"/>
              <a:gd name="connsiteX1" fmla="*/ 4846320 w 6165668"/>
              <a:gd name="connsiteY1" fmla="*/ 1685109 h 1685109"/>
              <a:gd name="connsiteX2" fmla="*/ 6165668 w 6165668"/>
              <a:gd name="connsiteY2" fmla="*/ 0 h 1685109"/>
              <a:gd name="connsiteX3" fmla="*/ 6165668 w 6165668"/>
              <a:gd name="connsiteY3" fmla="*/ 0 h 1685109"/>
            </a:gdLst>
            <a:ahLst/>
            <a:cxnLst>
              <a:cxn ang="0">
                <a:pos x="connsiteX0" y="connsiteY0"/>
              </a:cxn>
              <a:cxn ang="0">
                <a:pos x="connsiteX1" y="connsiteY1"/>
              </a:cxn>
              <a:cxn ang="0">
                <a:pos x="connsiteX2" y="connsiteY2"/>
              </a:cxn>
              <a:cxn ang="0">
                <a:pos x="connsiteX3" y="connsiteY3"/>
              </a:cxn>
            </a:cxnLst>
            <a:rect l="l" t="t" r="r" b="b"/>
            <a:pathLst>
              <a:path w="6165668" h="1685109">
                <a:moveTo>
                  <a:pt x="0" y="0"/>
                </a:moveTo>
                <a:cubicBezTo>
                  <a:pt x="1909354" y="842554"/>
                  <a:pt x="3818709" y="1685109"/>
                  <a:pt x="4846320" y="1685109"/>
                </a:cubicBezTo>
                <a:cubicBezTo>
                  <a:pt x="5873931" y="1685109"/>
                  <a:pt x="6165668" y="0"/>
                  <a:pt x="6165668" y="0"/>
                </a:cubicBezTo>
                <a:lnTo>
                  <a:pt x="6165668"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2595155" y="1658450"/>
            <a:ext cx="6230983" cy="2064464"/>
          </a:xfrm>
          <a:custGeom>
            <a:avLst/>
            <a:gdLst>
              <a:gd name="connsiteX0" fmla="*/ 0 w 6230983"/>
              <a:gd name="connsiteY0" fmla="*/ 2064464 h 2064464"/>
              <a:gd name="connsiteX1" fmla="*/ 2194560 w 6230983"/>
              <a:gd name="connsiteY1" fmla="*/ 327104 h 2064464"/>
              <a:gd name="connsiteX2" fmla="*/ 5107577 w 6230983"/>
              <a:gd name="connsiteY2" fmla="*/ 26659 h 2064464"/>
              <a:gd name="connsiteX3" fmla="*/ 6230983 w 6230983"/>
              <a:gd name="connsiteY3" fmla="*/ 692864 h 2064464"/>
            </a:gdLst>
            <a:ahLst/>
            <a:cxnLst>
              <a:cxn ang="0">
                <a:pos x="connsiteX0" y="connsiteY0"/>
              </a:cxn>
              <a:cxn ang="0">
                <a:pos x="connsiteX1" y="connsiteY1"/>
              </a:cxn>
              <a:cxn ang="0">
                <a:pos x="connsiteX2" y="connsiteY2"/>
              </a:cxn>
              <a:cxn ang="0">
                <a:pos x="connsiteX3" y="connsiteY3"/>
              </a:cxn>
            </a:cxnLst>
            <a:rect l="l" t="t" r="r" b="b"/>
            <a:pathLst>
              <a:path w="6230983" h="2064464">
                <a:moveTo>
                  <a:pt x="0" y="2064464"/>
                </a:moveTo>
                <a:cubicBezTo>
                  <a:pt x="671648" y="1365601"/>
                  <a:pt x="1343297" y="666738"/>
                  <a:pt x="2194560" y="327104"/>
                </a:cubicBezTo>
                <a:cubicBezTo>
                  <a:pt x="3045823" y="-12530"/>
                  <a:pt x="4434840" y="-34301"/>
                  <a:pt x="5107577" y="26659"/>
                </a:cubicBezTo>
                <a:cubicBezTo>
                  <a:pt x="5780314" y="87619"/>
                  <a:pt x="6005648" y="390241"/>
                  <a:pt x="6230983" y="6928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2660469" y="1969766"/>
            <a:ext cx="5760720" cy="1805401"/>
          </a:xfrm>
          <a:custGeom>
            <a:avLst/>
            <a:gdLst>
              <a:gd name="connsiteX0" fmla="*/ 0 w 5760720"/>
              <a:gd name="connsiteY0" fmla="*/ 1805401 h 1805401"/>
              <a:gd name="connsiteX1" fmla="*/ 3069771 w 5760720"/>
              <a:gd name="connsiteY1" fmla="*/ 185606 h 1805401"/>
              <a:gd name="connsiteX2" fmla="*/ 5055325 w 5760720"/>
              <a:gd name="connsiteY2" fmla="*/ 159481 h 1805401"/>
              <a:gd name="connsiteX3" fmla="*/ 5760720 w 5760720"/>
              <a:gd name="connsiteY3" fmla="*/ 1295949 h 1805401"/>
              <a:gd name="connsiteX4" fmla="*/ 5760720 w 5760720"/>
              <a:gd name="connsiteY4" fmla="*/ 1295949 h 180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0720" h="1805401">
                <a:moveTo>
                  <a:pt x="0" y="1805401"/>
                </a:moveTo>
                <a:cubicBezTo>
                  <a:pt x="1113608" y="1132663"/>
                  <a:pt x="2227217" y="459926"/>
                  <a:pt x="3069771" y="185606"/>
                </a:cubicBezTo>
                <a:cubicBezTo>
                  <a:pt x="3912325" y="-88714"/>
                  <a:pt x="4606833" y="-25576"/>
                  <a:pt x="5055325" y="159481"/>
                </a:cubicBezTo>
                <a:cubicBezTo>
                  <a:pt x="5503817" y="344538"/>
                  <a:pt x="5760720" y="1295949"/>
                  <a:pt x="5760720" y="1295949"/>
                </a:cubicBezTo>
                <a:lnTo>
                  <a:pt x="5760720" y="1295949"/>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2503715" y="5055326"/>
            <a:ext cx="5734595" cy="1557900"/>
          </a:xfrm>
          <a:custGeom>
            <a:avLst/>
            <a:gdLst>
              <a:gd name="connsiteX0" fmla="*/ 0 w 5734595"/>
              <a:gd name="connsiteY0" fmla="*/ 0 h 1557900"/>
              <a:gd name="connsiteX1" fmla="*/ 3148149 w 5734595"/>
              <a:gd name="connsiteY1" fmla="*/ 1149531 h 1557900"/>
              <a:gd name="connsiteX2" fmla="*/ 4911635 w 5734595"/>
              <a:gd name="connsiteY2" fmla="*/ 1554480 h 1557900"/>
              <a:gd name="connsiteX3" fmla="*/ 5734595 w 5734595"/>
              <a:gd name="connsiteY3" fmla="*/ 966651 h 1557900"/>
              <a:gd name="connsiteX4" fmla="*/ 5734595 w 5734595"/>
              <a:gd name="connsiteY4" fmla="*/ 966651 h 15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4595" h="1557900">
                <a:moveTo>
                  <a:pt x="0" y="0"/>
                </a:moveTo>
                <a:cubicBezTo>
                  <a:pt x="1164771" y="445225"/>
                  <a:pt x="2329543" y="890451"/>
                  <a:pt x="3148149" y="1149531"/>
                </a:cubicBezTo>
                <a:cubicBezTo>
                  <a:pt x="3966755" y="1408611"/>
                  <a:pt x="4480561" y="1584960"/>
                  <a:pt x="4911635" y="1554480"/>
                </a:cubicBezTo>
                <a:cubicBezTo>
                  <a:pt x="5342709" y="1524000"/>
                  <a:pt x="5734595" y="966651"/>
                  <a:pt x="5734595" y="966651"/>
                </a:cubicBezTo>
                <a:lnTo>
                  <a:pt x="5734595" y="966651"/>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277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animBg="1"/>
      <p:bldP spid="47" grpId="0" animBg="1"/>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dirty="0"/>
              <a:t>Classes in your system should either be involved in</a:t>
            </a:r>
          </a:p>
          <a:p>
            <a:pPr lvl="1"/>
            <a:r>
              <a:rPr lang="en-US" dirty="0"/>
              <a:t>Object Graph Construction and Lookup	</a:t>
            </a:r>
          </a:p>
          <a:p>
            <a:pPr lvl="2"/>
            <a:endParaRPr lang="en-US" dirty="0"/>
          </a:p>
          <a:p>
            <a:pPr marL="914400" lvl="3" indent="0">
              <a:buNone/>
            </a:pPr>
            <a:r>
              <a:rPr lang="en-US" dirty="0"/>
              <a:t>Or</a:t>
            </a:r>
            <a:br>
              <a:rPr lang="en-US" dirty="0"/>
            </a:br>
            <a:endParaRPr lang="en-US" dirty="0"/>
          </a:p>
          <a:p>
            <a:pPr lvl="1"/>
            <a:r>
              <a:rPr lang="en-US" dirty="0"/>
              <a:t>Business Logic</a:t>
            </a:r>
          </a:p>
        </p:txBody>
      </p:sp>
      <p:sp>
        <p:nvSpPr>
          <p:cNvPr id="6" name="Content Placeholder 5"/>
          <p:cNvSpPr>
            <a:spLocks noGrp="1"/>
          </p:cNvSpPr>
          <p:nvPr>
            <p:ph sz="half" idx="2"/>
          </p:nvPr>
        </p:nvSpPr>
        <p:spPr/>
        <p:txBody>
          <a:bodyPr>
            <a:normAutofit/>
          </a:bodyPr>
          <a:lstStyle/>
          <a:p>
            <a:pPr marL="109728" indent="0">
              <a:buNone/>
            </a:pPr>
            <a:r>
              <a:rPr lang="en-US" dirty="0"/>
              <a:t>If my class doesn’t create the objects it uses, where does it get them?</a:t>
            </a:r>
          </a:p>
          <a:p>
            <a:pPr marL="109728" indent="0">
              <a:buNone/>
            </a:pPr>
            <a:endParaRPr lang="en-US" dirty="0"/>
          </a:p>
          <a:p>
            <a:pPr marL="708660" lvl="1" indent="-342900"/>
            <a:r>
              <a:rPr lang="en-US" dirty="0"/>
              <a:t>It goes and gets them</a:t>
            </a:r>
          </a:p>
          <a:p>
            <a:pPr marL="365760" lvl="1" indent="0">
              <a:buNone/>
            </a:pPr>
            <a:endParaRPr lang="en-US" dirty="0"/>
          </a:p>
          <a:p>
            <a:pPr marL="365760" lvl="1" indent="0" algn="ctr">
              <a:buNone/>
            </a:pPr>
            <a:r>
              <a:rPr lang="en-US" dirty="0"/>
              <a:t>or</a:t>
            </a:r>
          </a:p>
          <a:p>
            <a:pPr marL="365760" lvl="1" indent="0">
              <a:buNone/>
            </a:pPr>
            <a:endParaRPr lang="en-US" dirty="0"/>
          </a:p>
          <a:p>
            <a:pPr marL="708660" lvl="1" indent="-342900"/>
            <a:r>
              <a:rPr lang="en-US" dirty="0"/>
              <a:t>Dependency injection</a:t>
            </a:r>
          </a:p>
        </p:txBody>
      </p:sp>
      <p:sp>
        <p:nvSpPr>
          <p:cNvPr id="4" name="Slide Number Placeholder 3"/>
          <p:cNvSpPr>
            <a:spLocks noGrp="1"/>
          </p:cNvSpPr>
          <p:nvPr>
            <p:ph type="sldNum" sz="quarter" idx="12"/>
          </p:nvPr>
        </p:nvSpPr>
        <p:spPr/>
        <p:txBody>
          <a:bodyPr/>
          <a:lstStyle/>
          <a:p>
            <a:fld id="{6DB95B6A-BC78-40A2-91EE-4C5B970FC040}" type="slidenum">
              <a:rPr lang="en-US" smtClean="0"/>
              <a:pPr/>
              <a:t>9</a:t>
            </a:fld>
            <a:endParaRPr lang="en-US"/>
          </a:p>
        </p:txBody>
      </p:sp>
      <p:sp>
        <p:nvSpPr>
          <p:cNvPr id="5" name="Title 4"/>
          <p:cNvSpPr>
            <a:spLocks noGrp="1"/>
          </p:cNvSpPr>
          <p:nvPr>
            <p:ph type="title"/>
          </p:nvPr>
        </p:nvSpPr>
        <p:spPr/>
        <p:txBody>
          <a:bodyPr/>
          <a:lstStyle/>
          <a:p>
            <a:r>
              <a:rPr lang="en-US" dirty="0"/>
              <a:t>Separating Concerns</a:t>
            </a:r>
          </a:p>
        </p:txBody>
      </p:sp>
    </p:spTree>
    <p:extLst>
      <p:ext uri="{BB962C8B-B14F-4D97-AF65-F5344CB8AC3E}">
        <p14:creationId xmlns:p14="http://schemas.microsoft.com/office/powerpoint/2010/main" val="829173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1728</Words>
  <Application>Microsoft Macintosh PowerPoint</Application>
  <PresentationFormat>Widescreen</PresentationFormat>
  <Paragraphs>375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Courier New</vt:lpstr>
      <vt:lpstr>Lucida Calligraphy</vt:lpstr>
      <vt:lpstr>Arial</vt:lpstr>
      <vt:lpstr>Office Theme</vt:lpstr>
      <vt:lpstr>Designing for Testability</vt:lpstr>
      <vt:lpstr>Testability</vt:lpstr>
      <vt:lpstr>Testing</vt:lpstr>
      <vt:lpstr>Dependencies Make Testing Difficult!</vt:lpstr>
      <vt:lpstr>Untestable code</vt:lpstr>
      <vt:lpstr>Testable code</vt:lpstr>
      <vt:lpstr>Perspectives on Coupling</vt:lpstr>
      <vt:lpstr>Testing Seams</vt:lpstr>
      <vt:lpstr>Separating Concerns</vt:lpstr>
      <vt:lpstr>Finding Objects</vt:lpstr>
      <vt:lpstr>Initial Design</vt:lpstr>
      <vt:lpstr>Delegating</vt:lpstr>
      <vt:lpstr>Refactoring Our Initial Design</vt:lpstr>
      <vt:lpstr>Back to the Requirements …..</vt:lpstr>
      <vt:lpstr>Interface Extraction</vt:lpstr>
      <vt:lpstr>Credit Score Checker Interface</vt:lpstr>
      <vt:lpstr>Adding a Stub for Testing</vt:lpstr>
      <vt:lpstr>Testing Implementation</vt:lpstr>
      <vt:lpstr>One More Issue to Resolve …..</vt:lpstr>
      <vt:lpstr>Factories</vt:lpstr>
      <vt:lpstr>Dependency Injection</vt:lpstr>
      <vt:lpstr>Dependency Injection</vt:lpstr>
      <vt:lpstr>Two Types of Injection</vt:lpstr>
      <vt:lpstr>Testing it out!</vt:lpstr>
      <vt:lpstr>Recapping Testing Seams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for Testability</dc:title>
  <dc:creator>Bill Fairfield</dc:creator>
  <cp:lastModifiedBy>Timothy  Guay</cp:lastModifiedBy>
  <cp:revision>4</cp:revision>
  <dcterms:created xsi:type="dcterms:W3CDTF">2017-04-23T22:47:07Z</dcterms:created>
  <dcterms:modified xsi:type="dcterms:W3CDTF">2018-03-18T16:06:46Z</dcterms:modified>
</cp:coreProperties>
</file>